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63"/>
  </p:notesMasterIdLst>
  <p:handoutMasterIdLst>
    <p:handoutMasterId r:id="rId64"/>
  </p:handoutMasterIdLst>
  <p:sldIdLst>
    <p:sldId id="256" r:id="rId2"/>
    <p:sldId id="340" r:id="rId3"/>
    <p:sldId id="271" r:id="rId4"/>
    <p:sldId id="284" r:id="rId5"/>
    <p:sldId id="283" r:id="rId6"/>
    <p:sldId id="286" r:id="rId7"/>
    <p:sldId id="287" r:id="rId8"/>
    <p:sldId id="293" r:id="rId9"/>
    <p:sldId id="288" r:id="rId10"/>
    <p:sldId id="289" r:id="rId11"/>
    <p:sldId id="279" r:id="rId12"/>
    <p:sldId id="285" r:id="rId13"/>
    <p:sldId id="290" r:id="rId14"/>
    <p:sldId id="292" r:id="rId15"/>
    <p:sldId id="294" r:id="rId16"/>
    <p:sldId id="295" r:id="rId17"/>
    <p:sldId id="296" r:id="rId18"/>
    <p:sldId id="297" r:id="rId19"/>
    <p:sldId id="326" r:id="rId20"/>
    <p:sldId id="299" r:id="rId21"/>
    <p:sldId id="298" r:id="rId22"/>
    <p:sldId id="301" r:id="rId23"/>
    <p:sldId id="347" r:id="rId24"/>
    <p:sldId id="302" r:id="rId25"/>
    <p:sldId id="304" r:id="rId26"/>
    <p:sldId id="303" r:id="rId27"/>
    <p:sldId id="345" r:id="rId28"/>
    <p:sldId id="300" r:id="rId29"/>
    <p:sldId id="305" r:id="rId30"/>
    <p:sldId id="322" r:id="rId31"/>
    <p:sldId id="323" r:id="rId32"/>
    <p:sldId id="324" r:id="rId33"/>
    <p:sldId id="325" r:id="rId34"/>
    <p:sldId id="291" r:id="rId35"/>
    <p:sldId id="307" r:id="rId36"/>
    <p:sldId id="308" r:id="rId37"/>
    <p:sldId id="309" r:id="rId38"/>
    <p:sldId id="310" r:id="rId39"/>
    <p:sldId id="344" r:id="rId40"/>
    <p:sldId id="342" r:id="rId41"/>
    <p:sldId id="313" r:id="rId42"/>
    <p:sldId id="343" r:id="rId43"/>
    <p:sldId id="314" r:id="rId44"/>
    <p:sldId id="320" r:id="rId45"/>
    <p:sldId id="311" r:id="rId46"/>
    <p:sldId id="315" r:id="rId47"/>
    <p:sldId id="316" r:id="rId48"/>
    <p:sldId id="317" r:id="rId49"/>
    <p:sldId id="318" r:id="rId50"/>
    <p:sldId id="319" r:id="rId51"/>
    <p:sldId id="328" r:id="rId52"/>
    <p:sldId id="341" r:id="rId53"/>
    <p:sldId id="330" r:id="rId54"/>
    <p:sldId id="331" r:id="rId55"/>
    <p:sldId id="332" r:id="rId56"/>
    <p:sldId id="333" r:id="rId57"/>
    <p:sldId id="334" r:id="rId58"/>
    <p:sldId id="335" r:id="rId59"/>
    <p:sldId id="337" r:id="rId60"/>
    <p:sldId id="336" r:id="rId61"/>
    <p:sldId id="339" r:id="rId6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over" id="{E75E278A-FF0E-49A4-B170-79828D63BBAD}">
          <p14:sldIdLst>
            <p14:sldId id="256"/>
            <p14:sldId id="340"/>
          </p14:sldIdLst>
        </p14:section>
        <p14:section name="outline" id="{FB830AEE-5AEF-464F-9C61-B917C5D2C0BA}">
          <p14:sldIdLst>
            <p14:sldId id="271"/>
          </p14:sldIdLst>
        </p14:section>
        <p14:section name="introduction" id="{3A14E251-E624-44D6-A95A-CECEBB406065}">
          <p14:sldIdLst>
            <p14:sldId id="284"/>
          </p14:sldIdLst>
        </p14:section>
        <p14:section name="The Morris–Lecar Model" id="{B9B51309-D148-4332-87C2-07BE32FBCA3B}">
          <p14:sldIdLst>
            <p14:sldId id="283"/>
            <p14:sldId id="286"/>
            <p14:sldId id="287"/>
          </p14:sldIdLst>
        </p14:section>
        <p14:section name="FHN model" id="{9752D8E3-5DFD-4FAE-8CE0-7B7BC10ECB49}">
          <p14:sldIdLst>
            <p14:sldId id="293"/>
          </p14:sldIdLst>
        </p14:section>
        <p14:section name="ODE" id="{C813DC43-BC5B-45B3-9223-85A76248EA7B}">
          <p14:sldIdLst>
            <p14:sldId id="288"/>
            <p14:sldId id="289"/>
          </p14:sldIdLst>
        </p14:section>
        <p14:section name="The Phase Plane" id="{F7C1CAA4-DF23-4119-BB82-E89BCE21CF03}">
          <p14:sldIdLst>
            <p14:sldId id="279"/>
            <p14:sldId id="285"/>
            <p14:sldId id="290"/>
          </p14:sldIdLst>
        </p14:section>
        <p14:section name="nullclines" id="{C3BD215F-F35A-434F-B859-3F18B249ECBD}">
          <p14:sldIdLst>
            <p14:sldId id="292"/>
            <p14:sldId id="294"/>
          </p14:sldIdLst>
        </p14:section>
        <p14:section name="flow" id="{17C82CD4-86FE-417D-A97B-E8BD33EB4AA3}">
          <p14:sldIdLst>
            <p14:sldId id="295"/>
            <p14:sldId id="296"/>
          </p14:sldIdLst>
        </p14:section>
        <p14:section name="equilibrium" id="{8CFE658B-C177-4C1A-B321-F065B182036B}">
          <p14:sldIdLst>
            <p14:sldId id="297"/>
            <p14:sldId id="326"/>
            <p14:sldId id="299"/>
          </p14:sldIdLst>
        </p14:section>
        <p14:section name="linearization" id="{62B13D77-34F9-461F-894B-E73FA95D6E77}">
          <p14:sldIdLst>
            <p14:sldId id="298"/>
            <p14:sldId id="301"/>
            <p14:sldId id="347"/>
            <p14:sldId id="302"/>
            <p14:sldId id="304"/>
            <p14:sldId id="303"/>
            <p14:sldId id="345"/>
            <p14:sldId id="300"/>
            <p14:sldId id="305"/>
            <p14:sldId id="322"/>
            <p14:sldId id="323"/>
            <p14:sldId id="324"/>
            <p14:sldId id="325"/>
            <p14:sldId id="291"/>
            <p14:sldId id="307"/>
            <p14:sldId id="308"/>
            <p14:sldId id="309"/>
            <p14:sldId id="310"/>
            <p14:sldId id="344"/>
            <p14:sldId id="342"/>
            <p14:sldId id="313"/>
            <p14:sldId id="343"/>
            <p14:sldId id="314"/>
            <p14:sldId id="320"/>
            <p14:sldId id="311"/>
            <p14:sldId id="315"/>
            <p14:sldId id="316"/>
            <p14:sldId id="317"/>
            <p14:sldId id="318"/>
            <p14:sldId id="319"/>
            <p14:sldId id="328"/>
            <p14:sldId id="341"/>
            <p14:sldId id="330"/>
            <p14:sldId id="331"/>
            <p14:sldId id="332"/>
            <p14:sldId id="333"/>
            <p14:sldId id="334"/>
            <p14:sldId id="335"/>
            <p14:sldId id="337"/>
            <p14:sldId id="336"/>
            <p14:sldId id="339"/>
          </p14:sldIdLst>
        </p14:section>
      </p14:sectionLst>
    </p:ext>
    <p:ext uri="{EFAFB233-063F-42B5-8137-9DF3F51BA10A}">
      <p15:sldGuideLst xmlns:p15="http://schemas.microsoft.com/office/powerpoint/2012/main">
        <p15:guide id="1" orient="horz" pos="2184" userDrawn="1">
          <p15:clr>
            <a:srgbClr val="A4A3A4"/>
          </p15:clr>
        </p15:guide>
        <p15:guide id="2" pos="3864"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B45"/>
    <a:srgbClr val="8BB53F"/>
    <a:srgbClr val="9EC46C"/>
    <a:srgbClr val="D24726"/>
    <a:srgbClr val="404040"/>
    <a:srgbClr val="DD462F"/>
    <a:srgbClr val="F8CFB6"/>
    <a:srgbClr val="F8CAB6"/>
    <a:srgbClr val="923922"/>
    <a:srgbClr val="F5F5F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574" autoAdjust="0"/>
    <p:restoredTop sz="94364" autoAdjust="0"/>
  </p:normalViewPr>
  <p:slideViewPr>
    <p:cSldViewPr snapToGrid="0">
      <p:cViewPr varScale="1">
        <p:scale>
          <a:sx n="69" d="100"/>
          <a:sy n="69" d="100"/>
        </p:scale>
        <p:origin x="876" y="72"/>
      </p:cViewPr>
      <p:guideLst>
        <p:guide orient="horz" pos="2184"/>
        <p:guide pos="3864"/>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00" d="100"/>
        <a:sy n="100" d="100"/>
      </p:scale>
      <p:origin x="0" y="-22854"/>
    </p:cViewPr>
  </p:sorterViewPr>
  <p:notesViewPr>
    <p:cSldViewPr snapToGrid="0">
      <p:cViewPr varScale="1">
        <p:scale>
          <a:sx n="69" d="100"/>
          <a:sy n="69" d="100"/>
        </p:scale>
        <p:origin x="2784" y="54"/>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notesMaster" Target="notesMasters/notesMaster1.xml"/><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handoutMaster" Target="handoutMasters/handoutMaster1.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0680FBE-A8DF-4758-9AC4-3A9E1039168F}" type="datetimeFigureOut">
              <a:rPr lang="en-US" smtClean="0"/>
              <a:t>7/5/2019</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C679768-A2FC-4D08-91F6-8DCE6C566B36}" type="slidenum">
              <a:rPr lang="en-US" smtClean="0"/>
              <a:t>‹#›</a:t>
            </a:fld>
            <a:endParaRPr lang="en-US"/>
          </a:p>
        </p:txBody>
      </p:sp>
    </p:spTree>
    <p:extLst>
      <p:ext uri="{BB962C8B-B14F-4D97-AF65-F5344CB8AC3E}">
        <p14:creationId xmlns:p14="http://schemas.microsoft.com/office/powerpoint/2010/main" val="183025516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C13577B-6902-467D-A26C-08A0DD5E4E03}" type="datetimeFigureOut">
              <a:rPr lang="en-US" smtClean="0"/>
              <a:t>7/5/2019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61EA0F-A667-4B49-8422-0062BC55E249}" type="slidenum">
              <a:rPr lang="en-US" smtClean="0"/>
              <a:t>‹#›</a:t>
            </a:fld>
            <a:endParaRPr lang="en-US"/>
          </a:p>
        </p:txBody>
      </p:sp>
    </p:spTree>
    <p:extLst>
      <p:ext uri="{BB962C8B-B14F-4D97-AF65-F5344CB8AC3E}">
        <p14:creationId xmlns:p14="http://schemas.microsoft.com/office/powerpoint/2010/main" val="3381910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a:t>
            </a:fld>
            <a:endParaRPr lang="en-US"/>
          </a:p>
        </p:txBody>
      </p:sp>
    </p:spTree>
    <p:extLst>
      <p:ext uri="{BB962C8B-B14F-4D97-AF65-F5344CB8AC3E}">
        <p14:creationId xmlns:p14="http://schemas.microsoft.com/office/powerpoint/2010/main" val="10117698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In </a:t>
            </a:r>
            <a:r>
              <a:rPr lang="en-US" baseline="0" dirty="0"/>
              <a:t>Slide Show mode, select the arrows to visit links.</a:t>
            </a:r>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61</a:t>
            </a:fld>
            <a:endParaRPr lang="en-US"/>
          </a:p>
        </p:txBody>
      </p:sp>
    </p:spTree>
    <p:extLst>
      <p:ext uri="{BB962C8B-B14F-4D97-AF65-F5344CB8AC3E}">
        <p14:creationId xmlns:p14="http://schemas.microsoft.com/office/powerpoint/2010/main" val="23368330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Rectangle 6"/>
          <p:cNvSpPr/>
          <p:nvPr userDrawn="1"/>
        </p:nvSpPr>
        <p:spPr bwMode="blackWhite">
          <a:xfrm>
            <a:off x="254950" y="262784"/>
            <a:ext cx="11682101" cy="633243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17185494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9" name="Rectangle 8"/>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12" name="Straight Connector 11"/>
          <p:cNvCxnSpPr/>
          <p:nvPr userDrawn="1"/>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p:nvPr>
        </p:nvSpPr>
        <p:spPr>
          <a:xfrm>
            <a:off x="521207" y="448056"/>
            <a:ext cx="6877119" cy="640080"/>
          </a:xfrm>
        </p:spPr>
        <p:txBody>
          <a:bodyPr anchor="b" anchorCtr="0">
            <a:normAutofit/>
          </a:bodyPr>
          <a:lstStyle>
            <a:lvl1pPr>
              <a:defRPr sz="2800">
                <a:solidFill>
                  <a:schemeClr val="bg2">
                    <a:lumMod val="25000"/>
                  </a:schemeClr>
                </a:solidFill>
              </a:defRPr>
            </a:lvl1pPr>
          </a:lstStyle>
          <a:p>
            <a:r>
              <a:rPr lang="en-US" smtClean="0"/>
              <a:t>Click to edit Master title style</a:t>
            </a:r>
            <a:endParaRPr lang="en-US" dirty="0"/>
          </a:p>
        </p:txBody>
      </p:sp>
      <p:sp>
        <p:nvSpPr>
          <p:cNvPr id="3" name="Content Placeholder 2"/>
          <p:cNvSpPr>
            <a:spLocks noGrp="1"/>
          </p:cNvSpPr>
          <p:nvPr>
            <p:ph sz="quarter" idx="10"/>
          </p:nvPr>
        </p:nvSpPr>
        <p:spPr>
          <a:xfrm>
            <a:off x="539496" y="1435608"/>
            <a:ext cx="4416552" cy="3977640"/>
          </a:xfrm>
        </p:spPr>
        <p:txBody>
          <a:bodyPr vert="horz" lIns="91440" tIns="45720" rIns="91440" bIns="45720" rtlCol="0">
            <a:normAutofit/>
          </a:bodyPr>
          <a:lstStyle>
            <a:lvl1pPr>
              <a:defRPr lang="en-US" sz="1200" smtClean="0">
                <a:solidFill>
                  <a:schemeClr val="tx1">
                    <a:lumMod val="75000"/>
                    <a:lumOff val="25000"/>
                  </a:schemeClr>
                </a:solidFill>
              </a:defRPr>
            </a:lvl1pPr>
            <a:lvl2pPr>
              <a:defRPr lang="en-US" sz="1200" smtClean="0">
                <a:solidFill>
                  <a:schemeClr val="tx1">
                    <a:lumMod val="75000"/>
                    <a:lumOff val="25000"/>
                  </a:schemeClr>
                </a:solidFill>
              </a:defRPr>
            </a:lvl2pPr>
            <a:lvl3pPr>
              <a:defRPr lang="en-US" sz="1200" smtClean="0">
                <a:solidFill>
                  <a:schemeClr val="tx1">
                    <a:lumMod val="75000"/>
                    <a:lumOff val="25000"/>
                  </a:schemeClr>
                </a:solidFill>
              </a:defRPr>
            </a:lvl3pPr>
            <a:lvl4pPr>
              <a:defRPr lang="en-US" sz="1200" smtClean="0">
                <a:solidFill>
                  <a:schemeClr val="tx1">
                    <a:lumMod val="75000"/>
                    <a:lumOff val="25000"/>
                  </a:schemeClr>
                </a:solidFill>
              </a:defRPr>
            </a:lvl4pPr>
            <a:lvl5pPr>
              <a:defRPr lang="en-US" sz="1200">
                <a:solidFill>
                  <a:schemeClr val="tx1">
                    <a:lumMod val="75000"/>
                    <a:lumOff val="25000"/>
                  </a:schemeClr>
                </a:solidFill>
              </a:defRPr>
            </a:lvl5pPr>
          </a:lstStyle>
          <a:p>
            <a:pPr marL="0" lvl="0" indent="0">
              <a:lnSpc>
                <a:spcPct val="150000"/>
              </a:lnSpc>
              <a:spcBef>
                <a:spcPts val="1000"/>
              </a:spcBef>
              <a:spcAft>
                <a:spcPts val="1200"/>
              </a:spcAft>
              <a:buNone/>
            </a:pPr>
            <a:r>
              <a:rPr lang="en-US" smtClean="0"/>
              <a:t>Edit Master text styles</a:t>
            </a:r>
          </a:p>
          <a:p>
            <a:pPr marL="0" lvl="1" indent="0">
              <a:lnSpc>
                <a:spcPct val="150000"/>
              </a:lnSpc>
              <a:spcBef>
                <a:spcPts val="1000"/>
              </a:spcBef>
              <a:spcAft>
                <a:spcPts val="1200"/>
              </a:spcAft>
              <a:buNone/>
            </a:pPr>
            <a:r>
              <a:rPr lang="en-US" smtClean="0"/>
              <a:t>Second level</a:t>
            </a:r>
          </a:p>
          <a:p>
            <a:pPr marL="0" lvl="2" indent="0">
              <a:lnSpc>
                <a:spcPct val="150000"/>
              </a:lnSpc>
              <a:spcBef>
                <a:spcPts val="1000"/>
              </a:spcBef>
              <a:spcAft>
                <a:spcPts val="1200"/>
              </a:spcAft>
              <a:buNone/>
            </a:pPr>
            <a:r>
              <a:rPr lang="en-US" smtClean="0"/>
              <a:t>Third level</a:t>
            </a:r>
          </a:p>
          <a:p>
            <a:pPr marL="0" lvl="3" indent="0">
              <a:lnSpc>
                <a:spcPct val="150000"/>
              </a:lnSpc>
              <a:spcBef>
                <a:spcPts val="1000"/>
              </a:spcBef>
              <a:spcAft>
                <a:spcPts val="1200"/>
              </a:spcAft>
              <a:buNone/>
            </a:pPr>
            <a:r>
              <a:rPr lang="en-US" smtClean="0"/>
              <a:t>Fourth level</a:t>
            </a:r>
          </a:p>
          <a:p>
            <a:pPr marL="0" lvl="4" indent="0">
              <a:lnSpc>
                <a:spcPct val="150000"/>
              </a:lnSpc>
              <a:spcBef>
                <a:spcPts val="1000"/>
              </a:spcBef>
              <a:spcAft>
                <a:spcPts val="1200"/>
              </a:spcAft>
              <a:buNone/>
            </a:pPr>
            <a:r>
              <a:rPr lang="en-US" smtClean="0"/>
              <a:t>Fifth level</a:t>
            </a:r>
            <a:endParaRPr lang="en-US" dirty="0"/>
          </a:p>
        </p:txBody>
      </p:sp>
      <p:sp>
        <p:nvSpPr>
          <p:cNvPr id="6" name="Date Placeholder 3"/>
          <p:cNvSpPr>
            <a:spLocks noGrp="1"/>
          </p:cNvSpPr>
          <p:nvPr>
            <p:ph type="dt" sz="half" idx="2"/>
          </p:nvPr>
        </p:nvSpPr>
        <p:spPr>
          <a:xfrm>
            <a:off x="539496" y="6203952"/>
            <a:ext cx="3276600" cy="365125"/>
          </a:xfrm>
          <a:prstGeom prst="rect">
            <a:avLst/>
          </a:prstGeom>
        </p:spPr>
        <p:txBody>
          <a:bodyPr vert="horz" lIns="91440" tIns="45720" rIns="91440" bIns="45720" rtlCol="0" anchor="ctr"/>
          <a:lstStyle>
            <a:lvl1pPr algn="l">
              <a:defRPr sz="1200" baseline="0">
                <a:solidFill>
                  <a:schemeClr val="tx1">
                    <a:lumMod val="65000"/>
                    <a:lumOff val="35000"/>
                  </a:schemeClr>
                </a:solidFill>
              </a:defRPr>
            </a:lvl1pPr>
          </a:lstStyle>
          <a:p>
            <a:fld id="{9232F862-FD17-490E-AA74-7EA92FECE906}" type="datetime1">
              <a:rPr lang="en-US" smtClean="0"/>
              <a:t>7/6/2019</a:t>
            </a:fld>
            <a:endParaRPr lang="en-US" dirty="0"/>
          </a:p>
        </p:txBody>
      </p:sp>
      <p:sp>
        <p:nvSpPr>
          <p:cNvPr id="7" name="Footer Placeholder 4"/>
          <p:cNvSpPr>
            <a:spLocks noGrp="1"/>
          </p:cNvSpPr>
          <p:nvPr>
            <p:ph type="ftr" sz="quarter" idx="3"/>
          </p:nvPr>
        </p:nvSpPr>
        <p:spPr>
          <a:xfrm>
            <a:off x="4648200" y="6203952"/>
            <a:ext cx="2895600" cy="365125"/>
          </a:xfrm>
          <a:prstGeom prst="rect">
            <a:avLst/>
          </a:prstGeom>
        </p:spPr>
        <p:txBody>
          <a:bodyPr vert="horz" lIns="91440" tIns="45720" rIns="91440" bIns="45720" rtlCol="0" anchor="ctr"/>
          <a:lstStyle>
            <a:lvl1pPr algn="ctr">
              <a:defRPr sz="1200" baseline="0">
                <a:solidFill>
                  <a:schemeClr val="tx1">
                    <a:lumMod val="65000"/>
                    <a:lumOff val="35000"/>
                  </a:schemeClr>
                </a:solidFill>
              </a:defRPr>
            </a:lvl1pPr>
          </a:lstStyle>
          <a:p>
            <a:endParaRPr lang="en-US"/>
          </a:p>
        </p:txBody>
      </p:sp>
      <p:sp>
        <p:nvSpPr>
          <p:cNvPr id="8" name="Slide Number Placeholder 5"/>
          <p:cNvSpPr>
            <a:spLocks noGrp="1"/>
          </p:cNvSpPr>
          <p:nvPr>
            <p:ph type="sldNum" sz="quarter" idx="4"/>
          </p:nvPr>
        </p:nvSpPr>
        <p:spPr>
          <a:xfrm>
            <a:off x="8371926" y="6203952"/>
            <a:ext cx="3276600" cy="365125"/>
          </a:xfrm>
          <a:prstGeom prst="rect">
            <a:avLst/>
          </a:prstGeom>
        </p:spPr>
        <p:txBody>
          <a:bodyPr vert="horz" lIns="91440" tIns="45720" rIns="91440" bIns="45720" rtlCol="0" anchor="ctr"/>
          <a:lstStyle>
            <a:lvl1pPr algn="r">
              <a:defRPr sz="1200" baseline="0">
                <a:solidFill>
                  <a:schemeClr val="tx1">
                    <a:lumMod val="65000"/>
                    <a:lumOff val="35000"/>
                  </a:schemeClr>
                </a:solidFill>
              </a:defRPr>
            </a:lvl1pPr>
          </a:lstStyle>
          <a:p>
            <a:fld id="{9860EDB8-5305-433F-BE41-D7A86D811DB3}" type="slidenum">
              <a:rPr lang="en-US" smtClean="0"/>
              <a:pPr/>
              <a:t>‹#›</a:t>
            </a:fld>
            <a:endParaRPr lang="en-US" dirty="0"/>
          </a:p>
        </p:txBody>
      </p:sp>
    </p:spTree>
    <p:extLst>
      <p:ext uri="{BB962C8B-B14F-4D97-AF65-F5344CB8AC3E}">
        <p14:creationId xmlns:p14="http://schemas.microsoft.com/office/powerpoint/2010/main" val="21858365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9" name="Rectangle 8"/>
          <p:cNvSpPr/>
          <p:nvPr userDrawn="1"/>
        </p:nvSpPr>
        <p:spPr>
          <a:xfrm>
            <a:off x="254951" y="26278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 name="Rectangle 9"/>
          <p:cNvSpPr/>
          <p:nvPr userDrawn="1"/>
        </p:nvSpPr>
        <p:spPr bwMode="blackWhite">
          <a:xfrm>
            <a:off x="254950" y="262784"/>
            <a:ext cx="11682101" cy="207264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a:xfrm>
            <a:off x="521208" y="1536192"/>
            <a:ext cx="6876288" cy="640080"/>
          </a:xfrm>
        </p:spPr>
        <p:txBody>
          <a:bodyPr>
            <a:normAutofit/>
          </a:bodyPr>
          <a:lstStyle>
            <a:lvl1pPr>
              <a:defRPr sz="3600">
                <a:solidFill>
                  <a:schemeClr val="bg1"/>
                </a:solidFill>
              </a:defRPr>
            </a:lvl1pPr>
          </a:lstStyle>
          <a:p>
            <a:r>
              <a:rPr lang="en-US" smtClean="0"/>
              <a:t>Click to edit Master title style</a:t>
            </a:r>
            <a:endParaRPr lang="en-US" dirty="0"/>
          </a:p>
        </p:txBody>
      </p:sp>
      <p:sp>
        <p:nvSpPr>
          <p:cNvPr id="7" name="Content Placeholder 6"/>
          <p:cNvSpPr>
            <a:spLocks noGrp="1"/>
          </p:cNvSpPr>
          <p:nvPr>
            <p:ph sz="quarter" idx="13"/>
          </p:nvPr>
        </p:nvSpPr>
        <p:spPr>
          <a:xfrm>
            <a:off x="539496" y="2560320"/>
            <a:ext cx="9445752" cy="3977640"/>
          </a:xfrm>
        </p:spPr>
        <p:txBody>
          <a:bodyPr vert="horz" lIns="91440" tIns="45720" rIns="91440" bIns="45720" rtlCol="0">
            <a:normAutofit/>
          </a:bodyPr>
          <a:lstStyle>
            <a:lvl1pPr>
              <a:defRPr lang="en-US" sz="2400" smtClean="0">
                <a:solidFill>
                  <a:schemeClr val="tx1">
                    <a:lumMod val="75000"/>
                    <a:lumOff val="25000"/>
                  </a:schemeClr>
                </a:solidFill>
                <a:latin typeface="+mj-lt"/>
              </a:defRPr>
            </a:lvl1pPr>
            <a:lvl2pPr>
              <a:defRPr lang="en-US" sz="1200" dirty="0" smtClean="0">
                <a:solidFill>
                  <a:schemeClr val="tx1">
                    <a:lumMod val="75000"/>
                    <a:lumOff val="25000"/>
                  </a:schemeClr>
                </a:solidFill>
              </a:defRPr>
            </a:lvl2pPr>
            <a:lvl3pPr>
              <a:defRPr lang="en-US" sz="1200" dirty="0" smtClean="0">
                <a:solidFill>
                  <a:schemeClr val="tx1">
                    <a:lumMod val="75000"/>
                    <a:lumOff val="25000"/>
                  </a:schemeClr>
                </a:solidFill>
              </a:defRPr>
            </a:lvl3pPr>
            <a:lvl4pPr>
              <a:defRPr lang="en-US" sz="1200" dirty="0" smtClean="0">
                <a:solidFill>
                  <a:schemeClr val="tx1">
                    <a:lumMod val="75000"/>
                    <a:lumOff val="25000"/>
                  </a:schemeClr>
                </a:solidFill>
              </a:defRPr>
            </a:lvl4pPr>
            <a:lvl5pPr>
              <a:defRPr lang="en-US" sz="1200" dirty="0">
                <a:solidFill>
                  <a:schemeClr val="tx1">
                    <a:lumMod val="75000"/>
                    <a:lumOff val="25000"/>
                  </a:schemeClr>
                </a:solidFill>
              </a:defRPr>
            </a:lvl5pPr>
          </a:lstStyle>
          <a:p>
            <a:pPr marL="0" lvl="0" indent="0">
              <a:lnSpc>
                <a:spcPct val="150000"/>
              </a:lnSpc>
              <a:spcBef>
                <a:spcPts val="1000"/>
              </a:spcBef>
              <a:spcAft>
                <a:spcPts val="1200"/>
              </a:spcAft>
              <a:buNone/>
            </a:pPr>
            <a:r>
              <a:rPr lang="en-US" smtClean="0"/>
              <a:t>Edit Master text styles</a:t>
            </a:r>
          </a:p>
          <a:p>
            <a:pPr marL="0" lvl="1" indent="0">
              <a:lnSpc>
                <a:spcPct val="150000"/>
              </a:lnSpc>
              <a:spcBef>
                <a:spcPts val="1000"/>
              </a:spcBef>
              <a:spcAft>
                <a:spcPts val="1200"/>
              </a:spcAft>
              <a:buNone/>
            </a:pPr>
            <a:r>
              <a:rPr lang="en-US" smtClean="0"/>
              <a:t>Second level</a:t>
            </a:r>
          </a:p>
          <a:p>
            <a:pPr marL="0" lvl="2" indent="0">
              <a:lnSpc>
                <a:spcPct val="150000"/>
              </a:lnSpc>
              <a:spcBef>
                <a:spcPts val="1000"/>
              </a:spcBef>
              <a:spcAft>
                <a:spcPts val="1200"/>
              </a:spcAft>
              <a:buNone/>
            </a:pPr>
            <a:r>
              <a:rPr lang="en-US" smtClean="0"/>
              <a:t>Third level</a:t>
            </a:r>
          </a:p>
          <a:p>
            <a:pPr marL="0" lvl="3" indent="0">
              <a:lnSpc>
                <a:spcPct val="150000"/>
              </a:lnSpc>
              <a:spcBef>
                <a:spcPts val="1000"/>
              </a:spcBef>
              <a:spcAft>
                <a:spcPts val="1200"/>
              </a:spcAft>
              <a:buNone/>
            </a:pPr>
            <a:r>
              <a:rPr lang="en-US" smtClean="0"/>
              <a:t>Fourth level</a:t>
            </a:r>
          </a:p>
          <a:p>
            <a:pPr marL="0" lvl="4" indent="0">
              <a:lnSpc>
                <a:spcPct val="150000"/>
              </a:lnSpc>
              <a:spcBef>
                <a:spcPts val="1000"/>
              </a:spcBef>
              <a:spcAft>
                <a:spcPts val="1200"/>
              </a:spcAft>
              <a:buNone/>
            </a:pPr>
            <a:r>
              <a:rPr lang="en-US" smtClean="0"/>
              <a:t>Fifth level</a:t>
            </a:r>
            <a:endParaRPr lang="en-US" dirty="0"/>
          </a:p>
        </p:txBody>
      </p:sp>
    </p:spTree>
    <p:extLst>
      <p:ext uri="{BB962C8B-B14F-4D97-AF65-F5344CB8AC3E}">
        <p14:creationId xmlns:p14="http://schemas.microsoft.com/office/powerpoint/2010/main" val="133565553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sp>
        <p:nvSpPr>
          <p:cNvPr id="2" name="Title Placeholder 1"/>
          <p:cNvSpPr>
            <a:spLocks noGrp="1"/>
          </p:cNvSpPr>
          <p:nvPr>
            <p:ph type="title"/>
          </p:nvPr>
        </p:nvSpPr>
        <p:spPr>
          <a:xfrm>
            <a:off x="521208" y="448056"/>
            <a:ext cx="6876288" cy="640080"/>
          </a:xfrm>
          <a:prstGeom prst="rect">
            <a:avLst/>
          </a:prstGeom>
        </p:spPr>
        <p:txBody>
          <a:bodyPr vert="horz" lIns="91440" tIns="45720" rIns="91440" bIns="45720" rtlCol="0" anchor="b" anchorCtr="0">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539496" y="1435608"/>
            <a:ext cx="4416552" cy="3977640"/>
          </a:xfrm>
          <a:prstGeom prst="rect">
            <a:avLst/>
          </a:prstGeom>
        </p:spPr>
        <p:txBody>
          <a:bodyPr vert="horz" lIns="91440" tIns="45720" rIns="91440" bIns="45720" rtlCol="0">
            <a:normAutofit/>
          </a:bodyPr>
          <a:lstStyle/>
          <a:p>
            <a:pPr lvl="0"/>
            <a:r>
              <a:rPr lang="en-US" dirty="0"/>
              <a:t>Edit Master text styles</a:t>
            </a:r>
          </a:p>
          <a:p>
            <a:pPr marL="228600" lvl="0" indent="-228600" algn="l" defTabSz="914400" rtl="0" eaLnBrk="1" latinLnBrk="0" hangingPunct="1">
              <a:lnSpc>
                <a:spcPct val="90000"/>
              </a:lnSpc>
              <a:spcBef>
                <a:spcPct val="30000"/>
              </a:spcBef>
              <a:buFont typeface="Arial" panose="020B0604020202020204" pitchFamily="34" charset="0"/>
              <a:buChar char="•"/>
            </a:pPr>
            <a:r>
              <a:rPr lang="en-US" dirty="0"/>
              <a:t>Second level</a:t>
            </a:r>
          </a:p>
          <a:p>
            <a:pPr marL="685800" lvl="1" indent="-228600" algn="l" defTabSz="914400" rtl="0" eaLnBrk="1" latinLnBrk="0" hangingPunct="1">
              <a:lnSpc>
                <a:spcPct val="90000"/>
              </a:lnSpc>
              <a:spcBef>
                <a:spcPct val="30000"/>
              </a:spcBef>
              <a:buFont typeface="Arial" panose="020B0604020202020204" pitchFamily="34" charset="0"/>
              <a:buChar char="•"/>
            </a:pPr>
            <a:r>
              <a:rPr lang="en-US" dirty="0"/>
              <a:t>Third level</a:t>
            </a:r>
          </a:p>
          <a:p>
            <a:pPr marL="1143000" lvl="2" indent="-228600" algn="l" defTabSz="914400" rtl="0" eaLnBrk="1" latinLnBrk="0" hangingPunct="1">
              <a:lnSpc>
                <a:spcPct val="90000"/>
              </a:lnSpc>
              <a:spcBef>
                <a:spcPct val="30000"/>
              </a:spcBef>
              <a:buFont typeface="Arial" panose="020B0604020202020204" pitchFamily="34" charset="0"/>
              <a:buChar char="•"/>
            </a:pPr>
            <a:r>
              <a:rPr lang="en-US" dirty="0"/>
              <a:t>Fourth level</a:t>
            </a:r>
          </a:p>
          <a:p>
            <a:pPr marL="1600200" lvl="3" indent="-228600" algn="l" defTabSz="914400" rtl="0" eaLnBrk="1" latinLnBrk="0" hangingPunct="1">
              <a:lnSpc>
                <a:spcPct val="90000"/>
              </a:lnSpc>
              <a:spcBef>
                <a:spcPct val="30000"/>
              </a:spcBef>
              <a:buFont typeface="Arial" panose="020B0604020202020204" pitchFamily="34" charset="0"/>
              <a:buChar char="•"/>
            </a:pPr>
            <a:r>
              <a:rPr lang="en-US" dirty="0"/>
              <a:t>Fifth level</a:t>
            </a:r>
          </a:p>
        </p:txBody>
      </p:sp>
      <p:sp>
        <p:nvSpPr>
          <p:cNvPr id="4" name="Date Placeholder 3"/>
          <p:cNvSpPr>
            <a:spLocks noGrp="1"/>
          </p:cNvSpPr>
          <p:nvPr>
            <p:ph type="dt" sz="half" idx="2"/>
          </p:nvPr>
        </p:nvSpPr>
        <p:spPr>
          <a:xfrm>
            <a:off x="539496" y="6203952"/>
            <a:ext cx="3276600" cy="365125"/>
          </a:xfrm>
          <a:prstGeom prst="rect">
            <a:avLst/>
          </a:prstGeom>
        </p:spPr>
        <p:txBody>
          <a:bodyPr vert="horz" lIns="91440" tIns="45720" rIns="91440" bIns="45720" rtlCol="0" anchor="ctr"/>
          <a:lstStyle>
            <a:lvl1pPr algn="l">
              <a:defRPr sz="1200" baseline="0">
                <a:solidFill>
                  <a:schemeClr val="tx1">
                    <a:lumMod val="65000"/>
                    <a:lumOff val="35000"/>
                  </a:schemeClr>
                </a:solidFill>
              </a:defRPr>
            </a:lvl1pPr>
          </a:lstStyle>
          <a:p>
            <a:fld id="{48C81CD4-4AF7-4284-BDDC-F2E8780D7AE7}" type="datetime1">
              <a:rPr lang="en-US" smtClean="0"/>
              <a:t>7/6/2019</a:t>
            </a:fld>
            <a:endParaRPr lang="en-US" dirty="0"/>
          </a:p>
        </p:txBody>
      </p:sp>
      <p:sp>
        <p:nvSpPr>
          <p:cNvPr id="5" name="Footer Placeholder 4"/>
          <p:cNvSpPr>
            <a:spLocks noGrp="1"/>
          </p:cNvSpPr>
          <p:nvPr>
            <p:ph type="ftr" sz="quarter" idx="3"/>
          </p:nvPr>
        </p:nvSpPr>
        <p:spPr>
          <a:xfrm>
            <a:off x="4648200" y="6203952"/>
            <a:ext cx="2895600" cy="365125"/>
          </a:xfrm>
          <a:prstGeom prst="rect">
            <a:avLst/>
          </a:prstGeom>
        </p:spPr>
        <p:txBody>
          <a:bodyPr vert="horz" lIns="91440" tIns="45720" rIns="91440" bIns="45720" rtlCol="0" anchor="ctr"/>
          <a:lstStyle>
            <a:lvl1pPr algn="ctr">
              <a:defRPr sz="1200" baseline="0">
                <a:solidFill>
                  <a:schemeClr val="tx1">
                    <a:lumMod val="65000"/>
                    <a:lumOff val="35000"/>
                  </a:schemeClr>
                </a:solidFill>
              </a:defRPr>
            </a:lvl1pPr>
          </a:lstStyle>
          <a:p>
            <a:endParaRPr lang="en-US"/>
          </a:p>
        </p:txBody>
      </p:sp>
      <p:sp>
        <p:nvSpPr>
          <p:cNvPr id="6" name="Slide Number Placeholder 5"/>
          <p:cNvSpPr>
            <a:spLocks noGrp="1"/>
          </p:cNvSpPr>
          <p:nvPr>
            <p:ph type="sldNum" sz="quarter" idx="4"/>
          </p:nvPr>
        </p:nvSpPr>
        <p:spPr>
          <a:xfrm>
            <a:off x="8375904" y="6203952"/>
            <a:ext cx="3276600" cy="365125"/>
          </a:xfrm>
          <a:prstGeom prst="rect">
            <a:avLst/>
          </a:prstGeom>
        </p:spPr>
        <p:txBody>
          <a:bodyPr vert="horz" lIns="91440" tIns="45720" rIns="91440" bIns="45720" rtlCol="0" anchor="ctr"/>
          <a:lstStyle>
            <a:lvl1pPr algn="r">
              <a:defRPr sz="1200" baseline="0">
                <a:solidFill>
                  <a:schemeClr val="tx1">
                    <a:lumMod val="65000"/>
                    <a:lumOff val="35000"/>
                  </a:schemeClr>
                </a:solidFill>
              </a:defRPr>
            </a:lvl1pPr>
          </a:lstStyle>
          <a:p>
            <a:fld id="{9860EDB8-5305-433F-BE41-D7A86D811DB3}" type="slidenum">
              <a:rPr lang="en-US" smtClean="0"/>
              <a:pPr/>
              <a:t>‹#›</a:t>
            </a:fld>
            <a:endParaRPr lang="en-US"/>
          </a:p>
        </p:txBody>
      </p:sp>
      <p:cxnSp>
        <p:nvCxnSpPr>
          <p:cNvPr id="8" name="Straight Connector 7"/>
          <p:cNvCxnSpPr/>
          <p:nvPr userDrawn="1"/>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675494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Lst>
  <p:hf hdr="0" ftr="0" dt="0"/>
  <p:txStyles>
    <p:titleStyle>
      <a:lvl1pPr algn="l" defTabSz="914400" rtl="0" eaLnBrk="1" latinLnBrk="0" hangingPunct="1">
        <a:spcBef>
          <a:spcPct val="0"/>
        </a:spcBef>
        <a:buNone/>
        <a:defRPr sz="2800" kern="1200">
          <a:solidFill>
            <a:schemeClr val="tx1"/>
          </a:solidFill>
          <a:latin typeface="+mj-lt"/>
          <a:ea typeface="+mj-ea"/>
          <a:cs typeface="+mj-cs"/>
        </a:defRPr>
      </a:lvl1pPr>
    </p:titleStyle>
    <p:bodyStyle>
      <a:lvl1pPr marL="0" indent="0" algn="l" defTabSz="914400" rtl="0" eaLnBrk="1" latinLnBrk="0" hangingPunct="1">
        <a:lnSpc>
          <a:spcPct val="150000"/>
        </a:lnSpc>
        <a:spcBef>
          <a:spcPts val="1000"/>
        </a:spcBef>
        <a:spcAft>
          <a:spcPts val="1200"/>
        </a:spcAft>
        <a:buFontTx/>
        <a:buNone/>
        <a:defRPr lang="en-US" sz="1200" kern="1200" dirty="0">
          <a:solidFill>
            <a:schemeClr val="tx1"/>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0.png"/><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10" Type="http://schemas.openxmlformats.org/officeDocument/2006/relationships/image" Target="../media/image35.png"/><Relationship Id="rId4" Type="http://schemas.openxmlformats.org/officeDocument/2006/relationships/image" Target="../media/image29.png"/><Relationship Id="rId9" Type="http://schemas.openxmlformats.org/officeDocument/2006/relationships/image" Target="../media/image34.png"/></Relationships>
</file>

<file path=ppt/slides/_rels/slide1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39.jpeg"/></Relationships>
</file>

<file path=ppt/slides/_rels/slide1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gi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4.png"/></Relationships>
</file>

<file path=ppt/slides/_rels/slide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6.png"/><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2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2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30.png"/><Relationship Id="rId7" Type="http://schemas.openxmlformats.org/officeDocument/2006/relationships/image" Target="../media/image58.png"/><Relationship Id="rId2" Type="http://schemas.openxmlformats.org/officeDocument/2006/relationships/image" Target="../media/image520.png"/><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6.png"/><Relationship Id="rId10" Type="http://schemas.openxmlformats.org/officeDocument/2006/relationships/image" Target="../media/image61.png"/><Relationship Id="rId4" Type="http://schemas.openxmlformats.org/officeDocument/2006/relationships/image" Target="../media/image540.png"/><Relationship Id="rId9" Type="http://schemas.openxmlformats.org/officeDocument/2006/relationships/image" Target="../media/image60.png"/></Relationships>
</file>

<file path=ppt/slides/_rels/slide2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2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gif"/></Relationships>
</file>

<file path=ppt/slides/_rels/slide30.xml.rels><?xml version="1.0" encoding="UTF-8" standalone="yes"?>
<Relationships xmlns="http://schemas.openxmlformats.org/package/2006/relationships"><Relationship Id="rId2" Type="http://schemas.openxmlformats.org/officeDocument/2006/relationships/image" Target="../media/image67.gi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69.gif"/><Relationship Id="rId2" Type="http://schemas.openxmlformats.org/officeDocument/2006/relationships/image" Target="../media/image68.png"/><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32.xml.rels><?xml version="1.0" encoding="UTF-8" standalone="yes"?>
<Relationships xmlns="http://schemas.openxmlformats.org/package/2006/relationships"><Relationship Id="rId2" Type="http://schemas.openxmlformats.org/officeDocument/2006/relationships/image" Target="../media/image70.gi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71.gi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650.png"/><Relationship Id="rId2" Type="http://schemas.openxmlformats.org/officeDocument/2006/relationships/image" Target="../media/image640.png"/><Relationship Id="rId1" Type="http://schemas.openxmlformats.org/officeDocument/2006/relationships/slideLayout" Target="../slideLayouts/slideLayout2.xml"/><Relationship Id="rId4" Type="http://schemas.openxmlformats.org/officeDocument/2006/relationships/image" Target="../media/image72.gif"/></Relationships>
</file>

<file path=ppt/slides/_rels/slide35.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3.png"/><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3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4.gif"/><Relationship Id="rId1" Type="http://schemas.openxmlformats.org/officeDocument/2006/relationships/slideLayout" Target="../slideLayouts/slideLayout2.xml"/><Relationship Id="rId4" Type="http://schemas.openxmlformats.org/officeDocument/2006/relationships/image" Target="../media/image78.gi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 Id="rId6" Type="http://schemas.openxmlformats.org/officeDocument/2006/relationships/image" Target="../media/image83.gif"/><Relationship Id="rId5" Type="http://schemas.openxmlformats.org/officeDocument/2006/relationships/image" Target="../media/image82.png"/><Relationship Id="rId4" Type="http://schemas.openxmlformats.org/officeDocument/2006/relationships/image" Target="../media/image81.png"/></Relationships>
</file>

<file path=ppt/slides/_rels/slide4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slides/_rels/slide4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2.xml"/><Relationship Id="rId4" Type="http://schemas.openxmlformats.org/officeDocument/2006/relationships/image" Target="../media/image91.png"/></Relationships>
</file>

<file path=ppt/slides/_rels/slide43.xml.rels><?xml version="1.0" encoding="UTF-8" standalone="yes"?>
<Relationships xmlns="http://schemas.openxmlformats.org/package/2006/relationships"><Relationship Id="rId3" Type="http://schemas.openxmlformats.org/officeDocument/2006/relationships/image" Target="../media/image92.gif"/><Relationship Id="rId2" Type="http://schemas.openxmlformats.org/officeDocument/2006/relationships/image" Target="../media/image860.png"/><Relationship Id="rId1" Type="http://schemas.openxmlformats.org/officeDocument/2006/relationships/slideLayout" Target="../slideLayouts/slideLayout2.xml"/><Relationship Id="rId4" Type="http://schemas.openxmlformats.org/officeDocument/2006/relationships/image" Target="../media/image93.gif"/></Relationships>
</file>

<file path=ppt/slides/_rels/slide44.xml.rels><?xml version="1.0" encoding="UTF-8" standalone="yes"?>
<Relationships xmlns="http://schemas.openxmlformats.org/package/2006/relationships"><Relationship Id="rId3" Type="http://schemas.openxmlformats.org/officeDocument/2006/relationships/image" Target="../media/image95.gif"/><Relationship Id="rId2" Type="http://schemas.openxmlformats.org/officeDocument/2006/relationships/image" Target="../media/image94.gif"/><Relationship Id="rId1" Type="http://schemas.openxmlformats.org/officeDocument/2006/relationships/slideLayout" Target="../slideLayouts/slideLayout2.xml"/><Relationship Id="rId4" Type="http://schemas.openxmlformats.org/officeDocument/2006/relationships/image" Target="../media/image96.gif"/></Relationships>
</file>

<file path=ppt/slides/_rels/slide45.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980.png"/><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030.png"/><Relationship Id="rId2" Type="http://schemas.openxmlformats.org/officeDocument/2006/relationships/image" Target="../media/image1020.png"/><Relationship Id="rId1" Type="http://schemas.openxmlformats.org/officeDocument/2006/relationships/slideLayout" Target="../slideLayouts/slideLayout2.xml"/><Relationship Id="rId4" Type="http://schemas.openxmlformats.org/officeDocument/2006/relationships/image" Target="../media/image107.png"/></Relationships>
</file>

<file path=ppt/slides/_rels/slide57.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1060.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60.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hyperlink" Target="https://github.com/SaeedTaghavi/dynamical_systems_neuroscience" TargetMode="External"/><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64324"/>
            <a:ext cx="10515600" cy="2387600"/>
          </a:xfrm>
        </p:spPr>
        <p:txBody>
          <a:bodyPr anchor="ctr" anchorCtr="0">
            <a:normAutofit/>
          </a:bodyPr>
          <a:lstStyle/>
          <a:p>
            <a:r>
              <a:rPr lang="en-US" sz="4800" b="1" dirty="0" smtClean="0">
                <a:solidFill>
                  <a:schemeClr val="bg1"/>
                </a:solidFill>
              </a:rPr>
              <a:t>Dynamical Systems in Neuroscience</a:t>
            </a:r>
            <a:endParaRPr lang="en-US" sz="4800" b="1" dirty="0">
              <a:solidFill>
                <a:schemeClr val="bg1"/>
              </a:solidFill>
            </a:endParaRPr>
          </a:p>
        </p:txBody>
      </p:sp>
      <p:sp>
        <p:nvSpPr>
          <p:cNvPr id="3" name="Subtitle 2"/>
          <p:cNvSpPr>
            <a:spLocks noGrp="1"/>
          </p:cNvSpPr>
          <p:nvPr>
            <p:ph type="subTitle" idx="4294967295"/>
          </p:nvPr>
        </p:nvSpPr>
        <p:spPr>
          <a:xfrm>
            <a:off x="855620" y="2933105"/>
            <a:ext cx="9582736" cy="1137793"/>
          </a:xfrm>
        </p:spPr>
        <p:txBody>
          <a:bodyPr>
            <a:normAutofit/>
          </a:bodyPr>
          <a:lstStyle/>
          <a:p>
            <a:pPr marL="0" indent="0">
              <a:buNone/>
            </a:pPr>
            <a:r>
              <a:rPr lang="en-US" sz="2400" dirty="0" smtClean="0">
                <a:solidFill>
                  <a:schemeClr val="bg1"/>
                </a:solidFill>
                <a:latin typeface="+mj-lt"/>
              </a:rPr>
              <a:t>Saeed Taghavi</a:t>
            </a:r>
            <a:endParaRPr lang="en-US" sz="2400" dirty="0">
              <a:solidFill>
                <a:schemeClr val="bg1"/>
              </a:solidFill>
              <a:latin typeface="+mj-lt"/>
            </a:endParaRPr>
          </a:p>
        </p:txBody>
      </p:sp>
    </p:spTree>
    <p:extLst>
      <p:ext uri="{BB962C8B-B14F-4D97-AF65-F5344CB8AC3E}">
        <p14:creationId xmlns:p14="http://schemas.microsoft.com/office/powerpoint/2010/main" val="247180773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smtClean="0"/>
              <a:t>Trajectories – Time series</a:t>
            </a:r>
            <a:endParaRPr lang="en-US" dirty="0"/>
          </a:p>
        </p:txBody>
      </p:sp>
      <p:pic>
        <p:nvPicPr>
          <p:cNvPr id="4" name="Content Placeholder 3"/>
          <p:cNvPicPr>
            <a:picLocks noGrp="1" noChangeAspect="1"/>
          </p:cNvPicPr>
          <p:nvPr>
            <p:ph sz="quarter" idx="10"/>
          </p:nvPr>
        </p:nvPicPr>
        <p:blipFill>
          <a:blip r:embed="rId2">
            <a:extLst>
              <a:ext uri="{28A0092B-C50C-407E-A947-70E740481C1C}">
                <a14:useLocalDpi xmlns:a14="http://schemas.microsoft.com/office/drawing/2010/main" val="0"/>
              </a:ext>
            </a:extLst>
          </a:blip>
          <a:stretch>
            <a:fillRect/>
          </a:stretch>
        </p:blipFill>
        <p:spPr>
          <a:xfrm>
            <a:off x="442386" y="2416632"/>
            <a:ext cx="5486400" cy="4114799"/>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73800" y="2416632"/>
            <a:ext cx="5486400" cy="4114800"/>
          </a:xfrm>
          <a:prstGeom prst="rect">
            <a:avLst/>
          </a:prstGeom>
        </p:spPr>
      </p:pic>
      <p:pic>
        <p:nvPicPr>
          <p:cNvPr id="6" name="Picture 5"/>
          <p:cNvPicPr>
            <a:picLocks noChangeAspect="1"/>
          </p:cNvPicPr>
          <p:nvPr/>
        </p:nvPicPr>
        <p:blipFill>
          <a:blip r:embed="rId4"/>
          <a:stretch>
            <a:fillRect/>
          </a:stretch>
        </p:blipFill>
        <p:spPr>
          <a:xfrm>
            <a:off x="4977894" y="1265720"/>
            <a:ext cx="1033854" cy="1097280"/>
          </a:xfrm>
          <a:prstGeom prst="rect">
            <a:avLst/>
          </a:prstGeom>
        </p:spPr>
      </p:pic>
      <p:pic>
        <p:nvPicPr>
          <p:cNvPr id="7" name="Picture 6"/>
          <p:cNvPicPr>
            <a:picLocks noChangeAspect="1"/>
          </p:cNvPicPr>
          <p:nvPr/>
        </p:nvPicPr>
        <p:blipFill>
          <a:blip r:embed="rId5"/>
          <a:stretch>
            <a:fillRect/>
          </a:stretch>
        </p:blipFill>
        <p:spPr>
          <a:xfrm>
            <a:off x="1585616" y="1265720"/>
            <a:ext cx="1091739" cy="1097280"/>
          </a:xfrm>
          <a:prstGeom prst="rect">
            <a:avLst/>
          </a:prstGeom>
        </p:spPr>
      </p:pic>
      <p:cxnSp>
        <p:nvCxnSpPr>
          <p:cNvPr id="9" name="Curved Connector 8"/>
          <p:cNvCxnSpPr>
            <a:endCxn id="7" idx="2"/>
          </p:cNvCxnSpPr>
          <p:nvPr/>
        </p:nvCxnSpPr>
        <p:spPr>
          <a:xfrm rot="5400000" flipH="1" flipV="1">
            <a:off x="1574143" y="2363657"/>
            <a:ext cx="558000" cy="556686"/>
          </a:xfrm>
          <a:prstGeom prst="curvedConnector3">
            <a:avLst/>
          </a:prstGeom>
          <a:ln>
            <a:solidFill>
              <a:schemeClr val="accent2">
                <a:lumMod val="50000"/>
              </a:schemeClr>
            </a:solidFill>
            <a:tailEnd type="triangle"/>
          </a:ln>
        </p:spPr>
        <p:style>
          <a:lnRef idx="3">
            <a:schemeClr val="accent2"/>
          </a:lnRef>
          <a:fillRef idx="0">
            <a:schemeClr val="accent2"/>
          </a:fillRef>
          <a:effectRef idx="2">
            <a:schemeClr val="accent2"/>
          </a:effectRef>
          <a:fontRef idx="minor">
            <a:schemeClr val="tx1"/>
          </a:fontRef>
        </p:style>
      </p:cxnSp>
      <p:cxnSp>
        <p:nvCxnSpPr>
          <p:cNvPr id="11" name="Curved Connector 10"/>
          <p:cNvCxnSpPr>
            <a:endCxn id="6" idx="3"/>
          </p:cNvCxnSpPr>
          <p:nvPr/>
        </p:nvCxnSpPr>
        <p:spPr>
          <a:xfrm rot="5400000" flipH="1" flipV="1">
            <a:off x="4329773" y="2875738"/>
            <a:ext cx="2743353" cy="620598"/>
          </a:xfrm>
          <a:prstGeom prst="curvedConnector4">
            <a:avLst>
              <a:gd name="adj1" fmla="val -2531"/>
              <a:gd name="adj2" fmla="val 136835"/>
            </a:avLst>
          </a:prstGeom>
          <a:ln>
            <a:solidFill>
              <a:srgbClr val="FF9B45"/>
            </a:solidFill>
            <a:tailEnd type="triangle"/>
          </a:ln>
        </p:spPr>
        <p:style>
          <a:lnRef idx="3">
            <a:schemeClr val="accent2"/>
          </a:lnRef>
          <a:fillRef idx="0">
            <a:schemeClr val="accent2"/>
          </a:fillRef>
          <a:effectRef idx="2">
            <a:schemeClr val="accent2"/>
          </a:effectRef>
          <a:fontRef idx="minor">
            <a:schemeClr val="tx1"/>
          </a:fontRef>
        </p:style>
      </p:cxnSp>
      <p:sp>
        <p:nvSpPr>
          <p:cNvPr id="3" name="Slide Number Placeholder 2"/>
          <p:cNvSpPr>
            <a:spLocks noGrp="1"/>
          </p:cNvSpPr>
          <p:nvPr>
            <p:ph type="sldNum" sz="quarter" idx="4"/>
          </p:nvPr>
        </p:nvSpPr>
        <p:spPr/>
        <p:txBody>
          <a:bodyPr/>
          <a:lstStyle/>
          <a:p>
            <a:fld id="{9860EDB8-5305-433F-BE41-D7A86D811DB3}" type="slidenum">
              <a:rPr lang="en-US" smtClean="0"/>
              <a:pPr/>
              <a:t>10</a:t>
            </a:fld>
            <a:endParaRPr lang="en-US" dirty="0"/>
          </a:p>
        </p:txBody>
      </p:sp>
    </p:spTree>
    <p:extLst>
      <p:ext uri="{BB962C8B-B14F-4D97-AF65-F5344CB8AC3E}">
        <p14:creationId xmlns:p14="http://schemas.microsoft.com/office/powerpoint/2010/main" val="367594928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Picture 5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249" y="1263222"/>
            <a:ext cx="5486400" cy="4114800"/>
          </a:xfrm>
          <a:prstGeom prst="rect">
            <a:avLst/>
          </a:prstGeom>
        </p:spPr>
      </p:pic>
      <p:sp>
        <p:nvSpPr>
          <p:cNvPr id="4" name="Title 3"/>
          <p:cNvSpPr>
            <a:spLocks noGrp="1"/>
          </p:cNvSpPr>
          <p:nvPr>
            <p:ph type="title"/>
          </p:nvPr>
        </p:nvSpPr>
        <p:spPr/>
        <p:txBody>
          <a:bodyPr/>
          <a:lstStyle/>
          <a:p>
            <a:r>
              <a:rPr lang="en-US" b="1" dirty="0"/>
              <a:t>The Phase Plane</a:t>
            </a:r>
            <a:endParaRPr lang="en-US" dirty="0">
              <a:latin typeface="Segoe UI Light" panose="020B0502040204020203" pitchFamily="34" charset="0"/>
              <a:cs typeface="Segoe UI Light" panose="020B0502040204020203" pitchFamily="34" charset="0"/>
            </a:endParaRPr>
          </a:p>
        </p:txBody>
      </p:sp>
      <p:sp>
        <p:nvSpPr>
          <p:cNvPr id="2" name="Rectangle 1"/>
          <p:cNvSpPr/>
          <p:nvPr/>
        </p:nvSpPr>
        <p:spPr>
          <a:xfrm>
            <a:off x="521207" y="1263222"/>
            <a:ext cx="5574792" cy="923330"/>
          </a:xfrm>
          <a:prstGeom prst="rect">
            <a:avLst/>
          </a:prstGeom>
        </p:spPr>
        <p:txBody>
          <a:bodyPr wrap="square">
            <a:spAutoFit/>
          </a:bodyPr>
          <a:lstStyle/>
          <a:p>
            <a:r>
              <a:rPr lang="en-US" dirty="0"/>
              <a:t>a </a:t>
            </a:r>
            <a:r>
              <a:rPr lang="en-US" b="1" dirty="0"/>
              <a:t>phase plane</a:t>
            </a:r>
            <a:r>
              <a:rPr lang="en-US" dirty="0"/>
              <a:t> is a visual display of certain characteristics of certain kinds of differential </a:t>
            </a:r>
            <a:r>
              <a:rPr lang="en-US" dirty="0" smtClean="0"/>
              <a:t>equations.</a:t>
            </a:r>
            <a:endParaRPr lang="en-US" dirty="0"/>
          </a:p>
        </p:txBody>
      </p:sp>
      <p:sp>
        <p:nvSpPr>
          <p:cNvPr id="3" name="Rectangle 2"/>
          <p:cNvSpPr/>
          <p:nvPr/>
        </p:nvSpPr>
        <p:spPr>
          <a:xfrm>
            <a:off x="521207" y="2361638"/>
            <a:ext cx="5574792" cy="923330"/>
          </a:xfrm>
          <a:prstGeom prst="rect">
            <a:avLst/>
          </a:prstGeom>
        </p:spPr>
        <p:txBody>
          <a:bodyPr wrap="square">
            <a:spAutoFit/>
          </a:bodyPr>
          <a:lstStyle/>
          <a:p>
            <a:r>
              <a:rPr lang="en-US" dirty="0"/>
              <a:t>The </a:t>
            </a:r>
            <a:r>
              <a:rPr lang="en-US" b="1" dirty="0"/>
              <a:t>phase plane method</a:t>
            </a:r>
            <a:r>
              <a:rPr lang="en-US" dirty="0"/>
              <a:t> refers to graphically determining the existence of limit cycles in the solutions of the differential equation.</a:t>
            </a:r>
          </a:p>
        </p:txBody>
      </p:sp>
      <p:sp>
        <p:nvSpPr>
          <p:cNvPr id="5" name="Rectangle 4"/>
          <p:cNvSpPr/>
          <p:nvPr/>
        </p:nvSpPr>
        <p:spPr>
          <a:xfrm>
            <a:off x="521206" y="3460054"/>
            <a:ext cx="5574793" cy="2585323"/>
          </a:xfrm>
          <a:prstGeom prst="rect">
            <a:avLst/>
          </a:prstGeom>
        </p:spPr>
        <p:txBody>
          <a:bodyPr wrap="square">
            <a:spAutoFit/>
          </a:bodyPr>
          <a:lstStyle/>
          <a:p>
            <a:r>
              <a:rPr lang="en-US" dirty="0"/>
              <a:t>The solutions to the differential equation are a family of functions. Graphically, this can be plotted in the phase plane like a two-dimensional vector field. Vectors representing the derivatives of the </a:t>
            </a:r>
            <a:r>
              <a:rPr lang="en-US" dirty="0" smtClean="0"/>
              <a:t>points, e.g. (</a:t>
            </a:r>
            <a:r>
              <a:rPr lang="en-US" dirty="0"/>
              <a:t>dx/</a:t>
            </a:r>
            <a:r>
              <a:rPr lang="en-US" dirty="0" err="1"/>
              <a:t>dt</a:t>
            </a:r>
            <a:r>
              <a:rPr lang="en-US" dirty="0"/>
              <a:t>, </a:t>
            </a:r>
            <a:r>
              <a:rPr lang="en-US" dirty="0" err="1"/>
              <a:t>dy</a:t>
            </a:r>
            <a:r>
              <a:rPr lang="en-US" dirty="0"/>
              <a:t>/</a:t>
            </a:r>
            <a:r>
              <a:rPr lang="en-US" dirty="0" err="1"/>
              <a:t>dt</a:t>
            </a:r>
            <a:r>
              <a:rPr lang="en-US" dirty="0"/>
              <a:t>), at representative points are drawn.  With enough of these arrows in place the system </a:t>
            </a:r>
            <a:r>
              <a:rPr lang="en-US" dirty="0" smtClean="0"/>
              <a:t>behavior </a:t>
            </a:r>
            <a:r>
              <a:rPr lang="en-US" dirty="0"/>
              <a:t>over the regions of plane in analysis can be visualized and limit cycles can be easily </a:t>
            </a:r>
            <a:r>
              <a:rPr lang="en-US" dirty="0" smtClean="0"/>
              <a:t>identified. </a:t>
            </a:r>
            <a:endParaRPr lang="en-US" dirty="0"/>
          </a:p>
        </p:txBody>
      </p:sp>
      <p:pic>
        <p:nvPicPr>
          <p:cNvPr id="27" name="Picture 26"/>
          <p:cNvPicPr>
            <a:picLocks noChangeAspect="1"/>
          </p:cNvPicPr>
          <p:nvPr/>
        </p:nvPicPr>
        <p:blipFill>
          <a:blip r:embed="rId3"/>
          <a:stretch>
            <a:fillRect/>
          </a:stretch>
        </p:blipFill>
        <p:spPr>
          <a:xfrm>
            <a:off x="9718766" y="5434151"/>
            <a:ext cx="1033854" cy="1097280"/>
          </a:xfrm>
          <a:prstGeom prst="rect">
            <a:avLst/>
          </a:prstGeom>
        </p:spPr>
      </p:pic>
      <p:pic>
        <p:nvPicPr>
          <p:cNvPr id="28" name="Picture 27"/>
          <p:cNvPicPr>
            <a:picLocks noChangeAspect="1"/>
          </p:cNvPicPr>
          <p:nvPr/>
        </p:nvPicPr>
        <p:blipFill>
          <a:blip r:embed="rId4"/>
          <a:stretch>
            <a:fillRect/>
          </a:stretch>
        </p:blipFill>
        <p:spPr>
          <a:xfrm>
            <a:off x="5725540" y="5434151"/>
            <a:ext cx="1091739" cy="1097280"/>
          </a:xfrm>
          <a:prstGeom prst="rect">
            <a:avLst/>
          </a:prstGeom>
        </p:spPr>
      </p:pic>
      <p:cxnSp>
        <p:nvCxnSpPr>
          <p:cNvPr id="31" name="Curved Connector 30"/>
          <p:cNvCxnSpPr>
            <a:endCxn id="27" idx="0"/>
          </p:cNvCxnSpPr>
          <p:nvPr/>
        </p:nvCxnSpPr>
        <p:spPr>
          <a:xfrm>
            <a:off x="7727205" y="2941320"/>
            <a:ext cx="2508488" cy="2492831"/>
          </a:xfrm>
          <a:prstGeom prst="curvedConnector2">
            <a:avLst/>
          </a:prstGeom>
          <a:ln w="28575">
            <a:solidFill>
              <a:srgbClr val="7030A0"/>
            </a:solidFill>
            <a:tailEnd type="triangle"/>
          </a:ln>
        </p:spPr>
        <p:style>
          <a:lnRef idx="3">
            <a:schemeClr val="accent2"/>
          </a:lnRef>
          <a:fillRef idx="0">
            <a:schemeClr val="accent2"/>
          </a:fillRef>
          <a:effectRef idx="2">
            <a:schemeClr val="accent2"/>
          </a:effectRef>
          <a:fontRef idx="minor">
            <a:schemeClr val="tx1"/>
          </a:fontRef>
        </p:style>
      </p:cxnSp>
      <p:cxnSp>
        <p:nvCxnSpPr>
          <p:cNvPr id="50" name="Elbow Connector 49"/>
          <p:cNvCxnSpPr>
            <a:endCxn id="28" idx="0"/>
          </p:cNvCxnSpPr>
          <p:nvPr/>
        </p:nvCxnSpPr>
        <p:spPr>
          <a:xfrm rot="5400000">
            <a:off x="5558583" y="3265528"/>
            <a:ext cx="2881451" cy="1455795"/>
          </a:xfrm>
          <a:prstGeom prst="bentConnector3">
            <a:avLst>
              <a:gd name="adj1" fmla="val 19"/>
            </a:avLst>
          </a:prstGeom>
          <a:ln>
            <a:solidFill>
              <a:srgbClr val="8BB53F"/>
            </a:solidFill>
            <a:tailEnd type="triangle"/>
          </a:ln>
        </p:spPr>
        <p:style>
          <a:lnRef idx="3">
            <a:schemeClr val="accent2"/>
          </a:lnRef>
          <a:fillRef idx="0">
            <a:schemeClr val="accent2"/>
          </a:fillRef>
          <a:effectRef idx="2">
            <a:schemeClr val="accent2"/>
          </a:effectRef>
          <a:fontRef idx="minor">
            <a:schemeClr val="tx1"/>
          </a:fontRef>
        </p:style>
      </p:cxnSp>
      <mc:AlternateContent xmlns:mc="http://schemas.openxmlformats.org/markup-compatibility/2006" xmlns:a14="http://schemas.microsoft.com/office/drawing/2010/main">
        <mc:Choice Requires="a14">
          <p:sp>
            <p:nvSpPr>
              <p:cNvPr id="53" name="TextBox 52"/>
              <p:cNvSpPr txBox="1"/>
              <p:nvPr/>
            </p:nvSpPr>
            <p:spPr>
              <a:xfrm>
                <a:off x="7292822" y="5434151"/>
                <a:ext cx="1816523" cy="897425"/>
              </a:xfrm>
              <a:prstGeom prst="rect">
                <a:avLst/>
              </a:prstGeom>
              <a:noFill/>
            </p:spPr>
            <p:txBody>
              <a:bodyPr wrap="none" rtlCol="0">
                <a:spAutoFit/>
              </a:bodyPr>
              <a:lstStyle/>
              <a:p>
                <a:r>
                  <a:rPr lang="en-US" b="0" dirty="0" smtClean="0"/>
                  <a:t> </a:t>
                </a:r>
                <a14:m>
                  <m:oMath xmlns:m="http://schemas.openxmlformats.org/officeDocument/2006/math">
                    <m:r>
                      <a:rPr lang="en-US" b="0" i="1" smtClean="0">
                        <a:latin typeface="Cambria Math" panose="02040503050406030204" pitchFamily="18" charset="0"/>
                      </a:rPr>
                      <m:t> </m:t>
                    </m:r>
                    <m:f>
                      <m:fPr>
                        <m:ctrlPr>
                          <a:rPr lang="en-US" i="1" smtClean="0">
                            <a:latin typeface="Cambria Math" panose="02040503050406030204" pitchFamily="18" charset="0"/>
                          </a:rPr>
                        </m:ctrlPr>
                      </m:fPr>
                      <m:num>
                        <m:r>
                          <a:rPr lang="en-US" b="0" i="1" smtClean="0">
                            <a:latin typeface="Cambria Math" panose="02040503050406030204" pitchFamily="18" charset="0"/>
                          </a:rPr>
                          <m:t>𝑑</m:t>
                        </m:r>
                        <m:r>
                          <a:rPr lang="en-US" b="0" i="1" smtClean="0">
                            <a:latin typeface="Cambria Math" panose="02040503050406030204" pitchFamily="18" charset="0"/>
                          </a:rPr>
                          <m:t>𝜃</m:t>
                        </m:r>
                      </m:num>
                      <m:den>
                        <m:r>
                          <a:rPr lang="en-US" b="0" i="1" smtClean="0">
                            <a:latin typeface="Cambria Math" panose="02040503050406030204" pitchFamily="18" charset="0"/>
                          </a:rPr>
                          <m:t>𝑑𝑡</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𝜔</m:t>
                        </m:r>
                      </m:num>
                      <m:den>
                        <m:r>
                          <a:rPr lang="en-US" b="0" i="1" smtClean="0">
                            <a:latin typeface="Cambria Math" panose="02040503050406030204" pitchFamily="18" charset="0"/>
                          </a:rPr>
                          <m:t>𝑀𝑅</m:t>
                        </m:r>
                      </m:den>
                    </m:f>
                  </m:oMath>
                </a14:m>
                <a:endParaRPr lang="en-US" dirty="0" smtClean="0"/>
              </a:p>
              <a:p>
                <a:r>
                  <a:rPr lang="en-US" dirty="0" smtClean="0"/>
                  <a:t> </a:t>
                </a:r>
                <a14:m>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rPr>
                          <m:t>𝑑</m:t>
                        </m:r>
                        <m:r>
                          <a:rPr lang="en-US" b="0" i="1" smtClean="0">
                            <a:latin typeface="Cambria Math" panose="02040503050406030204" pitchFamily="18" charset="0"/>
                          </a:rPr>
                          <m:t>𝜔</m:t>
                        </m:r>
                      </m:num>
                      <m:den>
                        <m:r>
                          <a:rPr lang="en-US" i="1" smtClean="0">
                            <a:latin typeface="Cambria Math" panose="02040503050406030204" pitchFamily="18" charset="0"/>
                          </a:rPr>
                          <m:t>𝑑</m:t>
                        </m:r>
                        <m:r>
                          <a:rPr lang="en-US" b="0" i="1" smtClean="0">
                            <a:latin typeface="Cambria Math" panose="02040503050406030204" pitchFamily="18" charset="0"/>
                          </a:rPr>
                          <m:t>𝑡</m:t>
                        </m:r>
                      </m:den>
                    </m:f>
                    <m:r>
                      <a:rPr lang="en-US" b="0" i="1" smtClean="0">
                        <a:latin typeface="Cambria Math" panose="02040503050406030204" pitchFamily="18" charset="0"/>
                      </a:rPr>
                      <m:t>=−</m:t>
                    </m:r>
                    <m:r>
                      <a:rPr lang="en-US" b="0" i="1" smtClean="0">
                        <a:latin typeface="Cambria Math" panose="02040503050406030204" pitchFamily="18" charset="0"/>
                      </a:rPr>
                      <m:t>𝑀𝑔</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sin</m:t>
                        </m:r>
                      </m:fName>
                      <m:e>
                        <m:r>
                          <a:rPr lang="en-US" b="0" i="1" smtClean="0">
                            <a:latin typeface="Cambria Math" panose="02040503050406030204" pitchFamily="18" charset="0"/>
                          </a:rPr>
                          <m:t>𝜃</m:t>
                        </m:r>
                      </m:e>
                    </m:func>
                  </m:oMath>
                </a14:m>
                <a:endParaRPr lang="en-US" dirty="0"/>
              </a:p>
            </p:txBody>
          </p:sp>
        </mc:Choice>
        <mc:Fallback xmlns="">
          <p:sp>
            <p:nvSpPr>
              <p:cNvPr id="53" name="TextBox 52"/>
              <p:cNvSpPr txBox="1">
                <a:spLocks noRot="1" noChangeAspect="1" noMove="1" noResize="1" noEditPoints="1" noAdjustHandles="1" noChangeArrowheads="1" noChangeShapeType="1" noTextEdit="1"/>
              </p:cNvSpPr>
              <p:nvPr/>
            </p:nvSpPr>
            <p:spPr>
              <a:xfrm>
                <a:off x="7292822" y="5434151"/>
                <a:ext cx="1816523" cy="897425"/>
              </a:xfrm>
              <a:prstGeom prst="rect">
                <a:avLst/>
              </a:prstGeom>
              <a:blipFill>
                <a:blip r:embed="rId5"/>
                <a:stretch>
                  <a:fillRect b="-676"/>
                </a:stretch>
              </a:blipFill>
            </p:spPr>
            <p:txBody>
              <a:bodyPr/>
              <a:lstStyle/>
              <a:p>
                <a:r>
                  <a:rPr lang="en-US">
                    <a:noFill/>
                  </a:rPr>
                  <a:t> </a:t>
                </a:r>
              </a:p>
            </p:txBody>
          </p:sp>
        </mc:Fallback>
      </mc:AlternateContent>
      <p:sp>
        <p:nvSpPr>
          <p:cNvPr id="6" name="Slide Number Placeholder 5"/>
          <p:cNvSpPr>
            <a:spLocks noGrp="1"/>
          </p:cNvSpPr>
          <p:nvPr>
            <p:ph type="sldNum" sz="quarter" idx="4"/>
          </p:nvPr>
        </p:nvSpPr>
        <p:spPr/>
        <p:txBody>
          <a:bodyPr/>
          <a:lstStyle/>
          <a:p>
            <a:fld id="{9860EDB8-5305-433F-BE41-D7A86D811DB3}" type="slidenum">
              <a:rPr lang="en-US" smtClean="0"/>
              <a:pPr/>
              <a:t>11</a:t>
            </a:fld>
            <a:endParaRPr lang="en-US" dirty="0"/>
          </a:p>
        </p:txBody>
      </p:sp>
    </p:spTree>
    <p:extLst>
      <p:ext uri="{BB962C8B-B14F-4D97-AF65-F5344CB8AC3E}">
        <p14:creationId xmlns:p14="http://schemas.microsoft.com/office/powerpoint/2010/main" val="110700175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Phase Portrait</a:t>
            </a:r>
            <a:endParaRPr lang="en-US" dirty="0"/>
          </a:p>
        </p:txBody>
      </p:sp>
      <p:grpSp>
        <p:nvGrpSpPr>
          <p:cNvPr id="8" name="Group 7"/>
          <p:cNvGrpSpPr/>
          <p:nvPr/>
        </p:nvGrpSpPr>
        <p:grpSpPr>
          <a:xfrm>
            <a:off x="6146799" y="1250942"/>
            <a:ext cx="5682169" cy="2697323"/>
            <a:chOff x="812799" y="3239975"/>
            <a:chExt cx="5682169" cy="2697323"/>
          </a:xfrm>
        </p:grpSpPr>
        <p:pic>
          <p:nvPicPr>
            <p:cNvPr id="4" name="Picture 3"/>
            <p:cNvPicPr>
              <a:picLocks noChangeAspect="1"/>
            </p:cNvPicPr>
            <p:nvPr/>
          </p:nvPicPr>
          <p:blipFill>
            <a:blip r:embed="rId2"/>
            <a:stretch>
              <a:fillRect/>
            </a:stretch>
          </p:blipFill>
          <p:spPr>
            <a:xfrm>
              <a:off x="812799" y="3824750"/>
              <a:ext cx="5682169" cy="2112548"/>
            </a:xfrm>
            <a:prstGeom prst="rect">
              <a:avLst/>
            </a:prstGeom>
          </p:spPr>
        </p:pic>
        <p:sp>
          <p:nvSpPr>
            <p:cNvPr id="6" name="Rectangle 5"/>
            <p:cNvSpPr/>
            <p:nvPr/>
          </p:nvSpPr>
          <p:spPr>
            <a:xfrm>
              <a:off x="812800" y="3239975"/>
              <a:ext cx="5682168" cy="584775"/>
            </a:xfrm>
            <a:prstGeom prst="rect">
              <a:avLst/>
            </a:prstGeom>
          </p:spPr>
          <p:txBody>
            <a:bodyPr wrap="square">
              <a:spAutoFit/>
            </a:bodyPr>
            <a:lstStyle/>
            <a:p>
              <a:pPr algn="ctr"/>
              <a:r>
                <a:rPr lang="en-US" sz="1600" dirty="0"/>
                <a:t>how a phase portrait would be constructed for the motion of a simple pendulum.</a:t>
              </a:r>
            </a:p>
          </p:txBody>
        </p:sp>
      </p:grpSp>
      <p:sp>
        <p:nvSpPr>
          <p:cNvPr id="7" name="Rectangle 6"/>
          <p:cNvSpPr/>
          <p:nvPr/>
        </p:nvSpPr>
        <p:spPr>
          <a:xfrm>
            <a:off x="521207" y="1250942"/>
            <a:ext cx="5574793" cy="923330"/>
          </a:xfrm>
          <a:prstGeom prst="rect">
            <a:avLst/>
          </a:prstGeom>
        </p:spPr>
        <p:txBody>
          <a:bodyPr wrap="square">
            <a:spAutoFit/>
          </a:bodyPr>
          <a:lstStyle/>
          <a:p>
            <a:r>
              <a:rPr lang="en-US" dirty="0"/>
              <a:t>The entire field is the </a:t>
            </a:r>
            <a:r>
              <a:rPr lang="en-US" b="1" i="1" dirty="0"/>
              <a:t>phase portrait</a:t>
            </a:r>
            <a:r>
              <a:rPr lang="en-US" dirty="0"/>
              <a:t>, a particular path taken along a flow line (i.e. a path always tangent to the vectors) is a </a:t>
            </a:r>
            <a:r>
              <a:rPr lang="en-US" i="1" dirty="0"/>
              <a:t>phase path</a:t>
            </a:r>
            <a:r>
              <a:rPr lang="en-US" dirty="0"/>
              <a:t>.</a:t>
            </a:r>
          </a:p>
        </p:txBody>
      </p:sp>
      <p:sp>
        <p:nvSpPr>
          <p:cNvPr id="3" name="Slide Number Placeholder 2"/>
          <p:cNvSpPr>
            <a:spLocks noGrp="1"/>
          </p:cNvSpPr>
          <p:nvPr>
            <p:ph type="sldNum" sz="quarter" idx="4"/>
          </p:nvPr>
        </p:nvSpPr>
        <p:spPr/>
        <p:txBody>
          <a:bodyPr/>
          <a:lstStyle/>
          <a:p>
            <a:fld id="{9860EDB8-5305-433F-BE41-D7A86D811DB3}" type="slidenum">
              <a:rPr lang="en-US" smtClean="0"/>
              <a:pPr/>
              <a:t>12</a:t>
            </a:fld>
            <a:endParaRPr lang="en-US" dirty="0"/>
          </a:p>
        </p:txBody>
      </p:sp>
    </p:spTree>
    <p:extLst>
      <p:ext uri="{BB962C8B-B14F-4D97-AF65-F5344CB8AC3E}">
        <p14:creationId xmlns:p14="http://schemas.microsoft.com/office/powerpoint/2010/main" val="5456058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The Phase Plane</a:t>
            </a:r>
            <a:endParaRPr lang="en-US" dirty="0"/>
          </a:p>
        </p:txBody>
      </p:sp>
      <mc:AlternateContent xmlns:mc="http://schemas.openxmlformats.org/markup-compatibility/2006" xmlns:a14="http://schemas.microsoft.com/office/drawing/2010/main">
        <mc:Choice Requires="a14">
          <p:sp>
            <p:nvSpPr>
              <p:cNvPr id="4" name="Rectangle 3"/>
              <p:cNvSpPr/>
              <p:nvPr/>
            </p:nvSpPr>
            <p:spPr>
              <a:xfrm>
                <a:off x="521206" y="1435608"/>
                <a:ext cx="11162793" cy="5133457"/>
              </a:xfrm>
              <a:prstGeom prst="rect">
                <a:avLst/>
              </a:prstGeom>
            </p:spPr>
            <p:txBody>
              <a:bodyPr wrap="square">
                <a:spAutoFit/>
              </a:bodyPr>
              <a:lstStyle/>
              <a:p>
                <a:r>
                  <a:rPr lang="en-US" sz="2000" dirty="0" smtClean="0">
                    <a:solidFill>
                      <a:srgbClr val="000000"/>
                    </a:solidFill>
                  </a:rPr>
                  <a:t>We can write the </a:t>
                </a:r>
                <a:r>
                  <a:rPr lang="en-US" sz="2000" dirty="0"/>
                  <a:t>Morris–</a:t>
                </a:r>
                <a:r>
                  <a:rPr lang="en-US" sz="2000" dirty="0" err="1"/>
                  <a:t>Lecar</a:t>
                </a:r>
                <a:r>
                  <a:rPr lang="en-US" sz="2000" dirty="0"/>
                  <a:t> </a:t>
                </a:r>
                <a:r>
                  <a:rPr lang="en-US" sz="2000" dirty="0" smtClean="0"/>
                  <a:t>equations as</a:t>
                </a:r>
              </a:p>
              <a:p>
                <a:pPr algn="ctr"/>
                <a:r>
                  <a:rPr lang="en-US" sz="2000" b="0" dirty="0" smtClean="0">
                    <a:solidFill>
                      <a:srgbClr val="000000"/>
                    </a:solidFill>
                  </a:rPr>
                  <a:t> </a:t>
                </a:r>
                <a14:m>
                  <m:oMath xmlns:m="http://schemas.openxmlformats.org/officeDocument/2006/math">
                    <m:r>
                      <a:rPr lang="en-US" sz="2800" b="0" i="1" smtClean="0">
                        <a:solidFill>
                          <a:srgbClr val="000000"/>
                        </a:solidFill>
                        <a:latin typeface="Cambria Math" panose="02040503050406030204" pitchFamily="18" charset="0"/>
                      </a:rPr>
                      <m:t> </m:t>
                    </m:r>
                    <m:f>
                      <m:fPr>
                        <m:type m:val="noBar"/>
                        <m:ctrlPr>
                          <a:rPr lang="en-US" sz="2800" i="1" smtClean="0">
                            <a:solidFill>
                              <a:srgbClr val="000000"/>
                            </a:solidFill>
                            <a:latin typeface="Cambria Math" panose="02040503050406030204" pitchFamily="18" charset="0"/>
                          </a:rPr>
                        </m:ctrlPr>
                      </m:fPr>
                      <m:num>
                        <m:f>
                          <m:fPr>
                            <m:ctrlPr>
                              <a:rPr lang="en-US" sz="2800" i="1" smtClean="0">
                                <a:solidFill>
                                  <a:srgbClr val="000000"/>
                                </a:solidFill>
                                <a:latin typeface="Cambria Math" panose="02040503050406030204" pitchFamily="18" charset="0"/>
                              </a:rPr>
                            </m:ctrlPr>
                          </m:fPr>
                          <m:num>
                            <m:r>
                              <a:rPr lang="en-US" sz="2800" b="0" i="1" smtClean="0">
                                <a:solidFill>
                                  <a:srgbClr val="000000"/>
                                </a:solidFill>
                                <a:latin typeface="Cambria Math" panose="02040503050406030204" pitchFamily="18" charset="0"/>
                              </a:rPr>
                              <m:t>𝑑𝑉</m:t>
                            </m:r>
                          </m:num>
                          <m:den>
                            <m:r>
                              <a:rPr lang="en-US" sz="2800" b="0" i="1" smtClean="0">
                                <a:solidFill>
                                  <a:srgbClr val="000000"/>
                                </a:solidFill>
                                <a:latin typeface="Cambria Math" panose="02040503050406030204" pitchFamily="18" charset="0"/>
                              </a:rPr>
                              <m:t>𝑑𝑡</m:t>
                            </m:r>
                          </m:den>
                        </m:f>
                        <m:r>
                          <a:rPr lang="en-US" sz="2800" b="0" i="1" smtClean="0">
                            <a:solidFill>
                              <a:srgbClr val="000000"/>
                            </a:solidFill>
                            <a:latin typeface="Cambria Math" panose="02040503050406030204" pitchFamily="18" charset="0"/>
                          </a:rPr>
                          <m:t>=</m:t>
                        </m:r>
                        <m:r>
                          <a:rPr lang="en-US" sz="2800" b="0" i="1" smtClean="0">
                            <a:solidFill>
                              <a:srgbClr val="000000"/>
                            </a:solidFill>
                            <a:latin typeface="Cambria Math" panose="02040503050406030204" pitchFamily="18" charset="0"/>
                          </a:rPr>
                          <m:t>𝑓</m:t>
                        </m:r>
                        <m:r>
                          <a:rPr lang="en-US" sz="2800" b="0" i="1" smtClean="0">
                            <a:solidFill>
                              <a:srgbClr val="000000"/>
                            </a:solidFill>
                            <a:latin typeface="Cambria Math" panose="02040503050406030204" pitchFamily="18" charset="0"/>
                          </a:rPr>
                          <m:t>(</m:t>
                        </m:r>
                        <m:r>
                          <a:rPr lang="en-US" sz="2800" b="0" i="1" smtClean="0">
                            <a:solidFill>
                              <a:srgbClr val="000000"/>
                            </a:solidFill>
                            <a:latin typeface="Cambria Math" panose="02040503050406030204" pitchFamily="18" charset="0"/>
                          </a:rPr>
                          <m:t>𝑉</m:t>
                        </m:r>
                        <m:r>
                          <a:rPr lang="en-US" sz="2800" b="0" i="1" smtClean="0">
                            <a:solidFill>
                              <a:srgbClr val="000000"/>
                            </a:solidFill>
                            <a:latin typeface="Cambria Math" panose="02040503050406030204" pitchFamily="18" charset="0"/>
                          </a:rPr>
                          <m:t>,</m:t>
                        </m:r>
                        <m:r>
                          <a:rPr lang="en-US" sz="2800" b="0" i="1" smtClean="0">
                            <a:solidFill>
                              <a:srgbClr val="000000"/>
                            </a:solidFill>
                            <a:latin typeface="Cambria Math" panose="02040503050406030204" pitchFamily="18" charset="0"/>
                          </a:rPr>
                          <m:t>𝑛</m:t>
                        </m:r>
                        <m:r>
                          <a:rPr lang="en-US" sz="2800" b="0" i="1" smtClean="0">
                            <a:solidFill>
                              <a:srgbClr val="000000"/>
                            </a:solidFill>
                            <a:latin typeface="Cambria Math" panose="02040503050406030204" pitchFamily="18" charset="0"/>
                          </a:rPr>
                          <m:t>)</m:t>
                        </m:r>
                      </m:num>
                      <m:den>
                        <m:f>
                          <m:fPr>
                            <m:ctrlPr>
                              <a:rPr lang="en-US" sz="2800" i="1" smtClean="0">
                                <a:solidFill>
                                  <a:srgbClr val="000000"/>
                                </a:solidFill>
                                <a:latin typeface="Cambria Math" panose="02040503050406030204" pitchFamily="18" charset="0"/>
                              </a:rPr>
                            </m:ctrlPr>
                          </m:fPr>
                          <m:num>
                            <m:r>
                              <a:rPr lang="en-US" sz="2800" b="0" i="1" smtClean="0">
                                <a:solidFill>
                                  <a:srgbClr val="000000"/>
                                </a:solidFill>
                                <a:latin typeface="Cambria Math" panose="02040503050406030204" pitchFamily="18" charset="0"/>
                              </a:rPr>
                              <m:t>𝑑𝑛</m:t>
                            </m:r>
                          </m:num>
                          <m:den>
                            <m:r>
                              <a:rPr lang="en-US" sz="2800" b="0" i="1" smtClean="0">
                                <a:solidFill>
                                  <a:srgbClr val="000000"/>
                                </a:solidFill>
                                <a:latin typeface="Cambria Math" panose="02040503050406030204" pitchFamily="18" charset="0"/>
                              </a:rPr>
                              <m:t>𝑑𝑡</m:t>
                            </m:r>
                          </m:den>
                        </m:f>
                        <m:r>
                          <a:rPr lang="en-US" sz="2800" b="0" i="1" smtClean="0">
                            <a:solidFill>
                              <a:srgbClr val="000000"/>
                            </a:solidFill>
                            <a:latin typeface="Cambria Math" panose="02040503050406030204" pitchFamily="18" charset="0"/>
                          </a:rPr>
                          <m:t>=</m:t>
                        </m:r>
                        <m:r>
                          <a:rPr lang="en-US" sz="2800" b="0" i="1" smtClean="0">
                            <a:solidFill>
                              <a:srgbClr val="000000"/>
                            </a:solidFill>
                            <a:latin typeface="Cambria Math" panose="02040503050406030204" pitchFamily="18" charset="0"/>
                          </a:rPr>
                          <m:t>𝑔</m:t>
                        </m:r>
                        <m:r>
                          <a:rPr lang="en-US" sz="2800" b="0" i="1" smtClean="0">
                            <a:solidFill>
                              <a:srgbClr val="000000"/>
                            </a:solidFill>
                            <a:latin typeface="Cambria Math" panose="02040503050406030204" pitchFamily="18" charset="0"/>
                          </a:rPr>
                          <m:t>(</m:t>
                        </m:r>
                        <m:r>
                          <a:rPr lang="en-US" sz="2800" b="0" i="1" smtClean="0">
                            <a:solidFill>
                              <a:srgbClr val="000000"/>
                            </a:solidFill>
                            <a:latin typeface="Cambria Math" panose="02040503050406030204" pitchFamily="18" charset="0"/>
                          </a:rPr>
                          <m:t>𝑉</m:t>
                        </m:r>
                        <m:r>
                          <a:rPr lang="en-US" sz="2800" b="0" i="1" smtClean="0">
                            <a:solidFill>
                              <a:srgbClr val="000000"/>
                            </a:solidFill>
                            <a:latin typeface="Cambria Math" panose="02040503050406030204" pitchFamily="18" charset="0"/>
                          </a:rPr>
                          <m:t>,</m:t>
                        </m:r>
                        <m:r>
                          <a:rPr lang="en-US" sz="2800" b="0" i="1" smtClean="0">
                            <a:solidFill>
                              <a:srgbClr val="000000"/>
                            </a:solidFill>
                            <a:latin typeface="Cambria Math" panose="02040503050406030204" pitchFamily="18" charset="0"/>
                          </a:rPr>
                          <m:t>𝑛</m:t>
                        </m:r>
                        <m:r>
                          <a:rPr lang="en-US" sz="2800" b="0" i="1" smtClean="0">
                            <a:solidFill>
                              <a:srgbClr val="000000"/>
                            </a:solidFill>
                            <a:latin typeface="Cambria Math" panose="02040503050406030204" pitchFamily="18" charset="0"/>
                          </a:rPr>
                          <m:t>)</m:t>
                        </m:r>
                      </m:den>
                    </m:f>
                  </m:oMath>
                </a14:m>
                <a:endParaRPr lang="en-US" sz="2800" dirty="0" smtClean="0">
                  <a:solidFill>
                    <a:srgbClr val="000000"/>
                  </a:solidFill>
                </a:endParaRPr>
              </a:p>
              <a:p>
                <a:r>
                  <a:rPr lang="en-US" sz="2000" dirty="0" smtClean="0">
                    <a:solidFill>
                      <a:srgbClr val="000000"/>
                    </a:solidFill>
                  </a:rPr>
                  <a:t>The phase space for this system is simply the </a:t>
                </a:r>
                <a14:m>
                  <m:oMath xmlns:m="http://schemas.openxmlformats.org/officeDocument/2006/math">
                    <m:r>
                      <a:rPr lang="en-US" sz="2000" i="1" dirty="0" smtClean="0">
                        <a:solidFill>
                          <a:srgbClr val="000000"/>
                        </a:solidFill>
                        <a:latin typeface="Cambria Math" panose="02040503050406030204" pitchFamily="18" charset="0"/>
                      </a:rPr>
                      <m:t>(</m:t>
                    </m:r>
                    <m:r>
                      <a:rPr lang="en-US" sz="2000" b="0" i="1" dirty="0" smtClean="0">
                        <a:solidFill>
                          <a:srgbClr val="000000"/>
                        </a:solidFill>
                        <a:latin typeface="Cambria Math" panose="02040503050406030204" pitchFamily="18" charset="0"/>
                      </a:rPr>
                      <m:t>𝑉</m:t>
                    </m:r>
                    <m:r>
                      <a:rPr lang="en-US" sz="2000" b="0" i="1" dirty="0" smtClean="0">
                        <a:solidFill>
                          <a:srgbClr val="000000"/>
                        </a:solidFill>
                        <a:latin typeface="Cambria Math" panose="02040503050406030204" pitchFamily="18" charset="0"/>
                      </a:rPr>
                      <m:t>,</m:t>
                    </m:r>
                    <m:r>
                      <a:rPr lang="en-US" sz="2000" b="0" i="1" dirty="0" smtClean="0">
                        <a:solidFill>
                          <a:srgbClr val="000000"/>
                        </a:solidFill>
                        <a:latin typeface="Cambria Math" panose="02040503050406030204" pitchFamily="18" charset="0"/>
                      </a:rPr>
                      <m:t>𝑛</m:t>
                    </m:r>
                    <m:r>
                      <a:rPr lang="en-US" sz="2000" i="1" dirty="0" smtClean="0">
                        <a:solidFill>
                          <a:srgbClr val="000000"/>
                        </a:solidFill>
                        <a:latin typeface="Cambria Math" panose="02040503050406030204" pitchFamily="18" charset="0"/>
                      </a:rPr>
                      <m:t>)</m:t>
                    </m:r>
                  </m:oMath>
                </a14:m>
                <a:r>
                  <a:rPr lang="en-US" sz="2000" dirty="0" smtClean="0">
                    <a:solidFill>
                      <a:srgbClr val="000000"/>
                    </a:solidFill>
                  </a:rPr>
                  <a:t> </a:t>
                </a:r>
                <a:r>
                  <a:rPr lang="en-US" sz="2000" dirty="0">
                    <a:solidFill>
                      <a:srgbClr val="000000"/>
                    </a:solidFill>
                  </a:rPr>
                  <a:t>plane; this is usually </a:t>
                </a:r>
                <a:r>
                  <a:rPr lang="en-US" sz="2000" dirty="0" smtClean="0">
                    <a:solidFill>
                      <a:srgbClr val="000000"/>
                    </a:solidFill>
                  </a:rPr>
                  <a:t>referred to </a:t>
                </a:r>
                <a:r>
                  <a:rPr lang="en-US" sz="2000" dirty="0">
                    <a:solidFill>
                      <a:srgbClr val="000000"/>
                    </a:solidFill>
                  </a:rPr>
                  <a:t>as the </a:t>
                </a:r>
                <a:r>
                  <a:rPr lang="en-US" sz="2000" i="1" dirty="0">
                    <a:solidFill>
                      <a:srgbClr val="000000"/>
                    </a:solidFill>
                  </a:rPr>
                  <a:t>phase plane</a:t>
                </a:r>
                <a:r>
                  <a:rPr lang="en-US" sz="2000" dirty="0">
                    <a:solidFill>
                      <a:srgbClr val="000000"/>
                    </a:solidFill>
                  </a:rPr>
                  <a:t>. If </a:t>
                </a:r>
                <a14:m>
                  <m:oMath xmlns:m="http://schemas.openxmlformats.org/officeDocument/2006/math">
                    <m:r>
                      <a:rPr lang="en-US" sz="2000" b="0" i="0" dirty="0" smtClean="0">
                        <a:solidFill>
                          <a:srgbClr val="000000"/>
                        </a:solidFill>
                        <a:latin typeface="Cambria Math" panose="02040503050406030204" pitchFamily="18" charset="0"/>
                      </a:rPr>
                      <m:t> </m:t>
                    </m:r>
                    <m:r>
                      <a:rPr lang="en-US" sz="2000" b="0" i="1" dirty="0" smtClean="0">
                        <a:solidFill>
                          <a:srgbClr val="000000"/>
                        </a:solidFill>
                        <a:latin typeface="Cambria Math" panose="02040503050406030204" pitchFamily="18" charset="0"/>
                      </a:rPr>
                      <m:t>(</m:t>
                    </m:r>
                    <m:r>
                      <a:rPr lang="en-US" sz="2000" i="1" dirty="0">
                        <a:solidFill>
                          <a:srgbClr val="000000"/>
                        </a:solidFill>
                        <a:latin typeface="Cambria Math" panose="02040503050406030204" pitchFamily="18" charset="0"/>
                      </a:rPr>
                      <m:t>𝑉</m:t>
                    </m:r>
                    <m:r>
                      <a:rPr lang="en-US" sz="2000" b="0" i="1" dirty="0" smtClean="0">
                        <a:solidFill>
                          <a:srgbClr val="000000"/>
                        </a:solidFill>
                        <a:latin typeface="Cambria Math" panose="02040503050406030204" pitchFamily="18" charset="0"/>
                      </a:rPr>
                      <m:t>(</m:t>
                    </m:r>
                    <m:r>
                      <a:rPr lang="en-US" sz="2000" b="0" i="1" dirty="0" smtClean="0">
                        <a:solidFill>
                          <a:srgbClr val="000000"/>
                        </a:solidFill>
                        <a:latin typeface="Cambria Math" panose="02040503050406030204" pitchFamily="18" charset="0"/>
                      </a:rPr>
                      <m:t>𝑡</m:t>
                    </m:r>
                    <m:r>
                      <a:rPr lang="en-US" sz="2000" b="0" i="1" dirty="0" smtClean="0">
                        <a:solidFill>
                          <a:srgbClr val="000000"/>
                        </a:solidFill>
                        <a:latin typeface="Cambria Math" panose="02040503050406030204" pitchFamily="18" charset="0"/>
                      </a:rPr>
                      <m:t>),</m:t>
                    </m:r>
                    <m:r>
                      <a:rPr lang="en-US" sz="2000" i="1" dirty="0">
                        <a:solidFill>
                          <a:srgbClr val="000000"/>
                        </a:solidFill>
                        <a:latin typeface="Cambria Math" panose="02040503050406030204" pitchFamily="18" charset="0"/>
                      </a:rPr>
                      <m:t>𝑛</m:t>
                    </m:r>
                    <m:r>
                      <a:rPr lang="en-US" sz="2000" b="0" i="1" dirty="0" smtClean="0">
                        <a:solidFill>
                          <a:srgbClr val="000000"/>
                        </a:solidFill>
                        <a:latin typeface="Cambria Math" panose="02040503050406030204" pitchFamily="18" charset="0"/>
                      </a:rPr>
                      <m:t>(</m:t>
                    </m:r>
                    <m:r>
                      <a:rPr lang="en-US" sz="2000" b="0" i="1" dirty="0" smtClean="0">
                        <a:solidFill>
                          <a:srgbClr val="000000"/>
                        </a:solidFill>
                        <a:latin typeface="Cambria Math" panose="02040503050406030204" pitchFamily="18" charset="0"/>
                      </a:rPr>
                      <m:t>𝑡</m:t>
                    </m:r>
                    <m:r>
                      <a:rPr lang="en-US" sz="2000" b="0" i="1" dirty="0" smtClean="0">
                        <a:solidFill>
                          <a:srgbClr val="000000"/>
                        </a:solidFill>
                        <a:latin typeface="Cambria Math" panose="02040503050406030204" pitchFamily="18" charset="0"/>
                      </a:rPr>
                      <m:t>))</m:t>
                    </m:r>
                  </m:oMath>
                </a14:m>
                <a:r>
                  <a:rPr lang="en-US" sz="2000" dirty="0">
                    <a:solidFill>
                      <a:srgbClr val="000000"/>
                    </a:solidFill>
                  </a:rPr>
                  <a:t> is a solution </a:t>
                </a:r>
                <a:r>
                  <a:rPr lang="en-US" sz="2000" dirty="0" smtClean="0">
                    <a:solidFill>
                      <a:srgbClr val="000000"/>
                    </a:solidFill>
                  </a:rPr>
                  <a:t>of the system , </a:t>
                </a:r>
                <a:r>
                  <a:rPr lang="en-US" sz="2000" dirty="0">
                    <a:solidFill>
                      <a:srgbClr val="000000"/>
                    </a:solidFill>
                  </a:rPr>
                  <a:t>then at each time </a:t>
                </a:r>
                <a14:m>
                  <m:oMath xmlns:m="http://schemas.openxmlformats.org/officeDocument/2006/math">
                    <m:sSup>
                      <m:sSupPr>
                        <m:ctrlPr>
                          <a:rPr lang="en-US" sz="2000" b="0" i="1" dirty="0" smtClean="0">
                            <a:solidFill>
                              <a:srgbClr val="000000"/>
                            </a:solidFill>
                            <a:latin typeface="Cambria Math" panose="02040503050406030204" pitchFamily="18" charset="0"/>
                          </a:rPr>
                        </m:ctrlPr>
                      </m:sSupPr>
                      <m:e>
                        <m:r>
                          <a:rPr lang="en-US" sz="2000" i="1" dirty="0" smtClean="0">
                            <a:solidFill>
                              <a:srgbClr val="000000"/>
                            </a:solidFill>
                            <a:latin typeface="Cambria Math" panose="02040503050406030204" pitchFamily="18" charset="0"/>
                          </a:rPr>
                          <m:t>𝑡</m:t>
                        </m:r>
                      </m:e>
                      <m:sup>
                        <m:r>
                          <a:rPr lang="en-US" sz="2000" b="0" i="1" dirty="0" smtClean="0">
                            <a:solidFill>
                              <a:srgbClr val="000000"/>
                            </a:solidFill>
                            <a:latin typeface="Cambria Math" panose="02040503050406030204" pitchFamily="18" charset="0"/>
                          </a:rPr>
                          <m:t>∗</m:t>
                        </m:r>
                      </m:sup>
                    </m:sSup>
                  </m:oMath>
                </a14:m>
                <a:r>
                  <a:rPr lang="en-US" sz="2000" dirty="0" smtClean="0">
                    <a:solidFill>
                      <a:srgbClr val="000000"/>
                    </a:solidFill>
                  </a:rPr>
                  <a:t>, </a:t>
                </a:r>
                <a14:m>
                  <m:oMath xmlns:m="http://schemas.openxmlformats.org/officeDocument/2006/math">
                    <m:r>
                      <a:rPr lang="en-US" sz="2000" i="1" dirty="0">
                        <a:solidFill>
                          <a:srgbClr val="000000"/>
                        </a:solidFill>
                        <a:latin typeface="Cambria Math" panose="02040503050406030204" pitchFamily="18" charset="0"/>
                      </a:rPr>
                      <m:t>(</m:t>
                    </m:r>
                    <m:r>
                      <a:rPr lang="en-US" sz="2000" i="1" dirty="0">
                        <a:solidFill>
                          <a:srgbClr val="000000"/>
                        </a:solidFill>
                        <a:latin typeface="Cambria Math" panose="02040503050406030204" pitchFamily="18" charset="0"/>
                      </a:rPr>
                      <m:t>𝑉</m:t>
                    </m:r>
                    <m:r>
                      <a:rPr lang="en-US" sz="2000" i="1" dirty="0">
                        <a:solidFill>
                          <a:srgbClr val="000000"/>
                        </a:solidFill>
                        <a:latin typeface="Cambria Math" panose="02040503050406030204" pitchFamily="18" charset="0"/>
                      </a:rPr>
                      <m:t>(</m:t>
                    </m:r>
                    <m:sSup>
                      <m:sSupPr>
                        <m:ctrlPr>
                          <a:rPr lang="en-US" sz="2000" i="1" dirty="0">
                            <a:solidFill>
                              <a:srgbClr val="000000"/>
                            </a:solidFill>
                            <a:latin typeface="Cambria Math" panose="02040503050406030204" pitchFamily="18" charset="0"/>
                          </a:rPr>
                        </m:ctrlPr>
                      </m:sSupPr>
                      <m:e>
                        <m:r>
                          <a:rPr lang="en-US" sz="2000" i="1" dirty="0">
                            <a:solidFill>
                              <a:srgbClr val="000000"/>
                            </a:solidFill>
                            <a:latin typeface="Cambria Math" panose="02040503050406030204" pitchFamily="18" charset="0"/>
                          </a:rPr>
                          <m:t>𝑡</m:t>
                        </m:r>
                      </m:e>
                      <m:sup>
                        <m:r>
                          <a:rPr lang="en-US" sz="2000" i="1" dirty="0">
                            <a:solidFill>
                              <a:srgbClr val="000000"/>
                            </a:solidFill>
                            <a:latin typeface="Cambria Math" panose="02040503050406030204" pitchFamily="18" charset="0"/>
                          </a:rPr>
                          <m:t>∗</m:t>
                        </m:r>
                      </m:sup>
                    </m:sSup>
                    <m:r>
                      <a:rPr lang="en-US" sz="2000" i="1" dirty="0">
                        <a:solidFill>
                          <a:srgbClr val="000000"/>
                        </a:solidFill>
                        <a:latin typeface="Cambria Math" panose="02040503050406030204" pitchFamily="18" charset="0"/>
                      </a:rPr>
                      <m:t>),</m:t>
                    </m:r>
                    <m:r>
                      <a:rPr lang="en-US" sz="2000" i="1" dirty="0">
                        <a:solidFill>
                          <a:srgbClr val="000000"/>
                        </a:solidFill>
                        <a:latin typeface="Cambria Math" panose="02040503050406030204" pitchFamily="18" charset="0"/>
                      </a:rPr>
                      <m:t>𝑛</m:t>
                    </m:r>
                    <m:r>
                      <a:rPr lang="en-US" sz="2000" i="1" dirty="0">
                        <a:solidFill>
                          <a:srgbClr val="000000"/>
                        </a:solidFill>
                        <a:latin typeface="Cambria Math" panose="02040503050406030204" pitchFamily="18" charset="0"/>
                      </a:rPr>
                      <m:t>(</m:t>
                    </m:r>
                    <m:sSup>
                      <m:sSupPr>
                        <m:ctrlPr>
                          <a:rPr lang="en-US" sz="2000" i="1" dirty="0">
                            <a:solidFill>
                              <a:srgbClr val="000000"/>
                            </a:solidFill>
                            <a:latin typeface="Cambria Math" panose="02040503050406030204" pitchFamily="18" charset="0"/>
                          </a:rPr>
                        </m:ctrlPr>
                      </m:sSupPr>
                      <m:e>
                        <m:r>
                          <a:rPr lang="en-US" sz="2000" i="1" dirty="0">
                            <a:solidFill>
                              <a:srgbClr val="000000"/>
                            </a:solidFill>
                            <a:latin typeface="Cambria Math" panose="02040503050406030204" pitchFamily="18" charset="0"/>
                          </a:rPr>
                          <m:t>𝑡</m:t>
                        </m:r>
                      </m:e>
                      <m:sup>
                        <m:r>
                          <a:rPr lang="en-US" sz="2000" i="1" dirty="0">
                            <a:solidFill>
                              <a:srgbClr val="000000"/>
                            </a:solidFill>
                            <a:latin typeface="Cambria Math" panose="02040503050406030204" pitchFamily="18" charset="0"/>
                          </a:rPr>
                          <m:t>∗</m:t>
                        </m:r>
                      </m:sup>
                    </m:sSup>
                    <m:r>
                      <a:rPr lang="en-US" sz="2000" i="1" dirty="0">
                        <a:solidFill>
                          <a:srgbClr val="000000"/>
                        </a:solidFill>
                        <a:latin typeface="Cambria Math" panose="02040503050406030204" pitchFamily="18" charset="0"/>
                      </a:rPr>
                      <m:t>))</m:t>
                    </m:r>
                  </m:oMath>
                </a14:m>
                <a:r>
                  <a:rPr lang="en-US" sz="2000" dirty="0" smtClean="0">
                    <a:solidFill>
                      <a:srgbClr val="000000"/>
                    </a:solidFill>
                  </a:rPr>
                  <a:t> </a:t>
                </a:r>
                <a:r>
                  <a:rPr lang="en-US" sz="2000" dirty="0">
                    <a:solidFill>
                      <a:srgbClr val="000000"/>
                    </a:solidFill>
                  </a:rPr>
                  <a:t>defines a point in the phase </a:t>
                </a:r>
                <a:r>
                  <a:rPr lang="en-US" sz="2000" dirty="0" smtClean="0">
                    <a:solidFill>
                      <a:srgbClr val="000000"/>
                    </a:solidFill>
                  </a:rPr>
                  <a:t>plane</a:t>
                </a:r>
                <a:r>
                  <a:rPr lang="en-US" sz="2000" dirty="0">
                    <a:solidFill>
                      <a:srgbClr val="000000"/>
                    </a:solidFill>
                  </a:rPr>
                  <a:t>. The point changes with time, </a:t>
                </a:r>
                <a:r>
                  <a:rPr lang="en-US" sz="2000" dirty="0" smtClean="0">
                    <a:solidFill>
                      <a:srgbClr val="000000"/>
                    </a:solidFill>
                  </a:rPr>
                  <a:t>so the </a:t>
                </a:r>
                <a:r>
                  <a:rPr lang="en-US" sz="2000" dirty="0">
                    <a:solidFill>
                      <a:srgbClr val="000000"/>
                    </a:solidFill>
                  </a:rPr>
                  <a:t>entire solution </a:t>
                </a:r>
                <a14:m>
                  <m:oMath xmlns:m="http://schemas.openxmlformats.org/officeDocument/2006/math">
                    <m:r>
                      <a:rPr lang="en-US" sz="2000" i="1" dirty="0">
                        <a:solidFill>
                          <a:srgbClr val="000000"/>
                        </a:solidFill>
                        <a:latin typeface="Cambria Math" panose="02040503050406030204" pitchFamily="18" charset="0"/>
                      </a:rPr>
                      <m:t>(</m:t>
                    </m:r>
                    <m:r>
                      <a:rPr lang="en-US" sz="2000" i="1" dirty="0">
                        <a:solidFill>
                          <a:srgbClr val="000000"/>
                        </a:solidFill>
                        <a:latin typeface="Cambria Math" panose="02040503050406030204" pitchFamily="18" charset="0"/>
                      </a:rPr>
                      <m:t>𝑉</m:t>
                    </m:r>
                    <m:r>
                      <a:rPr lang="en-US" sz="2000" i="1" dirty="0">
                        <a:solidFill>
                          <a:srgbClr val="000000"/>
                        </a:solidFill>
                        <a:latin typeface="Cambria Math" panose="02040503050406030204" pitchFamily="18" charset="0"/>
                      </a:rPr>
                      <m:t>(</m:t>
                    </m:r>
                    <m:r>
                      <a:rPr lang="en-US" sz="2000" i="1" dirty="0">
                        <a:solidFill>
                          <a:srgbClr val="000000"/>
                        </a:solidFill>
                        <a:latin typeface="Cambria Math" panose="02040503050406030204" pitchFamily="18" charset="0"/>
                      </a:rPr>
                      <m:t>𝑡</m:t>
                    </m:r>
                    <m:r>
                      <a:rPr lang="en-US" sz="2000" i="1" dirty="0">
                        <a:solidFill>
                          <a:srgbClr val="000000"/>
                        </a:solidFill>
                        <a:latin typeface="Cambria Math" panose="02040503050406030204" pitchFamily="18" charset="0"/>
                      </a:rPr>
                      <m:t>),</m:t>
                    </m:r>
                    <m:r>
                      <a:rPr lang="en-US" sz="2000" i="1" dirty="0" smtClean="0">
                        <a:solidFill>
                          <a:srgbClr val="000000"/>
                        </a:solidFill>
                        <a:latin typeface="Cambria Math" panose="02040503050406030204" pitchFamily="18" charset="0"/>
                      </a:rPr>
                      <m:t>𝑛</m:t>
                    </m:r>
                    <m:r>
                      <a:rPr lang="en-US" sz="2000" i="1" dirty="0">
                        <a:solidFill>
                          <a:srgbClr val="000000"/>
                        </a:solidFill>
                        <a:latin typeface="Cambria Math" panose="02040503050406030204" pitchFamily="18" charset="0"/>
                      </a:rPr>
                      <m:t>(</m:t>
                    </m:r>
                    <m:r>
                      <a:rPr lang="en-US" sz="2000" i="1" dirty="0">
                        <a:solidFill>
                          <a:srgbClr val="000000"/>
                        </a:solidFill>
                        <a:latin typeface="Cambria Math" panose="02040503050406030204" pitchFamily="18" charset="0"/>
                      </a:rPr>
                      <m:t>𝑡</m:t>
                    </m:r>
                    <m:r>
                      <a:rPr lang="en-US" sz="2000" i="1" dirty="0">
                        <a:solidFill>
                          <a:srgbClr val="000000"/>
                        </a:solidFill>
                        <a:latin typeface="Cambria Math" panose="02040503050406030204" pitchFamily="18" charset="0"/>
                      </a:rPr>
                      <m:t>))</m:t>
                    </m:r>
                  </m:oMath>
                </a14:m>
                <a:r>
                  <a:rPr lang="en-US" sz="2000" dirty="0">
                    <a:solidFill>
                      <a:srgbClr val="000000"/>
                    </a:solidFill>
                  </a:rPr>
                  <a:t> traces out a curve (or trajectory or orbit) in the </a:t>
                </a:r>
                <a:r>
                  <a:rPr lang="en-US" sz="2000" dirty="0" smtClean="0">
                    <a:solidFill>
                      <a:srgbClr val="000000"/>
                    </a:solidFill>
                  </a:rPr>
                  <a:t>phase plane.</a:t>
                </a:r>
              </a:p>
              <a:p>
                <a:r>
                  <a:rPr lang="en-US" sz="2000" dirty="0"/>
                  <a:t>Of course, not every arbitrarily drawn curve in the phase plane corresponds to </a:t>
                </a:r>
                <a:r>
                  <a:rPr lang="en-US" sz="2000" dirty="0" smtClean="0"/>
                  <a:t>a solution </a:t>
                </a:r>
                <a:r>
                  <a:rPr lang="en-US" sz="2000" dirty="0"/>
                  <a:t>of the </a:t>
                </a:r>
                <a:r>
                  <a:rPr lang="en-US" sz="2000" dirty="0" smtClean="0"/>
                  <a:t>differential equations. What </a:t>
                </a:r>
                <a:r>
                  <a:rPr lang="en-US" sz="2000" dirty="0"/>
                  <a:t>is special about solution </a:t>
                </a:r>
                <a:r>
                  <a:rPr lang="en-US" sz="2000" dirty="0" smtClean="0"/>
                  <a:t>curves </a:t>
                </a:r>
                <a:r>
                  <a:rPr lang="en-US" sz="2000" dirty="0"/>
                  <a:t>is that </a:t>
                </a:r>
                <a:r>
                  <a:rPr lang="en-US" sz="2000" dirty="0" smtClean="0"/>
                  <a:t>the velocity </a:t>
                </a:r>
                <a:r>
                  <a:rPr lang="en-US" sz="2000" dirty="0"/>
                  <a:t>vector at each point along the curve is given by the right-hand side </a:t>
                </a:r>
                <a:r>
                  <a:rPr lang="en-US" sz="2000" dirty="0" smtClean="0"/>
                  <a:t>of the system of ODE (here </a:t>
                </a:r>
                <a14:m>
                  <m:oMath xmlns:m="http://schemas.openxmlformats.org/officeDocument/2006/math">
                    <m:r>
                      <a:rPr lang="en-US" sz="2000" b="0" i="1" smtClean="0">
                        <a:latin typeface="Cambria Math" panose="02040503050406030204" pitchFamily="18" charset="0"/>
                      </a:rPr>
                      <m:t>𝑓</m:t>
                    </m:r>
                    <m:r>
                      <a:rPr lang="en-US" sz="2000" b="0" i="1" smtClean="0">
                        <a:latin typeface="Cambria Math" panose="02040503050406030204" pitchFamily="18" charset="0"/>
                      </a:rPr>
                      <m:t>(</m:t>
                    </m:r>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𝑛</m:t>
                    </m:r>
                    <m:r>
                      <a:rPr lang="en-US" sz="2000" b="0" i="1" smtClean="0">
                        <a:latin typeface="Cambria Math" panose="02040503050406030204" pitchFamily="18" charset="0"/>
                      </a:rPr>
                      <m:t>)</m:t>
                    </m:r>
                  </m:oMath>
                </a14:m>
                <a:r>
                  <a:rPr lang="en-US" sz="2000" dirty="0" smtClean="0"/>
                  <a:t> and </a:t>
                </a:r>
                <a14:m>
                  <m:oMath xmlns:m="http://schemas.openxmlformats.org/officeDocument/2006/math">
                    <m:r>
                      <a:rPr lang="en-US" sz="2000" b="0" i="1" smtClean="0">
                        <a:latin typeface="Cambria Math" panose="02040503050406030204" pitchFamily="18" charset="0"/>
                      </a:rPr>
                      <m:t>𝑔</m:t>
                    </m:r>
                    <m:r>
                      <a:rPr lang="en-US" sz="2000" b="0" i="1" smtClean="0">
                        <a:latin typeface="Cambria Math" panose="02040503050406030204" pitchFamily="18" charset="0"/>
                      </a:rPr>
                      <m:t>(</m:t>
                    </m:r>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𝑛</m:t>
                    </m:r>
                    <m:r>
                      <a:rPr lang="en-US" sz="2000" b="0" i="1" smtClean="0">
                        <a:latin typeface="Cambria Math" panose="02040503050406030204" pitchFamily="18" charset="0"/>
                      </a:rPr>
                      <m:t>)</m:t>
                    </m:r>
                  </m:oMath>
                </a14:m>
                <a:r>
                  <a:rPr lang="en-US" sz="2000" dirty="0" smtClean="0"/>
                  <a:t>). That </a:t>
                </a:r>
                <a:r>
                  <a:rPr lang="en-US" sz="2000" dirty="0"/>
                  <a:t>is, the velocity vector of the solution </a:t>
                </a:r>
                <a:r>
                  <a:rPr lang="en-US" sz="2000" dirty="0" smtClean="0"/>
                  <a:t>curve </a:t>
                </a:r>
                <a14:m>
                  <m:oMath xmlns:m="http://schemas.openxmlformats.org/officeDocument/2006/math">
                    <m:r>
                      <a:rPr lang="en-US" sz="2000" i="1" dirty="0">
                        <a:solidFill>
                          <a:srgbClr val="000000"/>
                        </a:solidFill>
                        <a:latin typeface="Cambria Math" panose="02040503050406030204" pitchFamily="18" charset="0"/>
                      </a:rPr>
                      <m:t>(</m:t>
                    </m:r>
                    <m:r>
                      <a:rPr lang="en-US" sz="2000" i="1" dirty="0">
                        <a:solidFill>
                          <a:srgbClr val="000000"/>
                        </a:solidFill>
                        <a:latin typeface="Cambria Math" panose="02040503050406030204" pitchFamily="18" charset="0"/>
                      </a:rPr>
                      <m:t>𝑉</m:t>
                    </m:r>
                    <m:r>
                      <a:rPr lang="en-US" sz="2000" i="1" dirty="0">
                        <a:solidFill>
                          <a:srgbClr val="000000"/>
                        </a:solidFill>
                        <a:latin typeface="Cambria Math" panose="02040503050406030204" pitchFamily="18" charset="0"/>
                      </a:rPr>
                      <m:t>(</m:t>
                    </m:r>
                    <m:r>
                      <a:rPr lang="en-US" sz="2000" i="1" dirty="0">
                        <a:solidFill>
                          <a:srgbClr val="000000"/>
                        </a:solidFill>
                        <a:latin typeface="Cambria Math" panose="02040503050406030204" pitchFamily="18" charset="0"/>
                      </a:rPr>
                      <m:t>𝑡</m:t>
                    </m:r>
                    <m:r>
                      <a:rPr lang="en-US" sz="2000" i="1" dirty="0">
                        <a:solidFill>
                          <a:srgbClr val="000000"/>
                        </a:solidFill>
                        <a:latin typeface="Cambria Math" panose="02040503050406030204" pitchFamily="18" charset="0"/>
                      </a:rPr>
                      <m:t>),</m:t>
                    </m:r>
                    <m:r>
                      <a:rPr lang="en-US" sz="2000" i="1" dirty="0">
                        <a:solidFill>
                          <a:srgbClr val="000000"/>
                        </a:solidFill>
                        <a:latin typeface="Cambria Math" panose="02040503050406030204" pitchFamily="18" charset="0"/>
                      </a:rPr>
                      <m:t>𝑛</m:t>
                    </m:r>
                    <m:r>
                      <a:rPr lang="en-US" sz="2000" i="1" dirty="0">
                        <a:solidFill>
                          <a:srgbClr val="000000"/>
                        </a:solidFill>
                        <a:latin typeface="Cambria Math" panose="02040503050406030204" pitchFamily="18" charset="0"/>
                      </a:rPr>
                      <m:t>(</m:t>
                    </m:r>
                    <m:r>
                      <a:rPr lang="en-US" sz="2000" i="1" dirty="0">
                        <a:solidFill>
                          <a:srgbClr val="000000"/>
                        </a:solidFill>
                        <a:latin typeface="Cambria Math" panose="02040503050406030204" pitchFamily="18" charset="0"/>
                      </a:rPr>
                      <m:t>𝑡</m:t>
                    </m:r>
                    <m:r>
                      <a:rPr lang="en-US" sz="2000" i="1" dirty="0">
                        <a:solidFill>
                          <a:srgbClr val="000000"/>
                        </a:solidFill>
                        <a:latin typeface="Cambria Math" panose="02040503050406030204" pitchFamily="18" charset="0"/>
                      </a:rPr>
                      <m:t>))</m:t>
                    </m:r>
                  </m:oMath>
                </a14:m>
                <a:r>
                  <a:rPr lang="en-US" sz="2000" dirty="0" smtClean="0"/>
                  <a:t> </a:t>
                </a:r>
                <a:r>
                  <a:rPr lang="en-US" sz="2000" dirty="0"/>
                  <a:t>at a point </a:t>
                </a:r>
                <a14:m>
                  <m:oMath xmlns:m="http://schemas.openxmlformats.org/officeDocument/2006/math">
                    <m:r>
                      <a:rPr lang="en-US" sz="2000" i="1" dirty="0">
                        <a:solidFill>
                          <a:srgbClr val="000000"/>
                        </a:solidFill>
                        <a:latin typeface="Cambria Math" panose="02040503050406030204" pitchFamily="18" charset="0"/>
                      </a:rPr>
                      <m:t>(</m:t>
                    </m:r>
                    <m:r>
                      <a:rPr lang="en-US" sz="2000" i="1" dirty="0">
                        <a:solidFill>
                          <a:srgbClr val="000000"/>
                        </a:solidFill>
                        <a:latin typeface="Cambria Math" panose="02040503050406030204" pitchFamily="18" charset="0"/>
                      </a:rPr>
                      <m:t>𝑉</m:t>
                    </m:r>
                    <m:r>
                      <a:rPr lang="en-US" sz="2000" i="1" dirty="0">
                        <a:solidFill>
                          <a:srgbClr val="000000"/>
                        </a:solidFill>
                        <a:latin typeface="Cambria Math" panose="02040503050406030204" pitchFamily="18" charset="0"/>
                      </a:rPr>
                      <m:t>(</m:t>
                    </m:r>
                    <m:sSup>
                      <m:sSupPr>
                        <m:ctrlPr>
                          <a:rPr lang="en-US" sz="2000" i="1" dirty="0">
                            <a:solidFill>
                              <a:srgbClr val="000000"/>
                            </a:solidFill>
                            <a:latin typeface="Cambria Math" panose="02040503050406030204" pitchFamily="18" charset="0"/>
                          </a:rPr>
                        </m:ctrlPr>
                      </m:sSupPr>
                      <m:e>
                        <m:r>
                          <a:rPr lang="en-US" sz="2000" i="1" dirty="0">
                            <a:solidFill>
                              <a:srgbClr val="000000"/>
                            </a:solidFill>
                            <a:latin typeface="Cambria Math" panose="02040503050406030204" pitchFamily="18" charset="0"/>
                          </a:rPr>
                          <m:t>𝑡</m:t>
                        </m:r>
                      </m:e>
                      <m:sup>
                        <m:r>
                          <a:rPr lang="en-US" sz="2000" i="1" dirty="0">
                            <a:solidFill>
                              <a:srgbClr val="000000"/>
                            </a:solidFill>
                            <a:latin typeface="Cambria Math" panose="02040503050406030204" pitchFamily="18" charset="0"/>
                          </a:rPr>
                          <m:t>∗</m:t>
                        </m:r>
                      </m:sup>
                    </m:sSup>
                    <m:r>
                      <a:rPr lang="en-US" sz="2000" i="1" dirty="0">
                        <a:solidFill>
                          <a:srgbClr val="000000"/>
                        </a:solidFill>
                        <a:latin typeface="Cambria Math" panose="02040503050406030204" pitchFamily="18" charset="0"/>
                      </a:rPr>
                      <m:t>),</m:t>
                    </m:r>
                    <m:r>
                      <a:rPr lang="en-US" sz="2000" i="1" dirty="0">
                        <a:solidFill>
                          <a:srgbClr val="000000"/>
                        </a:solidFill>
                        <a:latin typeface="Cambria Math" panose="02040503050406030204" pitchFamily="18" charset="0"/>
                      </a:rPr>
                      <m:t>𝑛</m:t>
                    </m:r>
                    <m:r>
                      <a:rPr lang="en-US" sz="2000" i="1" dirty="0">
                        <a:solidFill>
                          <a:srgbClr val="000000"/>
                        </a:solidFill>
                        <a:latin typeface="Cambria Math" panose="02040503050406030204" pitchFamily="18" charset="0"/>
                      </a:rPr>
                      <m:t>(</m:t>
                    </m:r>
                    <m:sSup>
                      <m:sSupPr>
                        <m:ctrlPr>
                          <a:rPr lang="en-US" sz="2000" i="1" dirty="0">
                            <a:solidFill>
                              <a:srgbClr val="000000"/>
                            </a:solidFill>
                            <a:latin typeface="Cambria Math" panose="02040503050406030204" pitchFamily="18" charset="0"/>
                          </a:rPr>
                        </m:ctrlPr>
                      </m:sSupPr>
                      <m:e>
                        <m:r>
                          <a:rPr lang="en-US" sz="2000" i="1" dirty="0">
                            <a:solidFill>
                              <a:srgbClr val="000000"/>
                            </a:solidFill>
                            <a:latin typeface="Cambria Math" panose="02040503050406030204" pitchFamily="18" charset="0"/>
                          </a:rPr>
                          <m:t>𝑡</m:t>
                        </m:r>
                      </m:e>
                      <m:sup>
                        <m:r>
                          <a:rPr lang="en-US" sz="2000" i="1" dirty="0">
                            <a:solidFill>
                              <a:srgbClr val="000000"/>
                            </a:solidFill>
                            <a:latin typeface="Cambria Math" panose="02040503050406030204" pitchFamily="18" charset="0"/>
                          </a:rPr>
                          <m:t>∗</m:t>
                        </m:r>
                      </m:sup>
                    </m:sSup>
                    <m:r>
                      <a:rPr lang="en-US" sz="2000" i="1" dirty="0">
                        <a:solidFill>
                          <a:srgbClr val="000000"/>
                        </a:solidFill>
                        <a:latin typeface="Cambria Math" panose="02040503050406030204" pitchFamily="18" charset="0"/>
                      </a:rPr>
                      <m:t>))</m:t>
                    </m:r>
                  </m:oMath>
                </a14:m>
                <a:r>
                  <a:rPr lang="en-US" sz="2000" dirty="0" smtClean="0"/>
                  <a:t> is given by</a:t>
                </a:r>
              </a:p>
              <a:p>
                <a:pPr algn="ctr"/>
                <a:r>
                  <a:rPr lang="en-US" sz="2000" dirty="0" smtClean="0"/>
                  <a:t> </a:t>
                </a:r>
                <a14:m>
                  <m:oMath xmlns:m="http://schemas.openxmlformats.org/officeDocument/2006/math">
                    <m:d>
                      <m:dPr>
                        <m:ctrlPr>
                          <a:rPr lang="en-US" sz="2000" b="0" i="1" dirty="0" smtClean="0">
                            <a:solidFill>
                              <a:srgbClr val="000000"/>
                            </a:solidFill>
                            <a:latin typeface="Cambria Math" panose="02040503050406030204" pitchFamily="18" charset="0"/>
                          </a:rPr>
                        </m:ctrlPr>
                      </m:dPr>
                      <m:e>
                        <m:sSup>
                          <m:sSupPr>
                            <m:ctrlPr>
                              <a:rPr lang="en-US" sz="2000" b="0" i="1" dirty="0" smtClean="0">
                                <a:solidFill>
                                  <a:srgbClr val="000000"/>
                                </a:solidFill>
                                <a:latin typeface="Cambria Math" panose="02040503050406030204" pitchFamily="18" charset="0"/>
                              </a:rPr>
                            </m:ctrlPr>
                          </m:sSupPr>
                          <m:e>
                            <m:r>
                              <a:rPr lang="en-US" sz="2000" i="1" dirty="0">
                                <a:solidFill>
                                  <a:srgbClr val="000000"/>
                                </a:solidFill>
                                <a:latin typeface="Cambria Math" panose="02040503050406030204" pitchFamily="18" charset="0"/>
                              </a:rPr>
                              <m:t>𝑉</m:t>
                            </m:r>
                          </m:e>
                          <m:sup>
                            <m:r>
                              <a:rPr lang="en-US" sz="2000" b="0" i="1" dirty="0" smtClean="0">
                                <a:solidFill>
                                  <a:srgbClr val="000000"/>
                                </a:solidFill>
                                <a:latin typeface="Cambria Math" panose="02040503050406030204" pitchFamily="18" charset="0"/>
                              </a:rPr>
                              <m:t>′</m:t>
                            </m:r>
                          </m:sup>
                        </m:sSup>
                        <m:d>
                          <m:dPr>
                            <m:ctrlPr>
                              <a:rPr lang="en-US" sz="2000" b="0" i="1" dirty="0" smtClean="0">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rPr>
                              <m:t>𝑡</m:t>
                            </m:r>
                          </m:e>
                        </m:d>
                        <m:r>
                          <a:rPr lang="en-US" sz="2000" i="1" dirty="0">
                            <a:solidFill>
                              <a:srgbClr val="000000"/>
                            </a:solidFill>
                            <a:latin typeface="Cambria Math" panose="02040503050406030204" pitchFamily="18" charset="0"/>
                          </a:rPr>
                          <m:t>,</m:t>
                        </m:r>
                        <m:sSup>
                          <m:sSupPr>
                            <m:ctrlPr>
                              <a:rPr lang="en-US" sz="2000" b="0" i="1" dirty="0" smtClean="0">
                                <a:solidFill>
                                  <a:srgbClr val="000000"/>
                                </a:solidFill>
                                <a:latin typeface="Cambria Math" panose="02040503050406030204" pitchFamily="18" charset="0"/>
                              </a:rPr>
                            </m:ctrlPr>
                          </m:sSupPr>
                          <m:e>
                            <m:r>
                              <a:rPr lang="en-US" sz="2000" i="1" dirty="0">
                                <a:solidFill>
                                  <a:srgbClr val="000000"/>
                                </a:solidFill>
                                <a:latin typeface="Cambria Math" panose="02040503050406030204" pitchFamily="18" charset="0"/>
                              </a:rPr>
                              <m:t>𝑛</m:t>
                            </m:r>
                          </m:e>
                          <m:sup>
                            <m:r>
                              <a:rPr lang="en-US" sz="2000" b="0" i="1" dirty="0" smtClean="0">
                                <a:solidFill>
                                  <a:srgbClr val="000000"/>
                                </a:solidFill>
                                <a:latin typeface="Cambria Math" panose="02040503050406030204" pitchFamily="18" charset="0"/>
                              </a:rPr>
                              <m:t>′</m:t>
                            </m:r>
                          </m:sup>
                        </m:sSup>
                        <m:d>
                          <m:dPr>
                            <m:ctrlPr>
                              <a:rPr lang="en-US" sz="2000" b="0" i="1" dirty="0" smtClean="0">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rPr>
                              <m:t>𝑡</m:t>
                            </m:r>
                          </m:e>
                        </m:d>
                      </m:e>
                    </m:d>
                    <m:r>
                      <a:rPr lang="en-US" sz="2000" b="0" i="1" dirty="0" smtClean="0">
                        <a:solidFill>
                          <a:srgbClr val="000000"/>
                        </a:solidFill>
                        <a:latin typeface="Cambria Math" panose="02040503050406030204" pitchFamily="18" charset="0"/>
                      </a:rPr>
                      <m:t>=(</m:t>
                    </m:r>
                    <m:r>
                      <a:rPr lang="en-US" sz="2000" b="0" i="1" dirty="0" smtClean="0">
                        <a:solidFill>
                          <a:srgbClr val="000000"/>
                        </a:solidFill>
                        <a:latin typeface="Cambria Math" panose="02040503050406030204" pitchFamily="18" charset="0"/>
                      </a:rPr>
                      <m:t>𝑓</m:t>
                    </m:r>
                    <m:d>
                      <m:dPr>
                        <m:ctrlPr>
                          <a:rPr lang="en-US" sz="2000" b="0" i="1" dirty="0" smtClean="0">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rPr>
                          <m:t>𝑉</m:t>
                        </m:r>
                        <m:r>
                          <a:rPr lang="en-US" sz="2000" i="1" dirty="0">
                            <a:solidFill>
                              <a:srgbClr val="000000"/>
                            </a:solidFill>
                            <a:latin typeface="Cambria Math" panose="02040503050406030204" pitchFamily="18" charset="0"/>
                          </a:rPr>
                          <m:t>(</m:t>
                        </m:r>
                        <m:sSup>
                          <m:sSupPr>
                            <m:ctrlPr>
                              <a:rPr lang="en-US" sz="2000" i="1" dirty="0">
                                <a:solidFill>
                                  <a:srgbClr val="000000"/>
                                </a:solidFill>
                                <a:latin typeface="Cambria Math" panose="02040503050406030204" pitchFamily="18" charset="0"/>
                              </a:rPr>
                            </m:ctrlPr>
                          </m:sSupPr>
                          <m:e>
                            <m:r>
                              <a:rPr lang="en-US" sz="2000" i="1" dirty="0">
                                <a:solidFill>
                                  <a:srgbClr val="000000"/>
                                </a:solidFill>
                                <a:latin typeface="Cambria Math" panose="02040503050406030204" pitchFamily="18" charset="0"/>
                              </a:rPr>
                              <m:t>𝑡</m:t>
                            </m:r>
                          </m:e>
                          <m:sup>
                            <m:r>
                              <a:rPr lang="en-US" sz="2000" i="1" dirty="0">
                                <a:solidFill>
                                  <a:srgbClr val="000000"/>
                                </a:solidFill>
                                <a:latin typeface="Cambria Math" panose="02040503050406030204" pitchFamily="18" charset="0"/>
                              </a:rPr>
                              <m:t>∗</m:t>
                            </m:r>
                          </m:sup>
                        </m:sSup>
                        <m:r>
                          <a:rPr lang="en-US" sz="2000" i="1" dirty="0">
                            <a:solidFill>
                              <a:srgbClr val="000000"/>
                            </a:solidFill>
                            <a:latin typeface="Cambria Math" panose="02040503050406030204" pitchFamily="18" charset="0"/>
                          </a:rPr>
                          <m:t>),</m:t>
                        </m:r>
                        <m:r>
                          <a:rPr lang="en-US" sz="2000" i="1" dirty="0">
                            <a:solidFill>
                              <a:srgbClr val="000000"/>
                            </a:solidFill>
                            <a:latin typeface="Cambria Math" panose="02040503050406030204" pitchFamily="18" charset="0"/>
                          </a:rPr>
                          <m:t>𝑛</m:t>
                        </m:r>
                        <m:r>
                          <a:rPr lang="en-US" sz="2000" i="1" dirty="0">
                            <a:solidFill>
                              <a:srgbClr val="000000"/>
                            </a:solidFill>
                            <a:latin typeface="Cambria Math" panose="02040503050406030204" pitchFamily="18" charset="0"/>
                          </a:rPr>
                          <m:t>(</m:t>
                        </m:r>
                        <m:sSup>
                          <m:sSupPr>
                            <m:ctrlPr>
                              <a:rPr lang="en-US" sz="2000" i="1" dirty="0">
                                <a:solidFill>
                                  <a:srgbClr val="000000"/>
                                </a:solidFill>
                                <a:latin typeface="Cambria Math" panose="02040503050406030204" pitchFamily="18" charset="0"/>
                              </a:rPr>
                            </m:ctrlPr>
                          </m:sSupPr>
                          <m:e>
                            <m:r>
                              <a:rPr lang="en-US" sz="2000" i="1" dirty="0">
                                <a:solidFill>
                                  <a:srgbClr val="000000"/>
                                </a:solidFill>
                                <a:latin typeface="Cambria Math" panose="02040503050406030204" pitchFamily="18" charset="0"/>
                              </a:rPr>
                              <m:t>𝑡</m:t>
                            </m:r>
                          </m:e>
                          <m:sup>
                            <m:r>
                              <a:rPr lang="en-US" sz="2000" i="1" dirty="0">
                                <a:solidFill>
                                  <a:srgbClr val="000000"/>
                                </a:solidFill>
                                <a:latin typeface="Cambria Math" panose="02040503050406030204" pitchFamily="18" charset="0"/>
                              </a:rPr>
                              <m:t>∗</m:t>
                            </m:r>
                          </m:sup>
                        </m:sSup>
                        <m:r>
                          <a:rPr lang="en-US" sz="2000" i="1" dirty="0">
                            <a:solidFill>
                              <a:srgbClr val="000000"/>
                            </a:solidFill>
                            <a:latin typeface="Cambria Math" panose="02040503050406030204" pitchFamily="18" charset="0"/>
                          </a:rPr>
                          <m:t>)</m:t>
                        </m:r>
                      </m:e>
                    </m:d>
                    <m:r>
                      <a:rPr lang="en-US" sz="2000" b="0" i="1" dirty="0" smtClean="0">
                        <a:solidFill>
                          <a:srgbClr val="000000"/>
                        </a:solidFill>
                        <a:latin typeface="Cambria Math" panose="02040503050406030204" pitchFamily="18" charset="0"/>
                      </a:rPr>
                      <m:t>,</m:t>
                    </m:r>
                    <m:r>
                      <a:rPr lang="en-US" sz="2000" b="0" i="1" dirty="0" smtClean="0">
                        <a:solidFill>
                          <a:srgbClr val="000000"/>
                        </a:solidFill>
                        <a:latin typeface="Cambria Math" panose="02040503050406030204" pitchFamily="18" charset="0"/>
                      </a:rPr>
                      <m:t>𝑔</m:t>
                    </m:r>
                    <m:d>
                      <m:dPr>
                        <m:ctrlPr>
                          <a:rPr lang="en-US" sz="2000" b="0" i="1" dirty="0" smtClean="0">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rPr>
                          <m:t>𝑉</m:t>
                        </m:r>
                        <m:r>
                          <a:rPr lang="en-US" sz="2000" i="1" dirty="0">
                            <a:solidFill>
                              <a:srgbClr val="000000"/>
                            </a:solidFill>
                            <a:latin typeface="Cambria Math" panose="02040503050406030204" pitchFamily="18" charset="0"/>
                          </a:rPr>
                          <m:t>(</m:t>
                        </m:r>
                        <m:sSup>
                          <m:sSupPr>
                            <m:ctrlPr>
                              <a:rPr lang="en-US" sz="2000" i="1" dirty="0">
                                <a:solidFill>
                                  <a:srgbClr val="000000"/>
                                </a:solidFill>
                                <a:latin typeface="Cambria Math" panose="02040503050406030204" pitchFamily="18" charset="0"/>
                              </a:rPr>
                            </m:ctrlPr>
                          </m:sSupPr>
                          <m:e>
                            <m:r>
                              <a:rPr lang="en-US" sz="2000" i="1" dirty="0">
                                <a:solidFill>
                                  <a:srgbClr val="000000"/>
                                </a:solidFill>
                                <a:latin typeface="Cambria Math" panose="02040503050406030204" pitchFamily="18" charset="0"/>
                              </a:rPr>
                              <m:t>𝑡</m:t>
                            </m:r>
                          </m:e>
                          <m:sup>
                            <m:r>
                              <a:rPr lang="en-US" sz="2000" i="1" dirty="0">
                                <a:solidFill>
                                  <a:srgbClr val="000000"/>
                                </a:solidFill>
                                <a:latin typeface="Cambria Math" panose="02040503050406030204" pitchFamily="18" charset="0"/>
                              </a:rPr>
                              <m:t>∗</m:t>
                            </m:r>
                          </m:sup>
                        </m:sSup>
                        <m:r>
                          <a:rPr lang="en-US" sz="2000" i="1" dirty="0">
                            <a:solidFill>
                              <a:srgbClr val="000000"/>
                            </a:solidFill>
                            <a:latin typeface="Cambria Math" panose="02040503050406030204" pitchFamily="18" charset="0"/>
                          </a:rPr>
                          <m:t>),</m:t>
                        </m:r>
                        <m:r>
                          <a:rPr lang="en-US" sz="2000" i="1" dirty="0">
                            <a:solidFill>
                              <a:srgbClr val="000000"/>
                            </a:solidFill>
                            <a:latin typeface="Cambria Math" panose="02040503050406030204" pitchFamily="18" charset="0"/>
                          </a:rPr>
                          <m:t>𝑛</m:t>
                        </m:r>
                        <m:r>
                          <a:rPr lang="en-US" sz="2000" i="1" dirty="0">
                            <a:solidFill>
                              <a:srgbClr val="000000"/>
                            </a:solidFill>
                            <a:latin typeface="Cambria Math" panose="02040503050406030204" pitchFamily="18" charset="0"/>
                          </a:rPr>
                          <m:t>(</m:t>
                        </m:r>
                        <m:sSup>
                          <m:sSupPr>
                            <m:ctrlPr>
                              <a:rPr lang="en-US" sz="2000" i="1" dirty="0">
                                <a:solidFill>
                                  <a:srgbClr val="000000"/>
                                </a:solidFill>
                                <a:latin typeface="Cambria Math" panose="02040503050406030204" pitchFamily="18" charset="0"/>
                              </a:rPr>
                            </m:ctrlPr>
                          </m:sSupPr>
                          <m:e>
                            <m:r>
                              <a:rPr lang="en-US" sz="2000" i="1" dirty="0">
                                <a:solidFill>
                                  <a:srgbClr val="000000"/>
                                </a:solidFill>
                                <a:latin typeface="Cambria Math" panose="02040503050406030204" pitchFamily="18" charset="0"/>
                              </a:rPr>
                              <m:t>𝑡</m:t>
                            </m:r>
                          </m:e>
                          <m:sup>
                            <m:r>
                              <a:rPr lang="en-US" sz="2000" i="1" dirty="0">
                                <a:solidFill>
                                  <a:srgbClr val="000000"/>
                                </a:solidFill>
                                <a:latin typeface="Cambria Math" panose="02040503050406030204" pitchFamily="18" charset="0"/>
                              </a:rPr>
                              <m:t>∗</m:t>
                            </m:r>
                          </m:sup>
                        </m:sSup>
                        <m:r>
                          <a:rPr lang="en-US" sz="2000" i="1" dirty="0">
                            <a:solidFill>
                              <a:srgbClr val="000000"/>
                            </a:solidFill>
                            <a:latin typeface="Cambria Math" panose="02040503050406030204" pitchFamily="18" charset="0"/>
                          </a:rPr>
                          <m:t>)</m:t>
                        </m:r>
                      </m:e>
                    </m:d>
                    <m:r>
                      <a:rPr lang="en-US" sz="2000" b="0" i="1" dirty="0" smtClean="0">
                        <a:solidFill>
                          <a:srgbClr val="000000"/>
                        </a:solidFill>
                        <a:latin typeface="Cambria Math" panose="02040503050406030204" pitchFamily="18" charset="0"/>
                      </a:rPr>
                      <m:t>)</m:t>
                    </m:r>
                  </m:oMath>
                </a14:m>
                <a:r>
                  <a:rPr lang="en-US" sz="2000" dirty="0" smtClean="0"/>
                  <a:t>.</a:t>
                </a:r>
                <a:r>
                  <a:rPr lang="en-US" sz="2000" dirty="0"/>
                  <a:t> </a:t>
                </a:r>
                <a:endParaRPr lang="en-US" sz="2000" dirty="0" smtClean="0"/>
              </a:p>
              <a:p>
                <a:r>
                  <a:rPr lang="en-US" sz="2000" dirty="0" smtClean="0"/>
                  <a:t>This </a:t>
                </a:r>
                <a:r>
                  <a:rPr lang="en-US" sz="2000" dirty="0"/>
                  <a:t>geometric property – that </a:t>
                </a:r>
                <a:r>
                  <a:rPr lang="en-US" sz="2000" dirty="0" smtClean="0"/>
                  <a:t>the vector </a:t>
                </a:r>
                <a14:m>
                  <m:oMath xmlns:m="http://schemas.openxmlformats.org/officeDocument/2006/math">
                    <m:r>
                      <a:rPr lang="en-US" sz="2000" b="0" i="1" smtClean="0">
                        <a:latin typeface="Cambria Math" panose="02040503050406030204" pitchFamily="18" charset="0"/>
                      </a:rPr>
                      <m:t>(</m:t>
                    </m:r>
                    <m:r>
                      <a:rPr lang="en-US" sz="2000" b="0" i="1" smtClean="0">
                        <a:latin typeface="Cambria Math" panose="02040503050406030204" pitchFamily="18" charset="0"/>
                      </a:rPr>
                      <m:t>𝑓</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𝑛</m:t>
                        </m:r>
                      </m:e>
                    </m:d>
                    <m:r>
                      <a:rPr lang="en-US" sz="2000" b="0" i="1" smtClean="0">
                        <a:latin typeface="Cambria Math" panose="02040503050406030204" pitchFamily="18" charset="0"/>
                      </a:rPr>
                      <m:t>,</m:t>
                    </m:r>
                    <m:r>
                      <a:rPr lang="en-US" sz="2000" b="0" i="1" smtClean="0">
                        <a:latin typeface="Cambria Math" panose="02040503050406030204" pitchFamily="18" charset="0"/>
                      </a:rPr>
                      <m:t>𝑔</m:t>
                    </m:r>
                    <m:r>
                      <a:rPr lang="en-US" sz="2000" b="0" i="1" smtClean="0">
                        <a:latin typeface="Cambria Math" panose="02040503050406030204" pitchFamily="18" charset="0"/>
                      </a:rPr>
                      <m:t>(</m:t>
                    </m:r>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𝑛</m:t>
                    </m:r>
                    <m:r>
                      <a:rPr lang="en-US" sz="2000" b="0" i="1" smtClean="0">
                        <a:latin typeface="Cambria Math" panose="02040503050406030204" pitchFamily="18" charset="0"/>
                      </a:rPr>
                      <m:t>))</m:t>
                    </m:r>
                  </m:oMath>
                </a14:m>
                <a:r>
                  <a:rPr lang="en-US" sz="2000" dirty="0" smtClean="0"/>
                  <a:t> always </a:t>
                </a:r>
                <a:r>
                  <a:rPr lang="en-US" sz="2000" dirty="0"/>
                  <a:t>points in the direction that the solution is flowing </a:t>
                </a:r>
                <a:r>
                  <a:rPr lang="en-US" sz="2000" dirty="0" smtClean="0"/>
                  <a:t>–completely </a:t>
                </a:r>
                <a:r>
                  <a:rPr lang="en-US" sz="2000" dirty="0"/>
                  <a:t>characterizes the solution curves.</a:t>
                </a:r>
              </a:p>
            </p:txBody>
          </p:sp>
        </mc:Choice>
        <mc:Fallback xmlns="">
          <p:sp>
            <p:nvSpPr>
              <p:cNvPr id="4" name="Rectangle 3"/>
              <p:cNvSpPr>
                <a:spLocks noRot="1" noChangeAspect="1" noMove="1" noResize="1" noEditPoints="1" noAdjustHandles="1" noChangeArrowheads="1" noChangeShapeType="1" noTextEdit="1"/>
              </p:cNvSpPr>
              <p:nvPr/>
            </p:nvSpPr>
            <p:spPr>
              <a:xfrm>
                <a:off x="521206" y="1435608"/>
                <a:ext cx="11162793" cy="5133457"/>
              </a:xfrm>
              <a:prstGeom prst="rect">
                <a:avLst/>
              </a:prstGeom>
              <a:blipFill>
                <a:blip r:embed="rId2"/>
                <a:stretch>
                  <a:fillRect l="-546" t="-594" b="-1188"/>
                </a:stretch>
              </a:blipFill>
            </p:spPr>
            <p:txBody>
              <a:bodyPr/>
              <a:lstStyle/>
              <a:p>
                <a:r>
                  <a:rPr lang="en-US">
                    <a:noFill/>
                  </a:rPr>
                  <a:t> </a:t>
                </a:r>
              </a:p>
            </p:txBody>
          </p:sp>
        </mc:Fallback>
      </mc:AlternateContent>
      <p:sp>
        <p:nvSpPr>
          <p:cNvPr id="3" name="Slide Number Placeholder 2"/>
          <p:cNvSpPr>
            <a:spLocks noGrp="1"/>
          </p:cNvSpPr>
          <p:nvPr>
            <p:ph type="sldNum" sz="quarter" idx="4"/>
          </p:nvPr>
        </p:nvSpPr>
        <p:spPr/>
        <p:txBody>
          <a:bodyPr/>
          <a:lstStyle/>
          <a:p>
            <a:fld id="{9860EDB8-5305-433F-BE41-D7A86D811DB3}" type="slidenum">
              <a:rPr lang="en-US" smtClean="0"/>
              <a:pPr/>
              <a:t>13</a:t>
            </a:fld>
            <a:endParaRPr lang="en-US" dirty="0"/>
          </a:p>
        </p:txBody>
      </p:sp>
    </p:spTree>
    <p:extLst>
      <p:ext uri="{BB962C8B-B14F-4D97-AF65-F5344CB8AC3E}">
        <p14:creationId xmlns:p14="http://schemas.microsoft.com/office/powerpoint/2010/main" val="178044013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The Phase </a:t>
            </a:r>
            <a:r>
              <a:rPr lang="en-US" b="1" dirty="0" smtClean="0"/>
              <a:t>Plane – </a:t>
            </a:r>
            <a:r>
              <a:rPr lang="en-US" b="1" dirty="0" err="1" smtClean="0"/>
              <a:t>Nullclines</a:t>
            </a:r>
            <a:r>
              <a:rPr lang="en-US" b="1" dirty="0" smtClean="0"/>
              <a:t> (</a:t>
            </a:r>
            <a:r>
              <a:rPr lang="en-US" b="1" dirty="0"/>
              <a:t>Isoclines </a:t>
            </a:r>
            <a:r>
              <a:rPr lang="en-US" b="1" dirty="0" smtClean="0"/>
              <a:t>zero)</a:t>
            </a:r>
            <a:endParaRPr lang="en-US" b="1" dirty="0"/>
          </a:p>
        </p:txBody>
      </p:sp>
      <mc:AlternateContent xmlns:mc="http://schemas.openxmlformats.org/markup-compatibility/2006" xmlns:a14="http://schemas.microsoft.com/office/drawing/2010/main">
        <mc:Choice Requires="a14">
          <p:sp>
            <p:nvSpPr>
              <p:cNvPr id="4" name="Rectangle 3"/>
              <p:cNvSpPr/>
              <p:nvPr/>
            </p:nvSpPr>
            <p:spPr>
              <a:xfrm>
                <a:off x="521206" y="1435608"/>
                <a:ext cx="11162793" cy="2308324"/>
              </a:xfrm>
              <a:prstGeom prst="rect">
                <a:avLst/>
              </a:prstGeom>
            </p:spPr>
            <p:txBody>
              <a:bodyPr wrap="square">
                <a:spAutoFit/>
              </a:bodyPr>
              <a:lstStyle/>
              <a:p>
                <a:r>
                  <a:rPr lang="en-US" dirty="0" smtClean="0"/>
                  <a:t>A useful way to understand how trajectories behave in the phase plane is to consider the </a:t>
                </a:r>
                <a:r>
                  <a:rPr lang="en-US" i="1" dirty="0" err="1" smtClean="0"/>
                  <a:t>nullclines</a:t>
                </a:r>
                <a:r>
                  <a:rPr lang="en-US" i="1" dirty="0" smtClean="0"/>
                  <a:t>.</a:t>
                </a:r>
              </a:p>
              <a:p>
                <a:r>
                  <a:rPr lang="en-US" dirty="0" smtClean="0"/>
                  <a:t>The </a:t>
                </a:r>
                <a14:m>
                  <m:oMath xmlns:m="http://schemas.openxmlformats.org/officeDocument/2006/math">
                    <m:r>
                      <a:rPr lang="en-US" i="1" dirty="0" smtClean="0">
                        <a:latin typeface="Cambria Math" panose="02040503050406030204" pitchFamily="18" charset="0"/>
                      </a:rPr>
                      <m:t>𝑉</m:t>
                    </m:r>
                  </m:oMath>
                </a14:m>
                <a:r>
                  <a:rPr lang="en-US" dirty="0"/>
                  <a:t>-</a:t>
                </a:r>
                <a:r>
                  <a:rPr lang="en-US" dirty="0" err="1"/>
                  <a:t>nullcline</a:t>
                </a:r>
                <a:r>
                  <a:rPr lang="en-US" dirty="0"/>
                  <a:t> is the </a:t>
                </a:r>
                <a:r>
                  <a:rPr lang="en-US" dirty="0" smtClean="0"/>
                  <a:t>curve defined by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𝑉</m:t>
                        </m:r>
                      </m:e>
                      <m:sup>
                        <m:r>
                          <a:rPr lang="en-US" b="0" i="1" smtClean="0">
                            <a:latin typeface="Cambria Math" panose="02040503050406030204" pitchFamily="18" charset="0"/>
                          </a:rPr>
                          <m:t>′</m:t>
                        </m:r>
                      </m:sup>
                    </m:sSup>
                    <m:r>
                      <a:rPr lang="en-US" b="0" i="1" smtClean="0">
                        <a:latin typeface="Cambria Math" panose="02040503050406030204" pitchFamily="18" charset="0"/>
                      </a:rPr>
                      <m:t>=</m:t>
                    </m:r>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𝑉</m:t>
                        </m:r>
                        <m:r>
                          <a:rPr lang="en-US" b="0" i="1" smtClean="0">
                            <a:latin typeface="Cambria Math" panose="02040503050406030204" pitchFamily="18" charset="0"/>
                          </a:rPr>
                          <m:t>,</m:t>
                        </m:r>
                        <m:r>
                          <a:rPr lang="en-US" b="0" i="1" smtClean="0">
                            <a:latin typeface="Cambria Math" panose="02040503050406030204" pitchFamily="18" charset="0"/>
                          </a:rPr>
                          <m:t>𝑛</m:t>
                        </m:r>
                      </m:e>
                    </m:d>
                    <m:r>
                      <a:rPr lang="en-US" b="0" i="1" smtClean="0">
                        <a:latin typeface="Cambria Math" panose="02040503050406030204" pitchFamily="18" charset="0"/>
                      </a:rPr>
                      <m:t>=0</m:t>
                    </m:r>
                  </m:oMath>
                </a14:m>
                <a:r>
                  <a:rPr lang="en-US" dirty="0" smtClean="0"/>
                  <a:t> and the </a:t>
                </a:r>
                <a14:m>
                  <m:oMath xmlns:m="http://schemas.openxmlformats.org/officeDocument/2006/math">
                    <m:r>
                      <a:rPr lang="en-US" i="1" dirty="0" smtClean="0">
                        <a:latin typeface="Cambria Math" panose="02040503050406030204" pitchFamily="18" charset="0"/>
                      </a:rPr>
                      <m:t>𝑛</m:t>
                    </m:r>
                  </m:oMath>
                </a14:m>
                <a:r>
                  <a:rPr lang="en-US" dirty="0"/>
                  <a:t>-</a:t>
                </a:r>
                <a:r>
                  <a:rPr lang="en-US" dirty="0" err="1"/>
                  <a:t>nullcline</a:t>
                </a:r>
                <a:r>
                  <a:rPr lang="en-US" dirty="0"/>
                  <a:t> is </a:t>
                </a:r>
                <a:r>
                  <a:rPr lang="en-US" dirty="0" smtClean="0"/>
                  <a:t>where </a:t>
                </a:r>
                <a14:m>
                  <m:oMath xmlns:m="http://schemas.openxmlformats.org/officeDocument/2006/math">
                    <m:sSup>
                      <m:sSupPr>
                        <m:ctrlPr>
                          <a:rPr lang="en-US" i="1">
                            <a:latin typeface="Cambria Math" panose="02040503050406030204" pitchFamily="18" charset="0"/>
                          </a:rPr>
                        </m:ctrlPr>
                      </m:sSupPr>
                      <m:e>
                        <m:r>
                          <a:rPr lang="en-US" b="0" i="1" smtClean="0">
                            <a:latin typeface="Cambria Math" panose="02040503050406030204" pitchFamily="18" charset="0"/>
                          </a:rPr>
                          <m:t>𝑛</m:t>
                        </m:r>
                      </m:e>
                      <m:sup>
                        <m:r>
                          <a:rPr lang="en-US" i="1">
                            <a:latin typeface="Cambria Math" panose="02040503050406030204" pitchFamily="18" charset="0"/>
                          </a:rPr>
                          <m:t>′</m:t>
                        </m:r>
                      </m:sup>
                    </m:sSup>
                    <m:r>
                      <a:rPr lang="en-US" i="1">
                        <a:latin typeface="Cambria Math" panose="02040503050406030204" pitchFamily="18" charset="0"/>
                      </a:rPr>
                      <m:t>=</m:t>
                    </m:r>
                    <m:r>
                      <a:rPr lang="en-US" b="0" i="1" smtClean="0">
                        <a:latin typeface="Cambria Math" panose="02040503050406030204" pitchFamily="18" charset="0"/>
                      </a:rPr>
                      <m:t>𝑔</m:t>
                    </m:r>
                    <m:d>
                      <m:dPr>
                        <m:ctrlPr>
                          <a:rPr lang="en-US" i="1">
                            <a:latin typeface="Cambria Math" panose="02040503050406030204" pitchFamily="18" charset="0"/>
                          </a:rPr>
                        </m:ctrlPr>
                      </m:dPr>
                      <m:e>
                        <m:r>
                          <a:rPr lang="en-US" i="1">
                            <a:latin typeface="Cambria Math" panose="02040503050406030204" pitchFamily="18" charset="0"/>
                          </a:rPr>
                          <m:t>𝑉</m:t>
                        </m:r>
                        <m:r>
                          <a:rPr lang="en-US" i="1">
                            <a:latin typeface="Cambria Math" panose="02040503050406030204" pitchFamily="18" charset="0"/>
                          </a:rPr>
                          <m:t>,</m:t>
                        </m:r>
                        <m:r>
                          <a:rPr lang="en-US" i="1">
                            <a:latin typeface="Cambria Math" panose="02040503050406030204" pitchFamily="18" charset="0"/>
                          </a:rPr>
                          <m:t>𝑛</m:t>
                        </m:r>
                      </m:e>
                    </m:d>
                    <m:r>
                      <a:rPr lang="en-US" i="1">
                        <a:latin typeface="Cambria Math" panose="02040503050406030204" pitchFamily="18" charset="0"/>
                      </a:rPr>
                      <m:t>=0</m:t>
                    </m:r>
                  </m:oMath>
                </a14:m>
                <a:r>
                  <a:rPr lang="en-US" dirty="0"/>
                  <a:t> </a:t>
                </a:r>
                <a:endParaRPr lang="en-US" dirty="0" smtClean="0"/>
              </a:p>
              <a:p>
                <a:r>
                  <a:rPr lang="en-US" dirty="0"/>
                  <a:t>Note that along the </a:t>
                </a:r>
                <a14:m>
                  <m:oMath xmlns:m="http://schemas.openxmlformats.org/officeDocument/2006/math">
                    <m:r>
                      <a:rPr lang="en-US" i="1" dirty="0" smtClean="0">
                        <a:latin typeface="Cambria Math" panose="02040503050406030204" pitchFamily="18" charset="0"/>
                      </a:rPr>
                      <m:t>𝑉</m:t>
                    </m:r>
                  </m:oMath>
                </a14:m>
                <a:r>
                  <a:rPr lang="en-US" dirty="0"/>
                  <a:t>-</a:t>
                </a:r>
                <a:r>
                  <a:rPr lang="en-US" dirty="0" err="1"/>
                  <a:t>nullcline</a:t>
                </a:r>
                <a:r>
                  <a:rPr lang="en-US" dirty="0"/>
                  <a:t>, </a:t>
                </a:r>
                <a:r>
                  <a:rPr lang="en-US" dirty="0" smtClean="0"/>
                  <a:t>the vector </a:t>
                </a:r>
                <a:r>
                  <a:rPr lang="en-US" dirty="0"/>
                  <a:t>field</a:t>
                </a:r>
                <a:r>
                  <a:rPr lang="en-US" dirty="0" smtClean="0"/>
                  <a:t> </a:t>
                </a:r>
                <a14:m>
                  <m:oMath xmlns:m="http://schemas.openxmlformats.org/officeDocument/2006/math">
                    <m:r>
                      <a:rPr lang="en-US" b="0" i="1" smtClean="0">
                        <a:latin typeface="Cambria Math" panose="02040503050406030204" pitchFamily="18" charset="0"/>
                      </a:rPr>
                      <m:t>(</m:t>
                    </m:r>
                    <m:r>
                      <a:rPr lang="en-US" i="1">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𝑉</m:t>
                        </m:r>
                        <m:r>
                          <a:rPr lang="en-US" i="1">
                            <a:latin typeface="Cambria Math" panose="02040503050406030204" pitchFamily="18" charset="0"/>
                          </a:rPr>
                          <m:t>,</m:t>
                        </m:r>
                        <m:r>
                          <a:rPr lang="en-US" i="1">
                            <a:latin typeface="Cambria Math" panose="02040503050406030204" pitchFamily="18" charset="0"/>
                          </a:rPr>
                          <m:t>𝑛</m:t>
                        </m:r>
                      </m:e>
                    </m:d>
                    <m:r>
                      <a:rPr lang="en-US" b="0" i="1" smtClean="0">
                        <a:latin typeface="Cambria Math" panose="02040503050406030204" pitchFamily="18" charset="0"/>
                      </a:rPr>
                      <m:t>,</m:t>
                    </m:r>
                    <m:r>
                      <a:rPr lang="en-US" b="0" i="1" smtClean="0">
                        <a:latin typeface="Cambria Math" panose="02040503050406030204" pitchFamily="18" charset="0"/>
                      </a:rPr>
                      <m:t>𝑔</m:t>
                    </m:r>
                    <m:d>
                      <m:dPr>
                        <m:ctrlPr>
                          <a:rPr lang="en-US" i="1">
                            <a:latin typeface="Cambria Math" panose="02040503050406030204" pitchFamily="18" charset="0"/>
                          </a:rPr>
                        </m:ctrlPr>
                      </m:dPr>
                      <m:e>
                        <m:r>
                          <a:rPr lang="en-US" i="1">
                            <a:latin typeface="Cambria Math" panose="02040503050406030204" pitchFamily="18" charset="0"/>
                          </a:rPr>
                          <m:t>𝑉</m:t>
                        </m:r>
                        <m:r>
                          <a:rPr lang="en-US" i="1">
                            <a:latin typeface="Cambria Math" panose="02040503050406030204" pitchFamily="18" charset="0"/>
                          </a:rPr>
                          <m:t>,</m:t>
                        </m:r>
                        <m:r>
                          <a:rPr lang="en-US" i="1">
                            <a:latin typeface="Cambria Math" panose="02040503050406030204" pitchFamily="18" charset="0"/>
                          </a:rPr>
                          <m:t>𝑛</m:t>
                        </m:r>
                      </m:e>
                    </m:d>
                    <m:r>
                      <a:rPr lang="en-US" b="0" i="1" smtClean="0">
                        <a:latin typeface="Cambria Math" panose="02040503050406030204" pitchFamily="18" charset="0"/>
                      </a:rPr>
                      <m:t>)</m:t>
                    </m:r>
                  </m:oMath>
                </a14:m>
                <a:r>
                  <a:rPr lang="en-US" dirty="0" smtClean="0"/>
                  <a:t> points </a:t>
                </a:r>
                <a:r>
                  <a:rPr lang="en-US" dirty="0"/>
                  <a:t>either up or down, and along the </a:t>
                </a:r>
                <a14:m>
                  <m:oMath xmlns:m="http://schemas.openxmlformats.org/officeDocument/2006/math">
                    <m:r>
                      <a:rPr lang="en-US" i="1" dirty="0" smtClean="0">
                        <a:latin typeface="Cambria Math" panose="02040503050406030204" pitchFamily="18" charset="0"/>
                      </a:rPr>
                      <m:t>𝑛</m:t>
                    </m:r>
                  </m:oMath>
                </a14:m>
                <a:r>
                  <a:rPr lang="en-US" dirty="0" smtClean="0"/>
                  <a:t>-</a:t>
                </a:r>
                <a:r>
                  <a:rPr lang="en-US" dirty="0" err="1" smtClean="0"/>
                  <a:t>nullcline</a:t>
                </a:r>
                <a:r>
                  <a:rPr lang="en-US" dirty="0" smtClean="0"/>
                  <a:t>, vectors </a:t>
                </a:r>
                <a:r>
                  <a:rPr lang="en-US" dirty="0"/>
                  <a:t>point either to the left or to the right</a:t>
                </a:r>
                <a:r>
                  <a:rPr lang="en-US" dirty="0" smtClean="0"/>
                  <a:t>.</a:t>
                </a:r>
              </a:p>
              <a:p>
                <a:r>
                  <a:rPr lang="en-US" dirty="0"/>
                  <a:t>The </a:t>
                </a:r>
                <a:r>
                  <a:rPr lang="en-US" dirty="0" err="1"/>
                  <a:t>nullclines</a:t>
                </a:r>
                <a:r>
                  <a:rPr lang="en-US" dirty="0"/>
                  <a:t> divide the phase plane into separate regions; in </a:t>
                </a:r>
                <a:r>
                  <a:rPr lang="en-US" dirty="0" smtClean="0"/>
                  <a:t>each of </a:t>
                </a:r>
                <a:r>
                  <a:rPr lang="en-US" dirty="0"/>
                  <a:t>these regions, the vector field points in the direction of one of the four </a:t>
                </a:r>
                <a:r>
                  <a:rPr lang="en-US" dirty="0" smtClean="0"/>
                  <a:t>quadrants: </a:t>
                </a:r>
              </a:p>
              <a:p>
                <a:pPr algn="ctr"/>
                <a14:m>
                  <m:oMath xmlns:m="http://schemas.openxmlformats.org/officeDocument/2006/math">
                    <m:r>
                      <a:rPr lang="en-US" i="1" dirty="0" smtClean="0">
                        <a:latin typeface="Cambria Math" panose="02040503050406030204" pitchFamily="18" charset="0"/>
                      </a:rPr>
                      <m:t>(1) </m:t>
                    </m:r>
                    <m:r>
                      <a:rPr lang="en-US" b="0" i="1" smtClean="0">
                        <a:latin typeface="Cambria Math" panose="02040503050406030204" pitchFamily="18" charset="0"/>
                      </a:rPr>
                      <m:t>𝑓</m:t>
                    </m:r>
                    <m:r>
                      <a:rPr lang="en-US" b="0" i="1" smtClean="0">
                        <a:latin typeface="Cambria Math" panose="02040503050406030204" pitchFamily="18" charset="0"/>
                      </a:rPr>
                      <m:t>&gt;0 , </m:t>
                    </m:r>
                    <m:r>
                      <a:rPr lang="en-US" b="0" i="1" smtClean="0">
                        <a:latin typeface="Cambria Math" panose="02040503050406030204" pitchFamily="18" charset="0"/>
                      </a:rPr>
                      <m:t>𝑔</m:t>
                    </m:r>
                    <m:r>
                      <a:rPr lang="en-US" b="0" i="1" smtClean="0">
                        <a:latin typeface="Cambria Math" panose="02040503050406030204" pitchFamily="18" charset="0"/>
                      </a:rPr>
                      <m:t>&gt;0 </m:t>
                    </m:r>
                  </m:oMath>
                </a14:m>
                <a:r>
                  <a:rPr lang="en-US" dirty="0" smtClean="0"/>
                  <a:t>, </a:t>
                </a:r>
                <a14:m>
                  <m:oMath xmlns:m="http://schemas.openxmlformats.org/officeDocument/2006/math">
                    <m:d>
                      <m:dPr>
                        <m:ctrlPr>
                          <a:rPr lang="en-US" b="0" i="1" dirty="0" smtClean="0">
                            <a:latin typeface="Cambria Math" panose="02040503050406030204" pitchFamily="18" charset="0"/>
                          </a:rPr>
                        </m:ctrlPr>
                      </m:dPr>
                      <m:e>
                        <m:r>
                          <a:rPr lang="en-US" b="0" i="1" dirty="0" smtClean="0">
                            <a:latin typeface="Cambria Math" panose="02040503050406030204" pitchFamily="18" charset="0"/>
                          </a:rPr>
                          <m:t>2</m:t>
                        </m:r>
                      </m:e>
                    </m:d>
                    <m:r>
                      <a:rPr lang="en-US" i="1">
                        <a:latin typeface="Cambria Math" panose="02040503050406030204" pitchFamily="18" charset="0"/>
                      </a:rPr>
                      <m:t>𝑓</m:t>
                    </m:r>
                    <m:r>
                      <a:rPr lang="en-US" i="1">
                        <a:latin typeface="Cambria Math" panose="02040503050406030204" pitchFamily="18" charset="0"/>
                      </a:rPr>
                      <m:t>&gt;0 , </m:t>
                    </m:r>
                    <m:r>
                      <a:rPr lang="en-US" i="1">
                        <a:latin typeface="Cambria Math" panose="02040503050406030204" pitchFamily="18" charset="0"/>
                      </a:rPr>
                      <m:t>𝑔</m:t>
                    </m:r>
                    <m:r>
                      <a:rPr lang="en-US" b="0" i="1" smtClean="0">
                        <a:latin typeface="Cambria Math" panose="02040503050406030204" pitchFamily="18" charset="0"/>
                      </a:rPr>
                      <m:t>&lt;</m:t>
                    </m:r>
                    <m:r>
                      <a:rPr lang="en-US" i="1">
                        <a:latin typeface="Cambria Math" panose="02040503050406030204" pitchFamily="18" charset="0"/>
                      </a:rPr>
                      <m:t>0 </m:t>
                    </m:r>
                  </m:oMath>
                </a14:m>
                <a:r>
                  <a:rPr lang="en-US" dirty="0" smtClean="0"/>
                  <a:t>, </a:t>
                </a:r>
                <a14:m>
                  <m:oMath xmlns:m="http://schemas.openxmlformats.org/officeDocument/2006/math">
                    <m:d>
                      <m:dPr>
                        <m:ctrlPr>
                          <a:rPr lang="en-US" i="1" dirty="0">
                            <a:latin typeface="Cambria Math" panose="02040503050406030204" pitchFamily="18" charset="0"/>
                          </a:rPr>
                        </m:ctrlPr>
                      </m:dPr>
                      <m:e>
                        <m:r>
                          <a:rPr lang="en-US" b="0" i="1" dirty="0" smtClean="0">
                            <a:latin typeface="Cambria Math" panose="02040503050406030204" pitchFamily="18" charset="0"/>
                          </a:rPr>
                          <m:t>3</m:t>
                        </m:r>
                      </m:e>
                    </m:d>
                    <m:r>
                      <a:rPr lang="en-US" i="1">
                        <a:latin typeface="Cambria Math" panose="02040503050406030204" pitchFamily="18" charset="0"/>
                      </a:rPr>
                      <m:t>𝑓</m:t>
                    </m:r>
                    <m:r>
                      <a:rPr lang="en-US" b="0" i="1" smtClean="0">
                        <a:latin typeface="Cambria Math" panose="02040503050406030204" pitchFamily="18" charset="0"/>
                      </a:rPr>
                      <m:t>&lt;</m:t>
                    </m:r>
                    <m:r>
                      <a:rPr lang="en-US" i="1">
                        <a:latin typeface="Cambria Math" panose="02040503050406030204" pitchFamily="18" charset="0"/>
                      </a:rPr>
                      <m:t>0 , </m:t>
                    </m:r>
                    <m:r>
                      <a:rPr lang="en-US" i="1">
                        <a:latin typeface="Cambria Math" panose="02040503050406030204" pitchFamily="18" charset="0"/>
                      </a:rPr>
                      <m:t>𝑔</m:t>
                    </m:r>
                    <m:r>
                      <a:rPr lang="en-US" i="1">
                        <a:latin typeface="Cambria Math" panose="02040503050406030204" pitchFamily="18" charset="0"/>
                      </a:rPr>
                      <m:t>&gt;0 </m:t>
                    </m:r>
                  </m:oMath>
                </a14:m>
                <a:r>
                  <a:rPr lang="en-US" dirty="0" smtClean="0"/>
                  <a:t>, </a:t>
                </a:r>
                <a14:m>
                  <m:oMath xmlns:m="http://schemas.openxmlformats.org/officeDocument/2006/math">
                    <m:d>
                      <m:dPr>
                        <m:ctrlPr>
                          <a:rPr lang="en-US" i="1" dirty="0">
                            <a:latin typeface="Cambria Math" panose="02040503050406030204" pitchFamily="18" charset="0"/>
                          </a:rPr>
                        </m:ctrlPr>
                      </m:dPr>
                      <m:e>
                        <m:r>
                          <a:rPr lang="en-US" i="1" dirty="0">
                            <a:latin typeface="Cambria Math" panose="02040503050406030204" pitchFamily="18" charset="0"/>
                          </a:rPr>
                          <m:t>1</m:t>
                        </m:r>
                      </m:e>
                    </m:d>
                    <m:r>
                      <a:rPr lang="en-US" i="1">
                        <a:latin typeface="Cambria Math" panose="02040503050406030204" pitchFamily="18" charset="0"/>
                      </a:rPr>
                      <m:t>𝑓</m:t>
                    </m:r>
                    <m:r>
                      <a:rPr lang="en-US" b="0" i="1" smtClean="0">
                        <a:latin typeface="Cambria Math" panose="02040503050406030204" pitchFamily="18" charset="0"/>
                      </a:rPr>
                      <m:t>&lt;</m:t>
                    </m:r>
                    <m:r>
                      <a:rPr lang="en-US" i="1">
                        <a:latin typeface="Cambria Math" panose="02040503050406030204" pitchFamily="18" charset="0"/>
                      </a:rPr>
                      <m:t>0 , </m:t>
                    </m:r>
                    <m:r>
                      <a:rPr lang="en-US" i="1">
                        <a:latin typeface="Cambria Math" panose="02040503050406030204" pitchFamily="18" charset="0"/>
                      </a:rPr>
                      <m:t>𝑔</m:t>
                    </m:r>
                    <m:r>
                      <a:rPr lang="en-US" b="0" i="1" smtClean="0">
                        <a:latin typeface="Cambria Math" panose="02040503050406030204" pitchFamily="18" charset="0"/>
                      </a:rPr>
                      <m:t>&lt;</m:t>
                    </m:r>
                    <m:r>
                      <a:rPr lang="en-US" i="1">
                        <a:latin typeface="Cambria Math" panose="02040503050406030204" pitchFamily="18" charset="0"/>
                      </a:rPr>
                      <m:t>0 </m:t>
                    </m:r>
                  </m:oMath>
                </a14:m>
                <a:endParaRPr lang="en-US" dirty="0"/>
              </a:p>
              <a:p>
                <a:endParaRPr lang="en-US" dirty="0"/>
              </a:p>
            </p:txBody>
          </p:sp>
        </mc:Choice>
        <mc:Fallback xmlns="">
          <p:sp>
            <p:nvSpPr>
              <p:cNvPr id="4" name="Rectangle 3"/>
              <p:cNvSpPr>
                <a:spLocks noRot="1" noChangeAspect="1" noMove="1" noResize="1" noEditPoints="1" noAdjustHandles="1" noChangeArrowheads="1" noChangeShapeType="1" noTextEdit="1"/>
              </p:cNvSpPr>
              <p:nvPr/>
            </p:nvSpPr>
            <p:spPr>
              <a:xfrm>
                <a:off x="521206" y="1435608"/>
                <a:ext cx="11162793" cy="2308324"/>
              </a:xfrm>
              <a:prstGeom prst="rect">
                <a:avLst/>
              </a:prstGeom>
              <a:blipFill>
                <a:blip r:embed="rId2"/>
                <a:stretch>
                  <a:fillRect l="-437" t="-1323" r="-491"/>
                </a:stretch>
              </a:blipFill>
            </p:spPr>
            <p:txBody>
              <a:bodyPr/>
              <a:lstStyle/>
              <a:p>
                <a:r>
                  <a:rPr lang="en-US">
                    <a:noFill/>
                  </a:rPr>
                  <a:t> </a:t>
                </a:r>
              </a:p>
            </p:txBody>
          </p:sp>
        </mc:Fallback>
      </mc:AlternateContent>
      <p:pic>
        <p:nvPicPr>
          <p:cNvPr id="15" name="Picture 14"/>
          <p:cNvPicPr>
            <a:picLocks noChangeAspect="1"/>
          </p:cNvPicPr>
          <p:nvPr/>
        </p:nvPicPr>
        <p:blipFill rotWithShape="1">
          <a:blip r:embed="rId3">
            <a:extLst>
              <a:ext uri="{28A0092B-C50C-407E-A947-70E740481C1C}">
                <a14:useLocalDpi xmlns:a14="http://schemas.microsoft.com/office/drawing/2010/main" val="0"/>
              </a:ext>
            </a:extLst>
          </a:blip>
          <a:srcRect r="66284"/>
          <a:stretch/>
        </p:blipFill>
        <p:spPr>
          <a:xfrm>
            <a:off x="8909301" y="3743932"/>
            <a:ext cx="2774698" cy="2984869"/>
          </a:xfrm>
          <a:prstGeom prst="rect">
            <a:avLst/>
          </a:prstGeom>
        </p:spPr>
      </p:pic>
      <mc:AlternateContent xmlns:mc="http://schemas.openxmlformats.org/markup-compatibility/2006" xmlns:a14="http://schemas.microsoft.com/office/drawing/2010/main">
        <mc:Choice Requires="a14">
          <p:sp>
            <p:nvSpPr>
              <p:cNvPr id="16" name="TextBox 15"/>
              <p:cNvSpPr txBox="1"/>
              <p:nvPr/>
            </p:nvSpPr>
            <p:spPr>
              <a:xfrm>
                <a:off x="521206" y="3743932"/>
                <a:ext cx="5664200" cy="2746906"/>
              </a:xfrm>
              <a:prstGeom prst="rect">
                <a:avLst/>
              </a:prstGeom>
              <a:noFill/>
            </p:spPr>
            <p:txBody>
              <a:bodyPr wrap="square" rtlCol="0">
                <a:spAutoFit/>
              </a:bodyPr>
              <a:lstStyle/>
              <a:p>
                <a:r>
                  <a:rPr lang="en-US" dirty="0" smtClean="0"/>
                  <a:t>FHN model:</a:t>
                </a:r>
              </a:p>
              <a:p>
                <a:r>
                  <a:rPr lang="en-US" dirty="0" smtClean="0"/>
                  <a:t> </a:t>
                </a:r>
                <a14:m>
                  <m:oMath xmlns:m="http://schemas.openxmlformats.org/officeDocument/2006/math">
                    <m:d>
                      <m:dPr>
                        <m:begChr m:val="{"/>
                        <m:endChr m:val=""/>
                        <m:ctrlPr>
                          <a:rPr lang="en-US" i="1">
                            <a:latin typeface="Cambria Math" panose="02040503050406030204" pitchFamily="18" charset="0"/>
                          </a:rPr>
                        </m:ctrlPr>
                      </m:dPr>
                      <m:e>
                        <m:eqArr>
                          <m:eqArrPr>
                            <m:ctrlPr>
                              <a:rPr lang="en-US" i="1">
                                <a:latin typeface="Cambria Math" panose="02040503050406030204" pitchFamily="18" charset="0"/>
                              </a:rPr>
                            </m:ctrlPr>
                          </m:eqArrPr>
                          <m:e>
                            <m:f>
                              <m:fPr>
                                <m:ctrlPr>
                                  <a:rPr lang="en-US" i="1">
                                    <a:latin typeface="Cambria Math" panose="02040503050406030204" pitchFamily="18" charset="0"/>
                                  </a:rPr>
                                </m:ctrlPr>
                              </m:fPr>
                              <m:num>
                                <m:r>
                                  <a:rPr lang="en-US" i="1">
                                    <a:latin typeface="Cambria Math" panose="02040503050406030204" pitchFamily="18" charset="0"/>
                                  </a:rPr>
                                  <m:t>𝑑𝑣</m:t>
                                </m:r>
                              </m:num>
                              <m:den>
                                <m:r>
                                  <a:rPr lang="en-US" i="1">
                                    <a:latin typeface="Cambria Math" panose="02040503050406030204" pitchFamily="18" charset="0"/>
                                  </a:rPr>
                                  <m:t>𝑑𝑡</m:t>
                                </m:r>
                              </m:den>
                            </m:f>
                            <m:r>
                              <a:rPr lang="en-US" i="1">
                                <a:latin typeface="Cambria Math" panose="02040503050406030204" pitchFamily="18" charset="0"/>
                              </a:rPr>
                              <m:t>=</m:t>
                            </m:r>
                            <m:r>
                              <a:rPr lang="en-US" i="1">
                                <a:latin typeface="Cambria Math" panose="02040503050406030204" pitchFamily="18" charset="0"/>
                              </a:rPr>
                              <m:t>𝑣</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𝑣</m:t>
                                </m:r>
                              </m:e>
                              <m:sup>
                                <m:r>
                                  <a:rPr lang="en-US" i="1">
                                    <a:latin typeface="Cambria Math" panose="02040503050406030204" pitchFamily="18" charset="0"/>
                                  </a:rPr>
                                  <m:t>3</m:t>
                                </m:r>
                              </m:sup>
                            </m:sSup>
                            <m:r>
                              <a:rPr lang="en-US" i="1">
                                <a:latin typeface="Cambria Math" panose="02040503050406030204" pitchFamily="18" charset="0"/>
                              </a:rPr>
                              <m:t>−</m:t>
                            </m:r>
                            <m:r>
                              <a:rPr lang="en-US" i="1">
                                <a:latin typeface="Cambria Math" panose="02040503050406030204" pitchFamily="18" charset="0"/>
                              </a:rPr>
                              <m:t>𝑤</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𝐼</m:t>
                                </m:r>
                              </m:e>
                              <m:sub>
                                <m:r>
                                  <a:rPr lang="en-US" i="1">
                                    <a:latin typeface="Cambria Math" panose="02040503050406030204" pitchFamily="18" charset="0"/>
                                  </a:rPr>
                                  <m:t>𝑒𝑥𝑡</m:t>
                                </m:r>
                              </m:sub>
                            </m:sSub>
                          </m:e>
                          <m:e>
                            <m:r>
                              <a:rPr lang="en-US" b="0" i="1" smtClean="0">
                                <a:latin typeface="Cambria Math" panose="02040503050406030204" pitchFamily="18" charset="0"/>
                              </a:rPr>
                              <m:t>𝜏</m:t>
                            </m:r>
                            <m:f>
                              <m:fPr>
                                <m:ctrlPr>
                                  <a:rPr lang="en-US" i="1">
                                    <a:latin typeface="Cambria Math" panose="02040503050406030204" pitchFamily="18" charset="0"/>
                                  </a:rPr>
                                </m:ctrlPr>
                              </m:fPr>
                              <m:num>
                                <m:r>
                                  <a:rPr lang="en-US" i="1">
                                    <a:latin typeface="Cambria Math" panose="02040503050406030204" pitchFamily="18" charset="0"/>
                                  </a:rPr>
                                  <m:t>𝑑𝑤</m:t>
                                </m:r>
                              </m:num>
                              <m:den>
                                <m:r>
                                  <a:rPr lang="en-US" i="1">
                                    <a:latin typeface="Cambria Math" panose="02040503050406030204" pitchFamily="18" charset="0"/>
                                  </a:rPr>
                                  <m:t>𝑑𝑡</m:t>
                                </m:r>
                              </m:den>
                            </m:f>
                            <m:r>
                              <a:rPr lang="en-US" i="1">
                                <a:latin typeface="Cambria Math" panose="02040503050406030204" pitchFamily="18" charset="0"/>
                              </a:rPr>
                              <m:t>=</m:t>
                            </m:r>
                            <m:r>
                              <a:rPr lang="en-US" i="1">
                                <a:latin typeface="Cambria Math" panose="02040503050406030204" pitchFamily="18" charset="0"/>
                              </a:rPr>
                              <m:t>𝑣</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r>
                              <a:rPr lang="en-US" i="1">
                                <a:latin typeface="Cambria Math" panose="02040503050406030204" pitchFamily="18" charset="0"/>
                              </a:rPr>
                              <m:t>𝑏𝑤</m:t>
                            </m:r>
                            <m:r>
                              <a:rPr lang="en-US" i="1">
                                <a:latin typeface="Cambria Math" panose="02040503050406030204" pitchFamily="18" charset="0"/>
                              </a:rPr>
                              <m:t>       </m:t>
                            </m:r>
                          </m:e>
                        </m:eqArr>
                      </m:e>
                    </m:d>
                  </m:oMath>
                </a14:m>
                <a:endParaRPr lang="en-US" dirty="0"/>
              </a:p>
              <a:p>
                <a:endParaRPr lang="en-US" dirty="0" smtClean="0"/>
              </a:p>
              <a:p>
                <a:r>
                  <a:rPr lang="en-US" dirty="0" smtClean="0"/>
                  <a:t>To </a:t>
                </a:r>
                <a:r>
                  <a:rPr lang="en-US" dirty="0"/>
                  <a:t>find the null-isoclines, you have to solve</a:t>
                </a:r>
                <a:r>
                  <a:rPr lang="en-US" dirty="0" smtClean="0"/>
                  <a:t>:</a:t>
                </a:r>
                <a:r>
                  <a:rPr lang="en-US" dirty="0"/>
                  <a:t/>
                </a:r>
                <a:br>
                  <a:rPr lang="en-US" dirty="0"/>
                </a:b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𝑑𝑣</m:t>
                        </m:r>
                      </m:num>
                      <m:den>
                        <m:r>
                          <a:rPr lang="en-US" i="1">
                            <a:latin typeface="Cambria Math" panose="02040503050406030204" pitchFamily="18" charset="0"/>
                          </a:rPr>
                          <m:t>𝑑𝑡</m:t>
                        </m:r>
                      </m:den>
                    </m:f>
                    <m:r>
                      <a:rPr lang="en-US" i="1">
                        <a:latin typeface="Cambria Math" panose="02040503050406030204" pitchFamily="18" charset="0"/>
                      </a:rPr>
                      <m:t>=</m:t>
                    </m:r>
                    <m:r>
                      <a:rPr lang="en-US" b="0" i="1" smtClean="0">
                        <a:latin typeface="Cambria Math" panose="02040503050406030204" pitchFamily="18" charset="0"/>
                      </a:rPr>
                      <m:t>0</m:t>
                    </m:r>
                    <m:r>
                      <a:rPr lang="en-US" b="0" i="1" smtClean="0">
                        <a:latin typeface="Cambria Math" panose="02040503050406030204" pitchFamily="18" charset="0"/>
                        <a:ea typeface="Cambria Math" panose="02040503050406030204" pitchFamily="18" charset="0"/>
                      </a:rPr>
                      <m:t>⇒   </m:t>
                    </m:r>
                    <m:r>
                      <a:rPr lang="en-US" i="1">
                        <a:latin typeface="Cambria Math" panose="02040503050406030204" pitchFamily="18" charset="0"/>
                      </a:rPr>
                      <m:t>𝑤</m:t>
                    </m:r>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rPr>
                      <m:t>𝑣</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𝑣</m:t>
                        </m:r>
                      </m:e>
                      <m:sup>
                        <m:r>
                          <a:rPr lang="en-US" i="1">
                            <a:latin typeface="Cambria Math" panose="02040503050406030204" pitchFamily="18" charset="0"/>
                          </a:rPr>
                          <m:t>3</m:t>
                        </m:r>
                      </m:sup>
                    </m:sSup>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𝐼</m:t>
                        </m:r>
                      </m:e>
                      <m:sub>
                        <m:r>
                          <a:rPr lang="en-US" i="1">
                            <a:latin typeface="Cambria Math" panose="02040503050406030204" pitchFamily="18" charset="0"/>
                          </a:rPr>
                          <m:t>𝑒𝑥𝑡</m:t>
                        </m:r>
                      </m:sub>
                    </m:sSub>
                  </m:oMath>
                </a14:m>
                <a:r>
                  <a:rPr lang="en-US" dirty="0" smtClean="0"/>
                  <a:t> </a:t>
                </a:r>
              </a:p>
              <a:p>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𝑑𝑤</m:t>
                        </m:r>
                      </m:num>
                      <m:den>
                        <m:r>
                          <a:rPr lang="en-US" i="1">
                            <a:latin typeface="Cambria Math" panose="02040503050406030204" pitchFamily="18" charset="0"/>
                          </a:rPr>
                          <m:t>𝑑𝑡</m:t>
                        </m:r>
                      </m:den>
                    </m:f>
                    <m:r>
                      <a:rPr lang="en-US" i="1">
                        <a:latin typeface="Cambria Math" panose="02040503050406030204" pitchFamily="18" charset="0"/>
                      </a:rPr>
                      <m:t>=</m:t>
                    </m:r>
                    <m:r>
                      <a:rPr lang="en-US" b="0" i="1" smtClean="0">
                        <a:latin typeface="Cambria Math" panose="02040503050406030204" pitchFamily="18" charset="0"/>
                      </a:rPr>
                      <m:t>0⇒  </m:t>
                    </m:r>
                    <m:r>
                      <a:rPr lang="en-US" b="0" i="1" smtClean="0">
                        <a:latin typeface="Cambria Math" panose="02040503050406030204" pitchFamily="18" charset="0"/>
                      </a:rPr>
                      <m:t>𝑤</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𝑏</m:t>
                        </m:r>
                      </m:den>
                    </m:f>
                    <m:r>
                      <a:rPr lang="en-US" b="0" i="1" smtClean="0">
                        <a:latin typeface="Cambria Math" panose="02040503050406030204" pitchFamily="18" charset="0"/>
                      </a:rPr>
                      <m:t>( </m:t>
                    </m:r>
                    <m:r>
                      <a:rPr lang="en-US" i="1">
                        <a:latin typeface="Cambria Math" panose="02040503050406030204" pitchFamily="18" charset="0"/>
                      </a:rPr>
                      <m:t>𝑣</m:t>
                    </m:r>
                    <m:r>
                      <a:rPr lang="en-US" i="1">
                        <a:latin typeface="Cambria Math" panose="02040503050406030204" pitchFamily="18" charset="0"/>
                      </a:rPr>
                      <m:t>−</m:t>
                    </m:r>
                    <m:r>
                      <a:rPr lang="en-US" i="1">
                        <a:latin typeface="Cambria Math" panose="02040503050406030204" pitchFamily="18" charset="0"/>
                      </a:rPr>
                      <m:t>𝑎</m:t>
                    </m:r>
                    <m:r>
                      <a:rPr lang="en-US" b="0" i="1" smtClean="0">
                        <a:latin typeface="Cambria Math" panose="02040503050406030204" pitchFamily="18" charset="0"/>
                      </a:rPr>
                      <m:t>)</m:t>
                    </m:r>
                  </m:oMath>
                </a14:m>
                <a:r>
                  <a:rPr lang="en-US" dirty="0" smtClean="0"/>
                  <a:t> </a:t>
                </a:r>
                <a:endParaRPr lang="en-US" dirty="0"/>
              </a:p>
            </p:txBody>
          </p:sp>
        </mc:Choice>
        <mc:Fallback xmlns="">
          <p:sp>
            <p:nvSpPr>
              <p:cNvPr id="16" name="TextBox 15"/>
              <p:cNvSpPr txBox="1">
                <a:spLocks noRot="1" noChangeAspect="1" noMove="1" noResize="1" noEditPoints="1" noAdjustHandles="1" noChangeArrowheads="1" noChangeShapeType="1" noTextEdit="1"/>
              </p:cNvSpPr>
              <p:nvPr/>
            </p:nvSpPr>
            <p:spPr>
              <a:xfrm>
                <a:off x="521206" y="3743932"/>
                <a:ext cx="5664200" cy="2746906"/>
              </a:xfrm>
              <a:prstGeom prst="rect">
                <a:avLst/>
              </a:prstGeom>
              <a:blipFill>
                <a:blip r:embed="rId4"/>
                <a:stretch>
                  <a:fillRect l="-860" t="-8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p:cNvSpPr txBox="1"/>
              <p:nvPr/>
            </p:nvSpPr>
            <p:spPr>
              <a:xfrm>
                <a:off x="10830050" y="5452408"/>
                <a:ext cx="9398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𝑣</m:t>
                          </m:r>
                        </m:e>
                      </m:acc>
                      <m:r>
                        <a:rPr lang="en-US" b="0" i="1" smtClean="0">
                          <a:latin typeface="Cambria Math" panose="02040503050406030204" pitchFamily="18" charset="0"/>
                        </a:rPr>
                        <m:t>=0</m:t>
                      </m:r>
                    </m:oMath>
                  </m:oMathPara>
                </a14:m>
                <a:endParaRPr lang="en-US" dirty="0"/>
              </a:p>
            </p:txBody>
          </p:sp>
        </mc:Choice>
        <mc:Fallback xmlns="">
          <p:sp>
            <p:nvSpPr>
              <p:cNvPr id="17" name="TextBox 16"/>
              <p:cNvSpPr txBox="1">
                <a:spLocks noRot="1" noChangeAspect="1" noMove="1" noResize="1" noEditPoints="1" noAdjustHandles="1" noChangeArrowheads="1" noChangeShapeType="1" noTextEdit="1"/>
              </p:cNvSpPr>
              <p:nvPr/>
            </p:nvSpPr>
            <p:spPr>
              <a:xfrm>
                <a:off x="10830050" y="5452408"/>
                <a:ext cx="939800"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p:cNvSpPr txBox="1"/>
              <p:nvPr/>
            </p:nvSpPr>
            <p:spPr>
              <a:xfrm>
                <a:off x="10766550" y="4049015"/>
                <a:ext cx="9398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𝑤</m:t>
                          </m:r>
                        </m:e>
                      </m:acc>
                      <m:r>
                        <a:rPr lang="en-US" b="0" i="1" smtClean="0">
                          <a:latin typeface="Cambria Math" panose="02040503050406030204" pitchFamily="18" charset="0"/>
                        </a:rPr>
                        <m:t>=0</m:t>
                      </m:r>
                    </m:oMath>
                  </m:oMathPara>
                </a14:m>
                <a:endParaRPr lang="en-US" dirty="0"/>
              </a:p>
            </p:txBody>
          </p:sp>
        </mc:Choice>
        <mc:Fallback xmlns="">
          <p:sp>
            <p:nvSpPr>
              <p:cNvPr id="18" name="TextBox 17"/>
              <p:cNvSpPr txBox="1">
                <a:spLocks noRot="1" noChangeAspect="1" noMove="1" noResize="1" noEditPoints="1" noAdjustHandles="1" noChangeArrowheads="1" noChangeShapeType="1" noTextEdit="1"/>
              </p:cNvSpPr>
              <p:nvPr/>
            </p:nvSpPr>
            <p:spPr>
              <a:xfrm>
                <a:off x="10766550" y="4049015"/>
                <a:ext cx="939800" cy="369332"/>
              </a:xfrm>
              <a:prstGeom prst="rect">
                <a:avLst/>
              </a:prstGeom>
              <a:blipFill>
                <a:blip r:embed="rId6"/>
                <a:stretch>
                  <a:fillRect/>
                </a:stretch>
              </a:blipFill>
            </p:spPr>
            <p:txBody>
              <a:bodyPr/>
              <a:lstStyle/>
              <a:p>
                <a:r>
                  <a:rPr lang="en-US">
                    <a:noFill/>
                  </a:rPr>
                  <a:t> </a:t>
                </a:r>
              </a:p>
            </p:txBody>
          </p:sp>
        </mc:Fallback>
      </mc:AlternateContent>
      <p:sp>
        <p:nvSpPr>
          <p:cNvPr id="3" name="Slide Number Placeholder 2"/>
          <p:cNvSpPr>
            <a:spLocks noGrp="1"/>
          </p:cNvSpPr>
          <p:nvPr>
            <p:ph type="sldNum" sz="quarter" idx="4"/>
          </p:nvPr>
        </p:nvSpPr>
        <p:spPr/>
        <p:txBody>
          <a:bodyPr/>
          <a:lstStyle/>
          <a:p>
            <a:fld id="{9860EDB8-5305-433F-BE41-D7A86D811DB3}" type="slidenum">
              <a:rPr lang="en-US" smtClean="0"/>
              <a:pPr/>
              <a:t>14</a:t>
            </a:fld>
            <a:endParaRPr lang="en-US" dirty="0"/>
          </a:p>
        </p:txBody>
      </p:sp>
    </p:spTree>
    <p:extLst>
      <p:ext uri="{BB962C8B-B14F-4D97-AF65-F5344CB8AC3E}">
        <p14:creationId xmlns:p14="http://schemas.microsoft.com/office/powerpoint/2010/main" val="242403081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The Phase </a:t>
            </a:r>
            <a:r>
              <a:rPr lang="en-US" b="1" dirty="0" smtClean="0"/>
              <a:t>Plane – </a:t>
            </a:r>
            <a:r>
              <a:rPr lang="en-US" b="1" dirty="0" err="1" smtClean="0"/>
              <a:t>Nullclines</a:t>
            </a:r>
            <a:r>
              <a:rPr lang="en-US" b="1" dirty="0" smtClean="0"/>
              <a:t> (</a:t>
            </a:r>
            <a:r>
              <a:rPr lang="en-US" b="1" dirty="0"/>
              <a:t>Isoclines </a:t>
            </a:r>
            <a:r>
              <a:rPr lang="en-US" b="1" dirty="0" smtClean="0"/>
              <a:t>zero)</a:t>
            </a:r>
            <a:endParaRPr lang="en-US" b="1"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 y="2824113"/>
            <a:ext cx="10058400" cy="3648173"/>
          </a:xfrm>
          <a:prstGeom prst="rect">
            <a:avLst/>
          </a:prstGeom>
        </p:spPr>
      </p:pic>
      <mc:AlternateContent xmlns:mc="http://schemas.openxmlformats.org/markup-compatibility/2006" xmlns:a14="http://schemas.microsoft.com/office/drawing/2010/main">
        <mc:Choice Requires="a14">
          <p:sp>
            <p:nvSpPr>
              <p:cNvPr id="9" name="TextBox 8"/>
              <p:cNvSpPr txBox="1"/>
              <p:nvPr/>
            </p:nvSpPr>
            <p:spPr>
              <a:xfrm>
                <a:off x="692150" y="1379871"/>
                <a:ext cx="5664200" cy="1394997"/>
              </a:xfrm>
              <a:prstGeom prst="rect">
                <a:avLst/>
              </a:prstGeom>
              <a:noFill/>
            </p:spPr>
            <p:txBody>
              <a:bodyPr wrap="square" rtlCol="0">
                <a:spAutoFit/>
              </a:bodyPr>
              <a:lstStyle/>
              <a:p>
                <a:r>
                  <a:rPr lang="en-US" dirty="0" smtClean="0"/>
                  <a:t>FHN model:</a:t>
                </a:r>
              </a:p>
              <a:p>
                <a:r>
                  <a:rPr lang="en-US" dirty="0" smtClean="0"/>
                  <a:t> </a:t>
                </a:r>
                <a14:m>
                  <m:oMath xmlns:m="http://schemas.openxmlformats.org/officeDocument/2006/math">
                    <m:d>
                      <m:dPr>
                        <m:begChr m:val="{"/>
                        <m:endChr m:val=""/>
                        <m:ctrlPr>
                          <a:rPr lang="en-US" i="1">
                            <a:latin typeface="Cambria Math" panose="02040503050406030204" pitchFamily="18" charset="0"/>
                          </a:rPr>
                        </m:ctrlPr>
                      </m:dPr>
                      <m:e>
                        <m:eqArr>
                          <m:eqArrPr>
                            <m:ctrlPr>
                              <a:rPr lang="en-US" i="1">
                                <a:latin typeface="Cambria Math" panose="02040503050406030204" pitchFamily="18" charset="0"/>
                              </a:rPr>
                            </m:ctrlPr>
                          </m:eqArrPr>
                          <m:e>
                            <m:f>
                              <m:fPr>
                                <m:ctrlPr>
                                  <a:rPr lang="en-US" i="1">
                                    <a:latin typeface="Cambria Math" panose="02040503050406030204" pitchFamily="18" charset="0"/>
                                  </a:rPr>
                                </m:ctrlPr>
                              </m:fPr>
                              <m:num>
                                <m:r>
                                  <a:rPr lang="en-US" i="1">
                                    <a:latin typeface="Cambria Math" panose="02040503050406030204" pitchFamily="18" charset="0"/>
                                  </a:rPr>
                                  <m:t>𝑑𝑣</m:t>
                                </m:r>
                              </m:num>
                              <m:den>
                                <m:r>
                                  <a:rPr lang="en-US" i="1">
                                    <a:latin typeface="Cambria Math" panose="02040503050406030204" pitchFamily="18" charset="0"/>
                                  </a:rPr>
                                  <m:t>𝑑𝑡</m:t>
                                </m:r>
                              </m:den>
                            </m:f>
                            <m:r>
                              <a:rPr lang="en-US" i="1">
                                <a:latin typeface="Cambria Math" panose="02040503050406030204" pitchFamily="18" charset="0"/>
                              </a:rPr>
                              <m:t>=</m:t>
                            </m:r>
                            <m:r>
                              <a:rPr lang="en-US" i="1">
                                <a:latin typeface="Cambria Math" panose="02040503050406030204" pitchFamily="18" charset="0"/>
                              </a:rPr>
                              <m:t>𝑣</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𝑣</m:t>
                                </m:r>
                              </m:e>
                              <m:sup>
                                <m:r>
                                  <a:rPr lang="en-US" i="1">
                                    <a:latin typeface="Cambria Math" panose="02040503050406030204" pitchFamily="18" charset="0"/>
                                  </a:rPr>
                                  <m:t>3</m:t>
                                </m:r>
                              </m:sup>
                            </m:sSup>
                            <m:r>
                              <a:rPr lang="en-US" i="1">
                                <a:latin typeface="Cambria Math" panose="02040503050406030204" pitchFamily="18" charset="0"/>
                              </a:rPr>
                              <m:t>−</m:t>
                            </m:r>
                            <m:r>
                              <a:rPr lang="en-US" i="1">
                                <a:latin typeface="Cambria Math" panose="02040503050406030204" pitchFamily="18" charset="0"/>
                              </a:rPr>
                              <m:t>𝑤</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𝐼</m:t>
                                </m:r>
                              </m:e>
                              <m:sub>
                                <m:r>
                                  <a:rPr lang="en-US" i="1">
                                    <a:latin typeface="Cambria Math" panose="02040503050406030204" pitchFamily="18" charset="0"/>
                                  </a:rPr>
                                  <m:t>𝑒𝑥𝑡</m:t>
                                </m:r>
                              </m:sub>
                            </m:sSub>
                          </m:e>
                          <m:e>
                            <m:r>
                              <a:rPr lang="en-US" b="0" i="1" smtClean="0">
                                <a:latin typeface="Cambria Math" panose="02040503050406030204" pitchFamily="18" charset="0"/>
                              </a:rPr>
                              <m:t>𝜏</m:t>
                            </m:r>
                            <m:f>
                              <m:fPr>
                                <m:ctrlPr>
                                  <a:rPr lang="en-US" i="1">
                                    <a:latin typeface="Cambria Math" panose="02040503050406030204" pitchFamily="18" charset="0"/>
                                  </a:rPr>
                                </m:ctrlPr>
                              </m:fPr>
                              <m:num>
                                <m:r>
                                  <a:rPr lang="en-US" i="1">
                                    <a:latin typeface="Cambria Math" panose="02040503050406030204" pitchFamily="18" charset="0"/>
                                  </a:rPr>
                                  <m:t>𝑑𝑤</m:t>
                                </m:r>
                              </m:num>
                              <m:den>
                                <m:r>
                                  <a:rPr lang="en-US" i="1">
                                    <a:latin typeface="Cambria Math" panose="02040503050406030204" pitchFamily="18" charset="0"/>
                                  </a:rPr>
                                  <m:t>𝑑𝑡</m:t>
                                </m:r>
                              </m:den>
                            </m:f>
                            <m:r>
                              <a:rPr lang="en-US" i="1">
                                <a:latin typeface="Cambria Math" panose="02040503050406030204" pitchFamily="18" charset="0"/>
                              </a:rPr>
                              <m:t>=</m:t>
                            </m:r>
                            <m:r>
                              <a:rPr lang="en-US" i="1">
                                <a:latin typeface="Cambria Math" panose="02040503050406030204" pitchFamily="18" charset="0"/>
                              </a:rPr>
                              <m:t>𝑣</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r>
                              <a:rPr lang="en-US" i="1">
                                <a:latin typeface="Cambria Math" panose="02040503050406030204" pitchFamily="18" charset="0"/>
                              </a:rPr>
                              <m:t>𝑏𝑤</m:t>
                            </m:r>
                            <m:r>
                              <a:rPr lang="en-US" i="1">
                                <a:latin typeface="Cambria Math" panose="02040503050406030204" pitchFamily="18" charset="0"/>
                              </a:rPr>
                              <m:t>       </m:t>
                            </m:r>
                          </m:e>
                        </m:eqArr>
                      </m:e>
                    </m:d>
                  </m:oMath>
                </a14:m>
                <a:endParaRPr lang="en-US" dirty="0"/>
              </a:p>
            </p:txBody>
          </p:sp>
        </mc:Choice>
        <mc:Fallback xmlns="">
          <p:sp>
            <p:nvSpPr>
              <p:cNvPr id="9" name="TextBox 8"/>
              <p:cNvSpPr txBox="1">
                <a:spLocks noRot="1" noChangeAspect="1" noMove="1" noResize="1" noEditPoints="1" noAdjustHandles="1" noChangeArrowheads="1" noChangeShapeType="1" noTextEdit="1"/>
              </p:cNvSpPr>
              <p:nvPr/>
            </p:nvSpPr>
            <p:spPr>
              <a:xfrm>
                <a:off x="692150" y="1379871"/>
                <a:ext cx="5664200" cy="1394997"/>
              </a:xfrm>
              <a:prstGeom prst="rect">
                <a:avLst/>
              </a:prstGeom>
              <a:blipFill>
                <a:blip r:embed="rId3"/>
                <a:stretch>
                  <a:fillRect l="-969" t="-17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6096000" y="1379871"/>
                <a:ext cx="5219700" cy="1444242"/>
              </a:xfrm>
              <a:prstGeom prst="rect">
                <a:avLst/>
              </a:prstGeom>
              <a:noFill/>
            </p:spPr>
            <p:txBody>
              <a:bodyPr wrap="square" rtlCol="0">
                <a:spAutoFit/>
              </a:bodyPr>
              <a:lstStyle/>
              <a:p>
                <a:r>
                  <a:rPr lang="en-US" dirty="0"/>
                  <a:t>To find the null-isoclines, you have to solve:</a:t>
                </a:r>
                <a:br>
                  <a:rPr lang="en-US" dirty="0"/>
                </a:b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𝑑𝑣</m:t>
                        </m:r>
                      </m:num>
                      <m:den>
                        <m:r>
                          <a:rPr lang="en-US" i="1">
                            <a:latin typeface="Cambria Math" panose="02040503050406030204" pitchFamily="18" charset="0"/>
                          </a:rPr>
                          <m:t>𝑑𝑡</m:t>
                        </m:r>
                      </m:den>
                    </m:f>
                    <m:r>
                      <a:rPr lang="en-US" i="1">
                        <a:latin typeface="Cambria Math" panose="02040503050406030204" pitchFamily="18" charset="0"/>
                      </a:rPr>
                      <m:t>=0</m:t>
                    </m:r>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rPr>
                      <m:t>𝑤</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𝑣</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𝑣</m:t>
                        </m:r>
                      </m:e>
                      <m:sup>
                        <m:r>
                          <a:rPr lang="en-US" i="1">
                            <a:latin typeface="Cambria Math" panose="02040503050406030204" pitchFamily="18" charset="0"/>
                          </a:rPr>
                          <m:t>3</m:t>
                        </m:r>
                      </m:sup>
                    </m:sSup>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𝐼</m:t>
                        </m:r>
                      </m:e>
                      <m:sub>
                        <m:r>
                          <a:rPr lang="en-US" i="1">
                            <a:latin typeface="Cambria Math" panose="02040503050406030204" pitchFamily="18" charset="0"/>
                          </a:rPr>
                          <m:t>𝑒𝑥𝑡</m:t>
                        </m:r>
                      </m:sub>
                    </m:sSub>
                  </m:oMath>
                </a14:m>
                <a:r>
                  <a:rPr lang="en-US" dirty="0"/>
                  <a:t> </a:t>
                </a:r>
              </a:p>
              <a:p>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𝑑𝑤</m:t>
                        </m:r>
                      </m:num>
                      <m:den>
                        <m:r>
                          <a:rPr lang="en-US" i="1">
                            <a:latin typeface="Cambria Math" panose="02040503050406030204" pitchFamily="18" charset="0"/>
                          </a:rPr>
                          <m:t>𝑑𝑡</m:t>
                        </m:r>
                      </m:den>
                    </m:f>
                    <m:r>
                      <a:rPr lang="en-US" i="1">
                        <a:latin typeface="Cambria Math" panose="02040503050406030204" pitchFamily="18" charset="0"/>
                      </a:rPr>
                      <m:t>=0⇒  </m:t>
                    </m:r>
                    <m:r>
                      <a:rPr lang="en-US" i="1">
                        <a:latin typeface="Cambria Math" panose="02040503050406030204" pitchFamily="18" charset="0"/>
                      </a:rPr>
                      <m:t>𝑤</m:t>
                    </m:r>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𝑏</m:t>
                        </m:r>
                      </m:den>
                    </m:f>
                    <m:r>
                      <a:rPr lang="en-US" i="1">
                        <a:latin typeface="Cambria Math" panose="02040503050406030204" pitchFamily="18" charset="0"/>
                      </a:rPr>
                      <m:t>( </m:t>
                    </m:r>
                    <m:r>
                      <a:rPr lang="en-US" i="1">
                        <a:latin typeface="Cambria Math" panose="02040503050406030204" pitchFamily="18" charset="0"/>
                      </a:rPr>
                      <m:t>𝑣</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r>
                  <a:rPr lang="en-US" dirty="0"/>
                  <a:t> </a:t>
                </a:r>
              </a:p>
              <a:p>
                <a:endParaRPr lang="en-US" dirty="0"/>
              </a:p>
            </p:txBody>
          </p:sp>
        </mc:Choice>
        <mc:Fallback xmlns="">
          <p:sp>
            <p:nvSpPr>
              <p:cNvPr id="5" name="TextBox 4"/>
              <p:cNvSpPr txBox="1">
                <a:spLocks noRot="1" noChangeAspect="1" noMove="1" noResize="1" noEditPoints="1" noAdjustHandles="1" noChangeArrowheads="1" noChangeShapeType="1" noTextEdit="1"/>
              </p:cNvSpPr>
              <p:nvPr/>
            </p:nvSpPr>
            <p:spPr>
              <a:xfrm>
                <a:off x="6096000" y="1379871"/>
                <a:ext cx="5219700" cy="1444242"/>
              </a:xfrm>
              <a:prstGeom prst="rect">
                <a:avLst/>
              </a:prstGeom>
              <a:blipFill>
                <a:blip r:embed="rId4"/>
                <a:stretch>
                  <a:fillRect l="-935" t="-168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p:cNvSpPr txBox="1"/>
              <p:nvPr/>
            </p:nvSpPr>
            <p:spPr>
              <a:xfrm>
                <a:off x="3572416" y="4965227"/>
                <a:ext cx="9398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𝑣</m:t>
                          </m:r>
                        </m:e>
                      </m:acc>
                      <m:r>
                        <a:rPr lang="en-US" b="0" i="1" smtClean="0">
                          <a:latin typeface="Cambria Math" panose="02040503050406030204" pitchFamily="18" charset="0"/>
                        </a:rPr>
                        <m:t>=0</m:t>
                      </m:r>
                    </m:oMath>
                  </m:oMathPara>
                </a14:m>
                <a:endParaRPr lang="en-US" dirty="0"/>
              </a:p>
            </p:txBody>
          </p:sp>
        </mc:Choice>
        <mc:Fallback xmlns="">
          <p:sp>
            <p:nvSpPr>
              <p:cNvPr id="11" name="TextBox 10"/>
              <p:cNvSpPr txBox="1">
                <a:spLocks noRot="1" noChangeAspect="1" noMove="1" noResize="1" noEditPoints="1" noAdjustHandles="1" noChangeArrowheads="1" noChangeShapeType="1" noTextEdit="1"/>
              </p:cNvSpPr>
              <p:nvPr/>
            </p:nvSpPr>
            <p:spPr>
              <a:xfrm>
                <a:off x="3572416" y="4965227"/>
                <a:ext cx="939800"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a:off x="3273550" y="3041134"/>
                <a:ext cx="9398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𝑤</m:t>
                          </m:r>
                        </m:e>
                      </m:acc>
                      <m:r>
                        <a:rPr lang="en-US" b="0" i="1" smtClean="0">
                          <a:latin typeface="Cambria Math" panose="02040503050406030204" pitchFamily="18" charset="0"/>
                        </a:rPr>
                        <m:t>=0</m:t>
                      </m:r>
                    </m:oMath>
                  </m:oMathPara>
                </a14:m>
                <a:endParaRPr lang="en-US" dirty="0"/>
              </a:p>
            </p:txBody>
          </p:sp>
        </mc:Choice>
        <mc:Fallback xmlns="">
          <p:sp>
            <p:nvSpPr>
              <p:cNvPr id="12" name="TextBox 11"/>
              <p:cNvSpPr txBox="1">
                <a:spLocks noRot="1" noChangeAspect="1" noMove="1" noResize="1" noEditPoints="1" noAdjustHandles="1" noChangeArrowheads="1" noChangeShapeType="1" noTextEdit="1"/>
              </p:cNvSpPr>
              <p:nvPr/>
            </p:nvSpPr>
            <p:spPr>
              <a:xfrm>
                <a:off x="3273550" y="3041134"/>
                <a:ext cx="939800"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p:cNvSpPr txBox="1"/>
              <p:nvPr/>
            </p:nvSpPr>
            <p:spPr>
              <a:xfrm>
                <a:off x="6544376" y="3107948"/>
                <a:ext cx="9398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𝑤</m:t>
                          </m:r>
                        </m:e>
                      </m:acc>
                      <m:r>
                        <a:rPr lang="en-US" b="0" i="1" smtClean="0">
                          <a:latin typeface="Cambria Math" panose="02040503050406030204" pitchFamily="18" charset="0"/>
                        </a:rPr>
                        <m:t>=0</m:t>
                      </m:r>
                    </m:oMath>
                  </m:oMathPara>
                </a14:m>
                <a:endParaRPr lang="en-US" dirty="0"/>
              </a:p>
            </p:txBody>
          </p:sp>
        </mc:Choice>
        <mc:Fallback xmlns="">
          <p:sp>
            <p:nvSpPr>
              <p:cNvPr id="13" name="TextBox 12"/>
              <p:cNvSpPr txBox="1">
                <a:spLocks noRot="1" noChangeAspect="1" noMove="1" noResize="1" noEditPoints="1" noAdjustHandles="1" noChangeArrowheads="1" noChangeShapeType="1" noTextEdit="1"/>
              </p:cNvSpPr>
              <p:nvPr/>
            </p:nvSpPr>
            <p:spPr>
              <a:xfrm>
                <a:off x="6544376" y="3107948"/>
                <a:ext cx="939800"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p:cNvSpPr txBox="1"/>
              <p:nvPr/>
            </p:nvSpPr>
            <p:spPr>
              <a:xfrm>
                <a:off x="8411276" y="5673348"/>
                <a:ext cx="9398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𝑤</m:t>
                          </m:r>
                        </m:e>
                      </m:acc>
                      <m:r>
                        <a:rPr lang="en-US" b="0" i="1" smtClean="0">
                          <a:latin typeface="Cambria Math" panose="02040503050406030204" pitchFamily="18" charset="0"/>
                        </a:rPr>
                        <m:t>=0</m:t>
                      </m:r>
                    </m:oMath>
                  </m:oMathPara>
                </a14:m>
                <a:endParaRPr lang="en-US" dirty="0"/>
              </a:p>
            </p:txBody>
          </p:sp>
        </mc:Choice>
        <mc:Fallback xmlns="">
          <p:sp>
            <p:nvSpPr>
              <p:cNvPr id="14" name="TextBox 13"/>
              <p:cNvSpPr txBox="1">
                <a:spLocks noRot="1" noChangeAspect="1" noMove="1" noResize="1" noEditPoints="1" noAdjustHandles="1" noChangeArrowheads="1" noChangeShapeType="1" noTextEdit="1"/>
              </p:cNvSpPr>
              <p:nvPr/>
            </p:nvSpPr>
            <p:spPr>
              <a:xfrm>
                <a:off x="8411276" y="5673348"/>
                <a:ext cx="939800"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p:cNvSpPr txBox="1"/>
              <p:nvPr/>
            </p:nvSpPr>
            <p:spPr>
              <a:xfrm>
                <a:off x="6928426" y="4463533"/>
                <a:ext cx="9398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𝑣</m:t>
                          </m:r>
                        </m:e>
                      </m:acc>
                      <m:r>
                        <a:rPr lang="en-US" b="0" i="1" smtClean="0">
                          <a:latin typeface="Cambria Math" panose="02040503050406030204" pitchFamily="18" charset="0"/>
                        </a:rPr>
                        <m:t>=0</m:t>
                      </m:r>
                    </m:oMath>
                  </m:oMathPara>
                </a14:m>
                <a:endParaRPr lang="en-US" dirty="0"/>
              </a:p>
            </p:txBody>
          </p:sp>
        </mc:Choice>
        <mc:Fallback xmlns="">
          <p:sp>
            <p:nvSpPr>
              <p:cNvPr id="19" name="TextBox 18"/>
              <p:cNvSpPr txBox="1">
                <a:spLocks noRot="1" noChangeAspect="1" noMove="1" noResize="1" noEditPoints="1" noAdjustHandles="1" noChangeArrowheads="1" noChangeShapeType="1" noTextEdit="1"/>
              </p:cNvSpPr>
              <p:nvPr/>
            </p:nvSpPr>
            <p:spPr>
              <a:xfrm>
                <a:off x="6928426" y="4463533"/>
                <a:ext cx="939800" cy="3693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p:cNvSpPr txBox="1"/>
              <p:nvPr/>
            </p:nvSpPr>
            <p:spPr>
              <a:xfrm>
                <a:off x="10185400" y="4064063"/>
                <a:ext cx="9398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𝑣</m:t>
                          </m:r>
                        </m:e>
                      </m:acc>
                      <m:r>
                        <a:rPr lang="en-US" b="0" i="1" smtClean="0">
                          <a:latin typeface="Cambria Math" panose="02040503050406030204" pitchFamily="18" charset="0"/>
                        </a:rPr>
                        <m:t>=0</m:t>
                      </m:r>
                    </m:oMath>
                  </m:oMathPara>
                </a14:m>
                <a:endParaRPr lang="en-US" dirty="0"/>
              </a:p>
            </p:txBody>
          </p:sp>
        </mc:Choice>
        <mc:Fallback xmlns="">
          <p:sp>
            <p:nvSpPr>
              <p:cNvPr id="20" name="TextBox 19"/>
              <p:cNvSpPr txBox="1">
                <a:spLocks noRot="1" noChangeAspect="1" noMove="1" noResize="1" noEditPoints="1" noAdjustHandles="1" noChangeArrowheads="1" noChangeShapeType="1" noTextEdit="1"/>
              </p:cNvSpPr>
              <p:nvPr/>
            </p:nvSpPr>
            <p:spPr>
              <a:xfrm>
                <a:off x="10185400" y="4064063"/>
                <a:ext cx="939800" cy="369332"/>
              </a:xfrm>
              <a:prstGeom prst="rect">
                <a:avLst/>
              </a:prstGeom>
              <a:blipFill>
                <a:blip r:embed="rId10"/>
                <a:stretch>
                  <a:fillRect/>
                </a:stretch>
              </a:blipFill>
            </p:spPr>
            <p:txBody>
              <a:bodyPr/>
              <a:lstStyle/>
              <a:p>
                <a:r>
                  <a:rPr lang="en-US">
                    <a:noFill/>
                  </a:rPr>
                  <a:t> </a:t>
                </a:r>
              </a:p>
            </p:txBody>
          </p:sp>
        </mc:Fallback>
      </mc:AlternateContent>
      <p:sp>
        <p:nvSpPr>
          <p:cNvPr id="4" name="Slide Number Placeholder 3"/>
          <p:cNvSpPr>
            <a:spLocks noGrp="1"/>
          </p:cNvSpPr>
          <p:nvPr>
            <p:ph type="sldNum" sz="quarter" idx="4"/>
          </p:nvPr>
        </p:nvSpPr>
        <p:spPr/>
        <p:txBody>
          <a:bodyPr/>
          <a:lstStyle/>
          <a:p>
            <a:fld id="{9860EDB8-5305-433F-BE41-D7A86D811DB3}" type="slidenum">
              <a:rPr lang="en-US" smtClean="0"/>
              <a:pPr/>
              <a:t>15</a:t>
            </a:fld>
            <a:endParaRPr lang="en-US" dirty="0"/>
          </a:p>
        </p:txBody>
      </p:sp>
    </p:spTree>
    <p:extLst>
      <p:ext uri="{BB962C8B-B14F-4D97-AF65-F5344CB8AC3E}">
        <p14:creationId xmlns:p14="http://schemas.microsoft.com/office/powerpoint/2010/main" val="104115211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The Phase </a:t>
            </a:r>
            <a:r>
              <a:rPr lang="en-US" b="1" dirty="0" smtClean="0"/>
              <a:t>Plane – </a:t>
            </a:r>
            <a:r>
              <a:rPr lang="en-US" b="1" dirty="0"/>
              <a:t>Flow</a:t>
            </a:r>
          </a:p>
        </p:txBody>
      </p:sp>
      <p:sp>
        <p:nvSpPr>
          <p:cNvPr id="9" name="TextBox 8"/>
          <p:cNvSpPr txBox="1"/>
          <p:nvPr/>
        </p:nvSpPr>
        <p:spPr>
          <a:xfrm>
            <a:off x="692150" y="1379871"/>
            <a:ext cx="5835650" cy="369332"/>
          </a:xfrm>
          <a:prstGeom prst="rect">
            <a:avLst/>
          </a:prstGeom>
          <a:noFill/>
        </p:spPr>
        <p:txBody>
          <a:bodyPr wrap="square" rtlCol="0">
            <a:spAutoFit/>
          </a:bodyPr>
          <a:lstStyle/>
          <a:p>
            <a:r>
              <a:rPr lang="en-US" dirty="0" smtClean="0"/>
              <a:t>Let us plot the flow, which is the vector field defined by:</a:t>
            </a:r>
          </a:p>
        </p:txBody>
      </p:sp>
      <mc:AlternateContent xmlns:mc="http://schemas.openxmlformats.org/markup-compatibility/2006" xmlns:a14="http://schemas.microsoft.com/office/drawing/2010/main">
        <mc:Choice Requires="a14">
          <p:sp>
            <p:nvSpPr>
              <p:cNvPr id="4" name="TextBox 3"/>
              <p:cNvSpPr txBox="1"/>
              <p:nvPr/>
            </p:nvSpPr>
            <p:spPr>
              <a:xfrm>
                <a:off x="6527800" y="1379871"/>
                <a:ext cx="2324100" cy="1011944"/>
              </a:xfrm>
              <a:prstGeom prst="rect">
                <a:avLst/>
              </a:prstGeom>
              <a:noFill/>
            </p:spPr>
            <p:txBody>
              <a:bodyPr wrap="square" rtlCol="0">
                <a:spAutoFit/>
              </a:bodyPr>
              <a:lstStyle/>
              <a:p>
                <a14:m>
                  <m:oMath xmlns:m="http://schemas.openxmlformats.org/officeDocument/2006/math">
                    <m:r>
                      <a:rPr lang="en-US" i="1">
                        <a:latin typeface="Cambria Math" panose="02040503050406030204" pitchFamily="18" charset="0"/>
                      </a:rPr>
                      <m:t>𝐹</m:t>
                    </m:r>
                    <m:r>
                      <a:rPr lang="en-US" i="1">
                        <a:latin typeface="Cambria Math" panose="02040503050406030204" pitchFamily="18" charset="0"/>
                      </a:rPr>
                      <m:t>: </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ℝ</m:t>
                        </m:r>
                      </m:e>
                      <m:sup>
                        <m:r>
                          <a:rPr lang="en-US" i="1">
                            <a:latin typeface="Cambria Math" panose="02040503050406030204" pitchFamily="18" charset="0"/>
                            <a:ea typeface="Cambria Math" panose="02040503050406030204" pitchFamily="18" charset="0"/>
                          </a:rPr>
                          <m:t>2</m:t>
                        </m:r>
                      </m:sup>
                    </m:sSup>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ℝ</m:t>
                        </m:r>
                      </m:e>
                      <m:sup>
                        <m:r>
                          <a:rPr lang="en-US" i="1">
                            <a:latin typeface="Cambria Math" panose="02040503050406030204" pitchFamily="18" charset="0"/>
                            <a:ea typeface="Cambria Math" panose="02040503050406030204" pitchFamily="18" charset="0"/>
                          </a:rPr>
                          <m:t>2</m:t>
                        </m:r>
                      </m:sup>
                    </m:sSup>
                  </m:oMath>
                </a14:m>
                <a:r>
                  <a:rPr lang="en-US" dirty="0"/>
                  <a:t> </a:t>
                </a:r>
              </a:p>
              <a:p>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𝐹</m:t>
                        </m:r>
                      </m:e>
                    </m:acc>
                    <m:d>
                      <m:dPr>
                        <m:ctrlPr>
                          <a:rPr lang="en-US" i="1">
                            <a:latin typeface="Cambria Math" panose="02040503050406030204" pitchFamily="18" charset="0"/>
                          </a:rPr>
                        </m:ctrlPr>
                      </m:dPr>
                      <m:e>
                        <m:r>
                          <a:rPr lang="en-US" i="1">
                            <a:latin typeface="Cambria Math" panose="02040503050406030204" pitchFamily="18" charset="0"/>
                          </a:rPr>
                          <m:t>𝑣</m:t>
                        </m:r>
                        <m:r>
                          <a:rPr lang="en-US" i="1">
                            <a:latin typeface="Cambria Math" panose="02040503050406030204" pitchFamily="18" charset="0"/>
                          </a:rPr>
                          <m:t>,</m:t>
                        </m:r>
                        <m:r>
                          <a:rPr lang="en-US" i="1">
                            <a:latin typeface="Cambria Math" panose="02040503050406030204" pitchFamily="18" charset="0"/>
                          </a:rPr>
                          <m:t>𝑤</m:t>
                        </m:r>
                      </m:e>
                    </m:d>
                    <m:r>
                      <a:rPr lang="en-US" i="1">
                        <a:latin typeface="Cambria Math" panose="02040503050406030204" pitchFamily="18" charset="0"/>
                      </a:rPr>
                      <m:t>=</m:t>
                    </m:r>
                    <m:d>
                      <m:dPr>
                        <m:begChr m:val="["/>
                        <m:endChr m:val="]"/>
                        <m:ctrlPr>
                          <a:rPr lang="en-US" i="1">
                            <a:latin typeface="Cambria Math" panose="02040503050406030204" pitchFamily="18" charset="0"/>
                          </a:rPr>
                        </m:ctrlPr>
                      </m:dPr>
                      <m:e>
                        <m:f>
                          <m:fPr>
                            <m:type m:val="noBar"/>
                            <m:ctrlPr>
                              <a:rPr lang="en-US" i="1">
                                <a:latin typeface="Cambria Math" panose="02040503050406030204" pitchFamily="18" charset="0"/>
                              </a:rPr>
                            </m:ctrlPr>
                          </m:fPr>
                          <m:num>
                            <m:f>
                              <m:fPr>
                                <m:ctrlPr>
                                  <a:rPr lang="en-US" i="1">
                                    <a:latin typeface="Cambria Math" panose="02040503050406030204" pitchFamily="18" charset="0"/>
                                  </a:rPr>
                                </m:ctrlPr>
                              </m:fPr>
                              <m:num>
                                <m:r>
                                  <a:rPr lang="en-US" i="1">
                                    <a:latin typeface="Cambria Math" panose="02040503050406030204" pitchFamily="18" charset="0"/>
                                  </a:rPr>
                                  <m:t>𝑑𝑣</m:t>
                                </m:r>
                              </m:num>
                              <m:den>
                                <m:r>
                                  <a:rPr lang="en-US" i="1">
                                    <a:latin typeface="Cambria Math" panose="02040503050406030204" pitchFamily="18" charset="0"/>
                                  </a:rPr>
                                  <m:t>𝑑𝑡</m:t>
                                </m:r>
                              </m:den>
                            </m:f>
                            <m:r>
                              <a:rPr lang="en-US" i="1">
                                <a:latin typeface="Cambria Math" panose="02040503050406030204" pitchFamily="18" charset="0"/>
                              </a:rPr>
                              <m:t>(</m:t>
                            </m:r>
                            <m:r>
                              <a:rPr lang="en-US" i="1">
                                <a:latin typeface="Cambria Math" panose="02040503050406030204" pitchFamily="18" charset="0"/>
                              </a:rPr>
                              <m:t>𝑣</m:t>
                            </m:r>
                            <m:r>
                              <a:rPr lang="en-US" i="1">
                                <a:latin typeface="Cambria Math" panose="02040503050406030204" pitchFamily="18" charset="0"/>
                              </a:rPr>
                              <m:t>,</m:t>
                            </m:r>
                            <m:r>
                              <a:rPr lang="en-US" i="1">
                                <a:latin typeface="Cambria Math" panose="02040503050406030204" pitchFamily="18" charset="0"/>
                              </a:rPr>
                              <m:t>𝑤</m:t>
                            </m:r>
                            <m:r>
                              <a:rPr lang="en-US" i="1">
                                <a:latin typeface="Cambria Math" panose="02040503050406030204" pitchFamily="18" charset="0"/>
                              </a:rPr>
                              <m:t>)</m:t>
                            </m:r>
                          </m:num>
                          <m:den>
                            <m:f>
                              <m:fPr>
                                <m:ctrlPr>
                                  <a:rPr lang="en-US" i="1">
                                    <a:latin typeface="Cambria Math" panose="02040503050406030204" pitchFamily="18" charset="0"/>
                                  </a:rPr>
                                </m:ctrlPr>
                              </m:fPr>
                              <m:num>
                                <m:r>
                                  <a:rPr lang="en-US" i="1">
                                    <a:latin typeface="Cambria Math" panose="02040503050406030204" pitchFamily="18" charset="0"/>
                                  </a:rPr>
                                  <m:t>𝑑𝑤</m:t>
                                </m:r>
                              </m:num>
                              <m:den>
                                <m:r>
                                  <a:rPr lang="en-US" i="1">
                                    <a:latin typeface="Cambria Math" panose="02040503050406030204" pitchFamily="18" charset="0"/>
                                  </a:rPr>
                                  <m:t>𝑑𝑡</m:t>
                                </m:r>
                              </m:den>
                            </m:f>
                            <m:r>
                              <a:rPr lang="en-US" i="1">
                                <a:latin typeface="Cambria Math" panose="02040503050406030204" pitchFamily="18" charset="0"/>
                              </a:rPr>
                              <m:t>(</m:t>
                            </m:r>
                            <m:r>
                              <a:rPr lang="en-US" i="1">
                                <a:latin typeface="Cambria Math" panose="02040503050406030204" pitchFamily="18" charset="0"/>
                              </a:rPr>
                              <m:t>𝑣</m:t>
                            </m:r>
                            <m:r>
                              <a:rPr lang="en-US" i="1">
                                <a:latin typeface="Cambria Math" panose="02040503050406030204" pitchFamily="18" charset="0"/>
                              </a:rPr>
                              <m:t>,</m:t>
                            </m:r>
                            <m:r>
                              <a:rPr lang="en-US" i="1">
                                <a:latin typeface="Cambria Math" panose="02040503050406030204" pitchFamily="18" charset="0"/>
                              </a:rPr>
                              <m:t>𝑤</m:t>
                            </m:r>
                            <m:r>
                              <a:rPr lang="en-US" i="1">
                                <a:latin typeface="Cambria Math" panose="02040503050406030204" pitchFamily="18" charset="0"/>
                              </a:rPr>
                              <m:t>)</m:t>
                            </m:r>
                          </m:den>
                        </m:f>
                      </m:e>
                    </m:d>
                  </m:oMath>
                </a14:m>
                <a:r>
                  <a:rPr lang="en-US" dirty="0"/>
                  <a:t> </a:t>
                </a:r>
              </a:p>
            </p:txBody>
          </p:sp>
        </mc:Choice>
        <mc:Fallback xmlns="">
          <p:sp>
            <p:nvSpPr>
              <p:cNvPr id="4" name="TextBox 3"/>
              <p:cNvSpPr txBox="1">
                <a:spLocks noRot="1" noChangeAspect="1" noMove="1" noResize="1" noEditPoints="1" noAdjustHandles="1" noChangeArrowheads="1" noChangeShapeType="1" noTextEdit="1"/>
              </p:cNvSpPr>
              <p:nvPr/>
            </p:nvSpPr>
            <p:spPr>
              <a:xfrm>
                <a:off x="6527800" y="1379871"/>
                <a:ext cx="2324100" cy="1011944"/>
              </a:xfrm>
              <a:prstGeom prst="rect">
                <a:avLst/>
              </a:prstGeom>
              <a:blipFill>
                <a:blip r:embed="rId2"/>
                <a:stretch>
                  <a:fillRect/>
                </a:stretch>
              </a:blipFill>
            </p:spPr>
            <p:txBody>
              <a:bodyPr/>
              <a:lstStyle/>
              <a:p>
                <a:r>
                  <a:rPr lang="en-US">
                    <a:noFill/>
                  </a:rPr>
                  <a:t> </a:t>
                </a:r>
              </a:p>
            </p:txBody>
          </p:sp>
        </mc:Fallback>
      </mc:AlternateContent>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0" y="2556550"/>
            <a:ext cx="9144000" cy="2983751"/>
          </a:xfrm>
          <a:prstGeom prst="rect">
            <a:avLst/>
          </a:prstGeom>
        </p:spPr>
      </p:pic>
      <p:sp>
        <p:nvSpPr>
          <p:cNvPr id="3" name="Slide Number Placeholder 2"/>
          <p:cNvSpPr>
            <a:spLocks noGrp="1"/>
          </p:cNvSpPr>
          <p:nvPr>
            <p:ph type="sldNum" sz="quarter" idx="4"/>
          </p:nvPr>
        </p:nvSpPr>
        <p:spPr/>
        <p:txBody>
          <a:bodyPr/>
          <a:lstStyle/>
          <a:p>
            <a:fld id="{9860EDB8-5305-433F-BE41-D7A86D811DB3}" type="slidenum">
              <a:rPr lang="en-US" smtClean="0"/>
              <a:pPr/>
              <a:t>16</a:t>
            </a:fld>
            <a:endParaRPr lang="en-US" dirty="0"/>
          </a:p>
        </p:txBody>
      </p:sp>
    </p:spTree>
    <p:extLst>
      <p:ext uri="{BB962C8B-B14F-4D97-AF65-F5344CB8AC3E}">
        <p14:creationId xmlns:p14="http://schemas.microsoft.com/office/powerpoint/2010/main" val="417965763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The Phase </a:t>
            </a:r>
            <a:r>
              <a:rPr lang="en-US" b="1" dirty="0" smtClean="0"/>
              <a:t>Plane – </a:t>
            </a:r>
            <a:r>
              <a:rPr lang="en-US" b="1" dirty="0"/>
              <a:t>Flow</a:t>
            </a:r>
          </a:p>
        </p:txBody>
      </p:sp>
      <p:sp>
        <p:nvSpPr>
          <p:cNvPr id="9" name="TextBox 8"/>
          <p:cNvSpPr txBox="1"/>
          <p:nvPr/>
        </p:nvSpPr>
        <p:spPr>
          <a:xfrm>
            <a:off x="692150" y="1379871"/>
            <a:ext cx="5835650" cy="369332"/>
          </a:xfrm>
          <a:prstGeom prst="rect">
            <a:avLst/>
          </a:prstGeom>
          <a:noFill/>
        </p:spPr>
        <p:txBody>
          <a:bodyPr wrap="square" rtlCol="0">
            <a:spAutoFit/>
          </a:bodyPr>
          <a:lstStyle/>
          <a:p>
            <a:r>
              <a:rPr lang="en-US" dirty="0" smtClean="0"/>
              <a:t>Let us plot the flow, which is the vector field defined by:</a:t>
            </a:r>
          </a:p>
        </p:txBody>
      </p:sp>
      <mc:AlternateContent xmlns:mc="http://schemas.openxmlformats.org/markup-compatibility/2006" xmlns:a14="http://schemas.microsoft.com/office/drawing/2010/main">
        <mc:Choice Requires="a14">
          <p:sp>
            <p:nvSpPr>
              <p:cNvPr id="4" name="TextBox 3"/>
              <p:cNvSpPr txBox="1"/>
              <p:nvPr/>
            </p:nvSpPr>
            <p:spPr>
              <a:xfrm>
                <a:off x="6527800" y="1379871"/>
                <a:ext cx="2324100" cy="1011944"/>
              </a:xfrm>
              <a:prstGeom prst="rect">
                <a:avLst/>
              </a:prstGeom>
              <a:noFill/>
            </p:spPr>
            <p:txBody>
              <a:bodyPr wrap="square" rtlCol="0">
                <a:spAutoFit/>
              </a:bodyPr>
              <a:lstStyle/>
              <a:p>
                <a14:m>
                  <m:oMath xmlns:m="http://schemas.openxmlformats.org/officeDocument/2006/math">
                    <m:r>
                      <a:rPr lang="en-US" i="1">
                        <a:latin typeface="Cambria Math" panose="02040503050406030204" pitchFamily="18" charset="0"/>
                      </a:rPr>
                      <m:t>𝐹</m:t>
                    </m:r>
                    <m:r>
                      <a:rPr lang="en-US" i="1">
                        <a:latin typeface="Cambria Math" panose="02040503050406030204" pitchFamily="18" charset="0"/>
                      </a:rPr>
                      <m:t>: </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ℝ</m:t>
                        </m:r>
                      </m:e>
                      <m:sup>
                        <m:r>
                          <a:rPr lang="en-US" i="1">
                            <a:latin typeface="Cambria Math" panose="02040503050406030204" pitchFamily="18" charset="0"/>
                            <a:ea typeface="Cambria Math" panose="02040503050406030204" pitchFamily="18" charset="0"/>
                          </a:rPr>
                          <m:t>2</m:t>
                        </m:r>
                      </m:sup>
                    </m:sSup>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ℝ</m:t>
                        </m:r>
                      </m:e>
                      <m:sup>
                        <m:r>
                          <a:rPr lang="en-US" i="1">
                            <a:latin typeface="Cambria Math" panose="02040503050406030204" pitchFamily="18" charset="0"/>
                            <a:ea typeface="Cambria Math" panose="02040503050406030204" pitchFamily="18" charset="0"/>
                          </a:rPr>
                          <m:t>2</m:t>
                        </m:r>
                      </m:sup>
                    </m:sSup>
                  </m:oMath>
                </a14:m>
                <a:r>
                  <a:rPr lang="en-US" dirty="0"/>
                  <a:t> </a:t>
                </a:r>
              </a:p>
              <a:p>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𝐹</m:t>
                        </m:r>
                      </m:e>
                    </m:acc>
                    <m:d>
                      <m:dPr>
                        <m:ctrlPr>
                          <a:rPr lang="en-US" i="1">
                            <a:latin typeface="Cambria Math" panose="02040503050406030204" pitchFamily="18" charset="0"/>
                          </a:rPr>
                        </m:ctrlPr>
                      </m:dPr>
                      <m:e>
                        <m:r>
                          <a:rPr lang="en-US" i="1">
                            <a:latin typeface="Cambria Math" panose="02040503050406030204" pitchFamily="18" charset="0"/>
                          </a:rPr>
                          <m:t>𝑣</m:t>
                        </m:r>
                        <m:r>
                          <a:rPr lang="en-US" i="1">
                            <a:latin typeface="Cambria Math" panose="02040503050406030204" pitchFamily="18" charset="0"/>
                          </a:rPr>
                          <m:t>,</m:t>
                        </m:r>
                        <m:r>
                          <a:rPr lang="en-US" i="1">
                            <a:latin typeface="Cambria Math" panose="02040503050406030204" pitchFamily="18" charset="0"/>
                          </a:rPr>
                          <m:t>𝑤</m:t>
                        </m:r>
                      </m:e>
                    </m:d>
                    <m:r>
                      <a:rPr lang="en-US" i="1">
                        <a:latin typeface="Cambria Math" panose="02040503050406030204" pitchFamily="18" charset="0"/>
                      </a:rPr>
                      <m:t>=</m:t>
                    </m:r>
                    <m:d>
                      <m:dPr>
                        <m:begChr m:val="["/>
                        <m:endChr m:val="]"/>
                        <m:ctrlPr>
                          <a:rPr lang="en-US" i="1">
                            <a:latin typeface="Cambria Math" panose="02040503050406030204" pitchFamily="18" charset="0"/>
                          </a:rPr>
                        </m:ctrlPr>
                      </m:dPr>
                      <m:e>
                        <m:f>
                          <m:fPr>
                            <m:type m:val="noBar"/>
                            <m:ctrlPr>
                              <a:rPr lang="en-US" i="1">
                                <a:latin typeface="Cambria Math" panose="02040503050406030204" pitchFamily="18" charset="0"/>
                              </a:rPr>
                            </m:ctrlPr>
                          </m:fPr>
                          <m:num>
                            <m:f>
                              <m:fPr>
                                <m:ctrlPr>
                                  <a:rPr lang="en-US" i="1">
                                    <a:latin typeface="Cambria Math" panose="02040503050406030204" pitchFamily="18" charset="0"/>
                                  </a:rPr>
                                </m:ctrlPr>
                              </m:fPr>
                              <m:num>
                                <m:r>
                                  <a:rPr lang="en-US" i="1">
                                    <a:latin typeface="Cambria Math" panose="02040503050406030204" pitchFamily="18" charset="0"/>
                                  </a:rPr>
                                  <m:t>𝑑𝑣</m:t>
                                </m:r>
                              </m:num>
                              <m:den>
                                <m:r>
                                  <a:rPr lang="en-US" i="1">
                                    <a:latin typeface="Cambria Math" panose="02040503050406030204" pitchFamily="18" charset="0"/>
                                  </a:rPr>
                                  <m:t>𝑑𝑡</m:t>
                                </m:r>
                              </m:den>
                            </m:f>
                            <m:r>
                              <a:rPr lang="en-US" i="1">
                                <a:latin typeface="Cambria Math" panose="02040503050406030204" pitchFamily="18" charset="0"/>
                              </a:rPr>
                              <m:t>(</m:t>
                            </m:r>
                            <m:r>
                              <a:rPr lang="en-US" i="1">
                                <a:latin typeface="Cambria Math" panose="02040503050406030204" pitchFamily="18" charset="0"/>
                              </a:rPr>
                              <m:t>𝑣</m:t>
                            </m:r>
                            <m:r>
                              <a:rPr lang="en-US" i="1">
                                <a:latin typeface="Cambria Math" panose="02040503050406030204" pitchFamily="18" charset="0"/>
                              </a:rPr>
                              <m:t>,</m:t>
                            </m:r>
                            <m:r>
                              <a:rPr lang="en-US" i="1">
                                <a:latin typeface="Cambria Math" panose="02040503050406030204" pitchFamily="18" charset="0"/>
                              </a:rPr>
                              <m:t>𝑤</m:t>
                            </m:r>
                            <m:r>
                              <a:rPr lang="en-US" i="1">
                                <a:latin typeface="Cambria Math" panose="02040503050406030204" pitchFamily="18" charset="0"/>
                              </a:rPr>
                              <m:t>)</m:t>
                            </m:r>
                          </m:num>
                          <m:den>
                            <m:f>
                              <m:fPr>
                                <m:ctrlPr>
                                  <a:rPr lang="en-US" i="1">
                                    <a:latin typeface="Cambria Math" panose="02040503050406030204" pitchFamily="18" charset="0"/>
                                  </a:rPr>
                                </m:ctrlPr>
                              </m:fPr>
                              <m:num>
                                <m:r>
                                  <a:rPr lang="en-US" i="1">
                                    <a:latin typeface="Cambria Math" panose="02040503050406030204" pitchFamily="18" charset="0"/>
                                  </a:rPr>
                                  <m:t>𝑑𝑤</m:t>
                                </m:r>
                              </m:num>
                              <m:den>
                                <m:r>
                                  <a:rPr lang="en-US" i="1">
                                    <a:latin typeface="Cambria Math" panose="02040503050406030204" pitchFamily="18" charset="0"/>
                                  </a:rPr>
                                  <m:t>𝑑𝑡</m:t>
                                </m:r>
                              </m:den>
                            </m:f>
                            <m:r>
                              <a:rPr lang="en-US" i="1">
                                <a:latin typeface="Cambria Math" panose="02040503050406030204" pitchFamily="18" charset="0"/>
                              </a:rPr>
                              <m:t>(</m:t>
                            </m:r>
                            <m:r>
                              <a:rPr lang="en-US" i="1">
                                <a:latin typeface="Cambria Math" panose="02040503050406030204" pitchFamily="18" charset="0"/>
                              </a:rPr>
                              <m:t>𝑣</m:t>
                            </m:r>
                            <m:r>
                              <a:rPr lang="en-US" i="1">
                                <a:latin typeface="Cambria Math" panose="02040503050406030204" pitchFamily="18" charset="0"/>
                              </a:rPr>
                              <m:t>,</m:t>
                            </m:r>
                            <m:r>
                              <a:rPr lang="en-US" i="1">
                                <a:latin typeface="Cambria Math" panose="02040503050406030204" pitchFamily="18" charset="0"/>
                              </a:rPr>
                              <m:t>𝑤</m:t>
                            </m:r>
                            <m:r>
                              <a:rPr lang="en-US" i="1">
                                <a:latin typeface="Cambria Math" panose="02040503050406030204" pitchFamily="18" charset="0"/>
                              </a:rPr>
                              <m:t>)</m:t>
                            </m:r>
                          </m:den>
                        </m:f>
                      </m:e>
                    </m:d>
                  </m:oMath>
                </a14:m>
                <a:r>
                  <a:rPr lang="en-US" dirty="0"/>
                  <a:t> </a:t>
                </a:r>
              </a:p>
            </p:txBody>
          </p:sp>
        </mc:Choice>
        <mc:Fallback xmlns="">
          <p:sp>
            <p:nvSpPr>
              <p:cNvPr id="4" name="TextBox 3"/>
              <p:cNvSpPr txBox="1">
                <a:spLocks noRot="1" noChangeAspect="1" noMove="1" noResize="1" noEditPoints="1" noAdjustHandles="1" noChangeArrowheads="1" noChangeShapeType="1" noTextEdit="1"/>
              </p:cNvSpPr>
              <p:nvPr/>
            </p:nvSpPr>
            <p:spPr>
              <a:xfrm>
                <a:off x="6527800" y="1379871"/>
                <a:ext cx="2324100" cy="1011944"/>
              </a:xfrm>
              <a:prstGeom prst="rect">
                <a:avLst/>
              </a:prstGeom>
              <a:blipFill>
                <a:blip r:embed="rId2"/>
                <a:stretch>
                  <a:fillRect/>
                </a:stretch>
              </a:blipFill>
            </p:spPr>
            <p:txBody>
              <a:bodyPr/>
              <a:lstStyle/>
              <a:p>
                <a:r>
                  <a:rPr lang="en-US">
                    <a:noFill/>
                  </a:rPr>
                  <a:t> </a:t>
                </a:r>
              </a:p>
            </p:txBody>
          </p:sp>
        </mc:Fallback>
      </mc:AlternateContent>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8438" r="7500"/>
          <a:stretch/>
        </p:blipFill>
        <p:spPr>
          <a:xfrm>
            <a:off x="1028700" y="2391815"/>
            <a:ext cx="10248900" cy="3657600"/>
          </a:xfrm>
          <a:prstGeom prst="rect">
            <a:avLst/>
          </a:prstGeom>
          <a:blipFill dpi="0" rotWithShape="1">
            <a:blip r:embed="rId4">
              <a:alphaModFix amt="0"/>
            </a:blip>
            <a:srcRect/>
            <a:tile tx="0" ty="0" sx="100000" sy="100000" flip="none" algn="tl"/>
          </a:blipFill>
        </p:spPr>
      </p:pic>
      <p:sp>
        <p:nvSpPr>
          <p:cNvPr id="5" name="Slide Number Placeholder 4"/>
          <p:cNvSpPr>
            <a:spLocks noGrp="1"/>
          </p:cNvSpPr>
          <p:nvPr>
            <p:ph type="sldNum" sz="quarter" idx="4"/>
          </p:nvPr>
        </p:nvSpPr>
        <p:spPr/>
        <p:txBody>
          <a:bodyPr/>
          <a:lstStyle/>
          <a:p>
            <a:fld id="{9860EDB8-5305-433F-BE41-D7A86D811DB3}" type="slidenum">
              <a:rPr lang="en-US" smtClean="0"/>
              <a:pPr/>
              <a:t>17</a:t>
            </a:fld>
            <a:endParaRPr lang="en-US" dirty="0"/>
          </a:p>
        </p:txBody>
      </p:sp>
    </p:spTree>
    <p:extLst>
      <p:ext uri="{BB962C8B-B14F-4D97-AF65-F5344CB8AC3E}">
        <p14:creationId xmlns:p14="http://schemas.microsoft.com/office/powerpoint/2010/main" val="261441415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1207" y="448056"/>
            <a:ext cx="8127493" cy="640080"/>
          </a:xfrm>
        </p:spPr>
        <p:txBody>
          <a:bodyPr>
            <a:normAutofit/>
          </a:bodyPr>
          <a:lstStyle/>
          <a:p>
            <a:r>
              <a:rPr lang="en-US" b="1" dirty="0"/>
              <a:t>The Phase </a:t>
            </a:r>
            <a:r>
              <a:rPr lang="en-US" b="1" dirty="0" smtClean="0"/>
              <a:t>Plane – </a:t>
            </a:r>
            <a:r>
              <a:rPr lang="en-US" b="1" dirty="0"/>
              <a:t>Equilibrium </a:t>
            </a:r>
            <a:r>
              <a:rPr lang="en-US" b="1" dirty="0" smtClean="0"/>
              <a:t>points</a:t>
            </a:r>
            <a:r>
              <a:rPr lang="fa-IR" b="1" dirty="0" smtClean="0"/>
              <a:t>	</a:t>
            </a:r>
            <a:r>
              <a:rPr lang="en-US" b="1" dirty="0" smtClean="0"/>
              <a:t> (Critical points)</a:t>
            </a:r>
            <a:endParaRPr lang="en-US" b="1" dirty="0"/>
          </a:p>
        </p:txBody>
      </p:sp>
      <p:sp>
        <p:nvSpPr>
          <p:cNvPr id="9" name="TextBox 8"/>
          <p:cNvSpPr txBox="1"/>
          <p:nvPr/>
        </p:nvSpPr>
        <p:spPr>
          <a:xfrm>
            <a:off x="692149" y="1379871"/>
            <a:ext cx="11025233" cy="1200329"/>
          </a:xfrm>
          <a:prstGeom prst="rect">
            <a:avLst/>
          </a:prstGeom>
          <a:noFill/>
        </p:spPr>
        <p:txBody>
          <a:bodyPr wrap="square" rtlCol="0">
            <a:spAutoFit/>
          </a:bodyPr>
          <a:lstStyle/>
          <a:p>
            <a:pPr lvl="0" eaLnBrk="0" fontAlgn="base" hangingPunct="0">
              <a:spcBef>
                <a:spcPct val="0"/>
              </a:spcBef>
              <a:spcAft>
                <a:spcPct val="0"/>
              </a:spcAft>
            </a:pPr>
            <a:r>
              <a:rPr lang="en-US" dirty="0"/>
              <a:t>An </a:t>
            </a:r>
            <a:r>
              <a:rPr lang="en-US" b="1" dirty="0" smtClean="0"/>
              <a:t>equilibrium point</a:t>
            </a:r>
            <a:r>
              <a:rPr lang="en-US" dirty="0" smtClean="0"/>
              <a:t> </a:t>
            </a:r>
            <a:r>
              <a:rPr lang="en-US" dirty="0"/>
              <a:t>of a dynamical system generated by an autonomous system of </a:t>
            </a:r>
            <a:r>
              <a:rPr lang="en-US" dirty="0" smtClean="0"/>
              <a:t>ODEs </a:t>
            </a:r>
            <a:r>
              <a:rPr lang="en-US" dirty="0"/>
              <a:t>is a solution that does not change with </a:t>
            </a:r>
            <a:r>
              <a:rPr lang="en-US" dirty="0" smtClean="0"/>
              <a:t>time. </a:t>
            </a:r>
            <a:r>
              <a:rPr lang="en-US" dirty="0"/>
              <a:t>For example, each motionless pendulum position in Figure </a:t>
            </a:r>
            <a:r>
              <a:rPr lang="en-US" dirty="0" smtClean="0"/>
              <a:t>corresponds </a:t>
            </a:r>
            <a:r>
              <a:rPr lang="en-US" dirty="0"/>
              <a:t>to an equilibrium of the corresponding equations of motion, one is </a:t>
            </a:r>
            <a:r>
              <a:rPr lang="en-US" b="1" dirty="0"/>
              <a:t>stable</a:t>
            </a:r>
            <a:r>
              <a:rPr lang="en-US" dirty="0"/>
              <a:t>, the other one is not. </a:t>
            </a:r>
            <a:endParaRPr lang="en-US" dirty="0" smtClean="0"/>
          </a:p>
          <a:p>
            <a:pPr lvl="0" eaLnBrk="0" fontAlgn="base" hangingPunct="0">
              <a:spcBef>
                <a:spcPct val="0"/>
              </a:spcBef>
              <a:spcAft>
                <a:spcPct val="0"/>
              </a:spcAft>
            </a:pPr>
            <a:r>
              <a:rPr lang="en-US" dirty="0" smtClean="0"/>
              <a:t>Geometrically</a:t>
            </a:r>
            <a:r>
              <a:rPr lang="en-US" dirty="0"/>
              <a:t>, equilibria are </a:t>
            </a:r>
            <a:r>
              <a:rPr lang="en-US" b="1" dirty="0"/>
              <a:t>points</a:t>
            </a:r>
            <a:r>
              <a:rPr lang="en-US" dirty="0"/>
              <a:t> in the system's </a:t>
            </a:r>
            <a:r>
              <a:rPr lang="en-US" b="1" dirty="0"/>
              <a:t>phase space</a:t>
            </a:r>
            <a:r>
              <a:rPr lang="en-US" dirty="0"/>
              <a:t>.</a:t>
            </a:r>
            <a:endParaRPr lang="en-US" altLang="en-US" dirty="0" smtClean="0"/>
          </a:p>
        </p:txBody>
      </p:sp>
      <p:sp>
        <p:nvSpPr>
          <p:cNvPr id="6" name="AutoShape 2" descr="$v$"/>
          <p:cNvSpPr>
            <a:spLocks noChangeAspect="1" noChangeArrowheads="1"/>
          </p:cNvSpPr>
          <p:nvPr/>
        </p:nvSpPr>
        <p:spPr bwMode="auto">
          <a:xfrm>
            <a:off x="3943350" y="-682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3" descr="$w$"/>
          <p:cNvSpPr>
            <a:spLocks noChangeAspect="1" noChangeArrowheads="1"/>
          </p:cNvSpPr>
          <p:nvPr/>
        </p:nvSpPr>
        <p:spPr bwMode="auto">
          <a:xfrm>
            <a:off x="4960938" y="-682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149" name="Picture 5" descr="http://www.scholarpedia.org/w/images/thumb/a/a7/Equilibrium_example_pendilum.gif/250px-Equilibrium_example_pendilum.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36132" y="2871935"/>
            <a:ext cx="2381250" cy="274320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9" name="TextBox 18"/>
              <p:cNvSpPr txBox="1"/>
              <p:nvPr/>
            </p:nvSpPr>
            <p:spPr>
              <a:xfrm>
                <a:off x="692148" y="2871935"/>
                <a:ext cx="8643983" cy="1241494"/>
              </a:xfrm>
              <a:prstGeom prst="rect">
                <a:avLst/>
              </a:prstGeom>
              <a:noFill/>
            </p:spPr>
            <p:txBody>
              <a:bodyPr wrap="square" rtlCol="0">
                <a:spAutoFit/>
              </a:bodyPr>
              <a:lstStyle/>
              <a:p>
                <a:r>
                  <a:rPr lang="en-US" dirty="0" smtClean="0"/>
                  <a:t>The ODE </a:t>
                </a:r>
                <a14:m>
                  <m:oMath xmlns:m="http://schemas.openxmlformats.org/officeDocument/2006/math">
                    <m:acc>
                      <m:accPr>
                        <m:chr m:val="̇"/>
                        <m:ctrlPr>
                          <a:rPr lang="en-US" b="0" i="1" smtClean="0">
                            <a:solidFill>
                              <a:schemeClr val="tx1"/>
                            </a:solidFill>
                            <a:latin typeface="Cambria Math" panose="02040503050406030204" pitchFamily="18" charset="0"/>
                          </a:rPr>
                        </m:ctrlPr>
                      </m:accPr>
                      <m:e>
                        <m:r>
                          <a:rPr lang="en-US" b="0" i="1" smtClean="0">
                            <a:solidFill>
                              <a:schemeClr val="tx1"/>
                            </a:solidFill>
                            <a:latin typeface="Cambria Math" panose="02040503050406030204" pitchFamily="18" charset="0"/>
                          </a:rPr>
                          <m:t>𝑥</m:t>
                        </m:r>
                      </m:e>
                    </m:acc>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𝑓</m:t>
                    </m:r>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𝑥</m:t>
                        </m:r>
                      </m:e>
                    </m:d>
                  </m:oMath>
                </a14:m>
                <a:r>
                  <a:rPr lang="en-US" dirty="0" smtClean="0">
                    <a:solidFill>
                      <a:schemeClr val="tx1"/>
                    </a:solidFill>
                  </a:rPr>
                  <a:t> has an equilibrium solution </a:t>
                </a:r>
                <a14:m>
                  <m:oMath xmlns:m="http://schemas.openxmlformats.org/officeDocument/2006/math">
                    <m:r>
                      <a:rPr lang="en-US" b="0" i="1" smtClean="0">
                        <a:solidFill>
                          <a:schemeClr val="tx1"/>
                        </a:solidFill>
                        <a:latin typeface="Cambria Math" panose="02040503050406030204" pitchFamily="18" charset="0"/>
                      </a:rPr>
                      <m:t>𝑥</m:t>
                    </m:r>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𝑡</m:t>
                        </m:r>
                      </m:e>
                    </m:d>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𝑥</m:t>
                        </m:r>
                      </m:e>
                      <m:sub>
                        <m:r>
                          <a:rPr lang="en-US" b="0" i="1" smtClean="0">
                            <a:solidFill>
                              <a:schemeClr val="tx1"/>
                            </a:solidFill>
                            <a:latin typeface="Cambria Math" panose="02040503050406030204" pitchFamily="18" charset="0"/>
                          </a:rPr>
                          <m:t>𝑒𝑞</m:t>
                        </m:r>
                      </m:sub>
                    </m:sSub>
                  </m:oMath>
                </a14:m>
                <a:r>
                  <a:rPr lang="en-US" dirty="0" smtClean="0">
                    <a:solidFill>
                      <a:schemeClr val="tx1"/>
                    </a:solidFill>
                  </a:rPr>
                  <a:t>, if </a:t>
                </a:r>
                <a14:m>
                  <m:oMath xmlns:m="http://schemas.openxmlformats.org/officeDocument/2006/math">
                    <m:r>
                      <a:rPr lang="en-US" b="0" i="1" smtClean="0">
                        <a:solidFill>
                          <a:schemeClr val="tx1"/>
                        </a:solidFill>
                        <a:latin typeface="Cambria Math" panose="02040503050406030204" pitchFamily="18" charset="0"/>
                      </a:rPr>
                      <m:t>𝑓</m:t>
                    </m:r>
                    <m:d>
                      <m:dPr>
                        <m:ctrlPr>
                          <a:rPr lang="en-US" b="0" i="1" smtClean="0">
                            <a:solidFill>
                              <a:schemeClr val="tx1"/>
                            </a:solidFill>
                            <a:latin typeface="Cambria Math" panose="02040503050406030204" pitchFamily="18" charset="0"/>
                          </a:rPr>
                        </m:ctrlPr>
                      </m:dPr>
                      <m:e>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𝑥</m:t>
                            </m:r>
                          </m:e>
                          <m:sub>
                            <m:r>
                              <a:rPr lang="en-US" b="0" i="1" smtClean="0">
                                <a:solidFill>
                                  <a:schemeClr val="tx1"/>
                                </a:solidFill>
                                <a:latin typeface="Cambria Math" panose="02040503050406030204" pitchFamily="18" charset="0"/>
                              </a:rPr>
                              <m:t>𝑒𝑞</m:t>
                            </m:r>
                          </m:sub>
                        </m:sSub>
                      </m:e>
                    </m:d>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0</m:t>
                    </m:r>
                  </m:oMath>
                </a14:m>
                <a:r>
                  <a:rPr lang="en-US" dirty="0" smtClean="0">
                    <a:solidFill>
                      <a:schemeClr val="tx1"/>
                    </a:solidFill>
                  </a:rPr>
                  <a:t>.</a:t>
                </a:r>
              </a:p>
              <a:p>
                <a:pPr lvl="0" eaLnBrk="0" fontAlgn="base" hangingPunct="0">
                  <a:spcBef>
                    <a:spcPct val="0"/>
                  </a:spcBef>
                  <a:spcAft>
                    <a:spcPct val="0"/>
                  </a:spcAft>
                </a:pPr>
                <a:r>
                  <a:rPr lang="en-US" altLang="en-US" dirty="0">
                    <a:solidFill>
                      <a:srgbClr val="000000"/>
                    </a:solidFill>
                  </a:rPr>
                  <a:t>Finding </a:t>
                </a:r>
                <a:r>
                  <a:rPr lang="en-US" altLang="en-US" dirty="0" smtClean="0">
                    <a:solidFill>
                      <a:srgbClr val="000000"/>
                    </a:solidFill>
                  </a:rPr>
                  <a:t>equilibria</a:t>
                </a:r>
                <a:r>
                  <a:rPr lang="en-US" altLang="en-US" dirty="0">
                    <a:solidFill>
                      <a:srgbClr val="000000"/>
                    </a:solidFill>
                  </a:rPr>
                  <a:t>, i.e., solving the equation </a:t>
                </a:r>
                <a14:m>
                  <m:oMath xmlns:m="http://schemas.openxmlformats.org/officeDocument/2006/math">
                    <m:r>
                      <a:rPr lang="en-US" altLang="en-US" i="1" dirty="0" smtClean="0">
                        <a:solidFill>
                          <a:srgbClr val="000000"/>
                        </a:solidFill>
                        <a:latin typeface="Cambria Math" panose="02040503050406030204" pitchFamily="18" charset="0"/>
                      </a:rPr>
                      <m:t>𝑓</m:t>
                    </m:r>
                    <m:r>
                      <a:rPr lang="en-US" altLang="en-US" i="1" dirty="0" smtClean="0">
                        <a:solidFill>
                          <a:srgbClr val="000000"/>
                        </a:solidFill>
                        <a:latin typeface="Cambria Math" panose="02040503050406030204" pitchFamily="18" charset="0"/>
                      </a:rPr>
                      <m:t>(</m:t>
                    </m:r>
                    <m:r>
                      <a:rPr lang="en-US" altLang="en-US" i="1" dirty="0" smtClean="0">
                        <a:solidFill>
                          <a:srgbClr val="000000"/>
                        </a:solidFill>
                        <a:latin typeface="Cambria Math" panose="02040503050406030204" pitchFamily="18" charset="0"/>
                      </a:rPr>
                      <m:t>𝑥</m:t>
                    </m:r>
                    <m:r>
                      <a:rPr lang="en-US" altLang="en-US" i="1" dirty="0" smtClean="0">
                        <a:solidFill>
                          <a:srgbClr val="000000"/>
                        </a:solidFill>
                        <a:latin typeface="Cambria Math" panose="02040503050406030204" pitchFamily="18" charset="0"/>
                      </a:rPr>
                      <m:t>)=</m:t>
                    </m:r>
                    <m:r>
                      <a:rPr lang="en-US" altLang="en-US" i="1" dirty="0" smtClean="0">
                        <a:solidFill>
                          <a:srgbClr val="000000"/>
                        </a:solidFill>
                        <a:latin typeface="Cambria Math" panose="02040503050406030204" pitchFamily="18" charset="0"/>
                      </a:rPr>
                      <m:t>0</m:t>
                    </m:r>
                  </m:oMath>
                </a14:m>
                <a:r>
                  <a:rPr lang="en-US" altLang="en-US" dirty="0">
                    <a:solidFill>
                      <a:srgbClr val="000000"/>
                    </a:solidFill>
                  </a:rPr>
                  <a:t> is easy only in a few special </a:t>
                </a:r>
                <a:r>
                  <a:rPr lang="en-US" altLang="en-US" dirty="0" smtClean="0">
                    <a:solidFill>
                      <a:srgbClr val="000000"/>
                    </a:solidFill>
                  </a:rPr>
                  <a:t>cases</a:t>
                </a:r>
                <a:r>
                  <a:rPr lang="en-US" altLang="en-US" dirty="0" smtClean="0"/>
                  <a:t>.</a:t>
                </a:r>
              </a:p>
              <a:p>
                <a:pPr lvl="0" eaLnBrk="0" fontAlgn="base" hangingPunct="0">
                  <a:spcBef>
                    <a:spcPct val="0"/>
                  </a:spcBef>
                  <a:spcAft>
                    <a:spcPct val="0"/>
                  </a:spcAft>
                </a:pPr>
                <a:r>
                  <a:rPr lang="en-US" b="1" dirty="0"/>
                  <a:t>Equilibria </a:t>
                </a:r>
                <a:r>
                  <a:rPr lang="en-US" dirty="0"/>
                  <a:t>are sometimes called </a:t>
                </a:r>
                <a:r>
                  <a:rPr lang="en-US" b="1" dirty="0"/>
                  <a:t>fixed </a:t>
                </a:r>
                <a:r>
                  <a:rPr lang="en-US" b="1" dirty="0" smtClean="0"/>
                  <a:t>points</a:t>
                </a:r>
                <a:r>
                  <a:rPr lang="en-US" dirty="0"/>
                  <a:t>.</a:t>
                </a:r>
                <a:endParaRPr lang="en-US" dirty="0">
                  <a:solidFill>
                    <a:schemeClr val="tx1"/>
                  </a:solidFill>
                </a:endParaRPr>
              </a:p>
            </p:txBody>
          </p:sp>
        </mc:Choice>
        <mc:Fallback xmlns="">
          <p:sp>
            <p:nvSpPr>
              <p:cNvPr id="19" name="TextBox 18"/>
              <p:cNvSpPr txBox="1">
                <a:spLocks noRot="1" noChangeAspect="1" noMove="1" noResize="1" noEditPoints="1" noAdjustHandles="1" noChangeArrowheads="1" noChangeShapeType="1" noTextEdit="1"/>
              </p:cNvSpPr>
              <p:nvPr/>
            </p:nvSpPr>
            <p:spPr>
              <a:xfrm>
                <a:off x="692148" y="2871935"/>
                <a:ext cx="8643983" cy="1241494"/>
              </a:xfrm>
              <a:prstGeom prst="rect">
                <a:avLst/>
              </a:prstGeom>
              <a:blipFill>
                <a:blip r:embed="rId3"/>
                <a:stretch>
                  <a:fillRect l="-635" t="-980" b="-7353"/>
                </a:stretch>
              </a:blipFill>
            </p:spPr>
            <p:txBody>
              <a:bodyPr/>
              <a:lstStyle/>
              <a:p>
                <a:r>
                  <a:rPr lang="en-US">
                    <a:noFill/>
                  </a:rPr>
                  <a:t> </a:t>
                </a:r>
              </a:p>
            </p:txBody>
          </p:sp>
        </mc:Fallback>
      </mc:AlternateContent>
      <p:sp>
        <p:nvSpPr>
          <p:cNvPr id="3" name="Slide Number Placeholder 2"/>
          <p:cNvSpPr>
            <a:spLocks noGrp="1"/>
          </p:cNvSpPr>
          <p:nvPr>
            <p:ph type="sldNum" sz="quarter" idx="4"/>
          </p:nvPr>
        </p:nvSpPr>
        <p:spPr/>
        <p:txBody>
          <a:bodyPr/>
          <a:lstStyle/>
          <a:p>
            <a:fld id="{9860EDB8-5305-433F-BE41-D7A86D811DB3}" type="slidenum">
              <a:rPr lang="en-US" smtClean="0"/>
              <a:pPr/>
              <a:t>18</a:t>
            </a:fld>
            <a:endParaRPr lang="en-US" dirty="0"/>
          </a:p>
        </p:txBody>
      </p:sp>
    </p:spTree>
    <p:extLst>
      <p:ext uri="{BB962C8B-B14F-4D97-AF65-F5344CB8AC3E}">
        <p14:creationId xmlns:p14="http://schemas.microsoft.com/office/powerpoint/2010/main" val="44544750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1207" y="448056"/>
            <a:ext cx="8127493" cy="640080"/>
          </a:xfrm>
        </p:spPr>
        <p:txBody>
          <a:bodyPr>
            <a:normAutofit/>
          </a:bodyPr>
          <a:lstStyle/>
          <a:p>
            <a:r>
              <a:rPr lang="en-US" b="1" dirty="0"/>
              <a:t>The Phase </a:t>
            </a:r>
            <a:r>
              <a:rPr lang="en-US" b="1" dirty="0" smtClean="0"/>
              <a:t>Plane – </a:t>
            </a:r>
            <a:r>
              <a:rPr lang="en-US" b="1" dirty="0"/>
              <a:t>Equilibrium </a:t>
            </a:r>
            <a:r>
              <a:rPr lang="en-US" b="1" dirty="0" smtClean="0"/>
              <a:t>points</a:t>
            </a:r>
            <a:r>
              <a:rPr lang="fa-IR" b="1" dirty="0" smtClean="0"/>
              <a:t>	</a:t>
            </a:r>
            <a:r>
              <a:rPr lang="en-US" b="1" dirty="0" smtClean="0"/>
              <a:t> (Critical points)</a:t>
            </a:r>
            <a:endParaRPr lang="en-US" b="1" dirty="0"/>
          </a:p>
        </p:txBody>
      </p:sp>
      <p:sp>
        <p:nvSpPr>
          <p:cNvPr id="9" name="TextBox 8"/>
          <p:cNvSpPr txBox="1"/>
          <p:nvPr/>
        </p:nvSpPr>
        <p:spPr>
          <a:xfrm>
            <a:off x="692149" y="1379871"/>
            <a:ext cx="11025233" cy="369332"/>
          </a:xfrm>
          <a:prstGeom prst="rect">
            <a:avLst/>
          </a:prstGeom>
          <a:noFill/>
        </p:spPr>
        <p:txBody>
          <a:bodyPr wrap="square" rtlCol="0">
            <a:spAutoFit/>
          </a:bodyPr>
          <a:lstStyle/>
          <a:p>
            <a:pPr lvl="0" eaLnBrk="0" fontAlgn="base" hangingPunct="0">
              <a:spcBef>
                <a:spcPct val="0"/>
              </a:spcBef>
              <a:spcAft>
                <a:spcPct val="0"/>
              </a:spcAft>
            </a:pPr>
            <a:r>
              <a:rPr lang="en-US" altLang="en-US" dirty="0" smtClean="0"/>
              <a:t>The </a:t>
            </a:r>
            <a:r>
              <a:rPr lang="en-US" altLang="en-US" dirty="0"/>
              <a:t>equilibria are found at the </a:t>
            </a:r>
            <a:r>
              <a:rPr lang="en-US" altLang="en-US" b="1" dirty="0"/>
              <a:t>crossing</a:t>
            </a:r>
            <a:r>
              <a:rPr lang="en-US" altLang="en-US" dirty="0"/>
              <a:t> between the</a:t>
            </a:r>
            <a:r>
              <a:rPr lang="en-US" altLang="en-US" dirty="0">
                <a:solidFill>
                  <a:srgbClr val="000000"/>
                </a:solidFill>
                <a:latin typeface="Helvetica Neue"/>
              </a:rPr>
              <a:t> </a:t>
            </a:r>
            <a:r>
              <a:rPr lang="en-US" altLang="en-US" dirty="0" err="1" smtClean="0">
                <a:solidFill>
                  <a:srgbClr val="000000"/>
                </a:solidFill>
                <a:latin typeface="Helvetica Neue"/>
              </a:rPr>
              <a:t>n</a:t>
            </a:r>
            <a:r>
              <a:rPr lang="en-US" dirty="0" err="1" smtClean="0"/>
              <a:t>ullclines</a:t>
            </a:r>
            <a:r>
              <a:rPr lang="en-US" dirty="0" smtClean="0"/>
              <a:t>.</a:t>
            </a:r>
            <a:endParaRPr lang="en-US" altLang="en-US" sz="2400" dirty="0"/>
          </a:p>
        </p:txBody>
      </p:sp>
      <p:sp>
        <p:nvSpPr>
          <p:cNvPr id="6" name="AutoShape 2" descr="$v$"/>
          <p:cNvSpPr>
            <a:spLocks noChangeAspect="1" noChangeArrowheads="1"/>
          </p:cNvSpPr>
          <p:nvPr/>
        </p:nvSpPr>
        <p:spPr bwMode="auto">
          <a:xfrm>
            <a:off x="3943350" y="-682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3" descr="$w$"/>
          <p:cNvSpPr>
            <a:spLocks noChangeAspect="1" noChangeArrowheads="1"/>
          </p:cNvSpPr>
          <p:nvPr/>
        </p:nvSpPr>
        <p:spPr bwMode="auto">
          <a:xfrm>
            <a:off x="4960938" y="-682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mc:AlternateContent xmlns:mc="http://schemas.openxmlformats.org/markup-compatibility/2006" xmlns:a14="http://schemas.microsoft.com/office/drawing/2010/main">
        <mc:Choice Requires="a14">
          <p:sp>
            <p:nvSpPr>
              <p:cNvPr id="10" name="TextBox 9"/>
              <p:cNvSpPr txBox="1"/>
              <p:nvPr/>
            </p:nvSpPr>
            <p:spPr>
              <a:xfrm>
                <a:off x="692149" y="1845365"/>
                <a:ext cx="5664200" cy="1394997"/>
              </a:xfrm>
              <a:prstGeom prst="rect">
                <a:avLst/>
              </a:prstGeom>
              <a:noFill/>
            </p:spPr>
            <p:txBody>
              <a:bodyPr wrap="square" rtlCol="0">
                <a:spAutoFit/>
              </a:bodyPr>
              <a:lstStyle/>
              <a:p>
                <a:r>
                  <a:rPr lang="en-US" dirty="0" smtClean="0"/>
                  <a:t>FHN model:</a:t>
                </a:r>
              </a:p>
              <a:p>
                <a:r>
                  <a:rPr lang="en-US" dirty="0" smtClean="0"/>
                  <a:t> </a:t>
                </a:r>
                <a14:m>
                  <m:oMath xmlns:m="http://schemas.openxmlformats.org/officeDocument/2006/math">
                    <m:d>
                      <m:dPr>
                        <m:begChr m:val="{"/>
                        <m:endChr m:val=""/>
                        <m:ctrlPr>
                          <a:rPr lang="en-US" i="1">
                            <a:latin typeface="Cambria Math" panose="02040503050406030204" pitchFamily="18" charset="0"/>
                          </a:rPr>
                        </m:ctrlPr>
                      </m:dPr>
                      <m:e>
                        <m:eqArr>
                          <m:eqArrPr>
                            <m:ctrlPr>
                              <a:rPr lang="en-US" i="1">
                                <a:latin typeface="Cambria Math" panose="02040503050406030204" pitchFamily="18" charset="0"/>
                              </a:rPr>
                            </m:ctrlPr>
                          </m:eqArrPr>
                          <m:e>
                            <m:f>
                              <m:fPr>
                                <m:ctrlPr>
                                  <a:rPr lang="en-US" i="1">
                                    <a:latin typeface="Cambria Math" panose="02040503050406030204" pitchFamily="18" charset="0"/>
                                  </a:rPr>
                                </m:ctrlPr>
                              </m:fPr>
                              <m:num>
                                <m:r>
                                  <a:rPr lang="en-US" i="1">
                                    <a:latin typeface="Cambria Math" panose="02040503050406030204" pitchFamily="18" charset="0"/>
                                  </a:rPr>
                                  <m:t>𝑑𝑣</m:t>
                                </m:r>
                              </m:num>
                              <m:den>
                                <m:r>
                                  <a:rPr lang="en-US" i="1">
                                    <a:latin typeface="Cambria Math" panose="02040503050406030204" pitchFamily="18" charset="0"/>
                                  </a:rPr>
                                  <m:t>𝑑𝑡</m:t>
                                </m:r>
                              </m:den>
                            </m:f>
                            <m:r>
                              <a:rPr lang="en-US" i="1">
                                <a:latin typeface="Cambria Math" panose="02040503050406030204" pitchFamily="18" charset="0"/>
                              </a:rPr>
                              <m:t>=</m:t>
                            </m:r>
                            <m:r>
                              <a:rPr lang="en-US" i="1">
                                <a:latin typeface="Cambria Math" panose="02040503050406030204" pitchFamily="18" charset="0"/>
                              </a:rPr>
                              <m:t>𝑣</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𝑣</m:t>
                                </m:r>
                              </m:e>
                              <m:sup>
                                <m:r>
                                  <a:rPr lang="en-US" i="1">
                                    <a:latin typeface="Cambria Math" panose="02040503050406030204" pitchFamily="18" charset="0"/>
                                  </a:rPr>
                                  <m:t>3</m:t>
                                </m:r>
                              </m:sup>
                            </m:sSup>
                            <m:r>
                              <a:rPr lang="en-US" i="1">
                                <a:latin typeface="Cambria Math" panose="02040503050406030204" pitchFamily="18" charset="0"/>
                              </a:rPr>
                              <m:t>−</m:t>
                            </m:r>
                            <m:r>
                              <a:rPr lang="en-US" i="1">
                                <a:latin typeface="Cambria Math" panose="02040503050406030204" pitchFamily="18" charset="0"/>
                              </a:rPr>
                              <m:t>𝑤</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𝐼</m:t>
                                </m:r>
                              </m:e>
                              <m:sub>
                                <m:r>
                                  <a:rPr lang="en-US" i="1">
                                    <a:latin typeface="Cambria Math" panose="02040503050406030204" pitchFamily="18" charset="0"/>
                                  </a:rPr>
                                  <m:t>𝑒𝑥𝑡</m:t>
                                </m:r>
                              </m:sub>
                            </m:sSub>
                          </m:e>
                          <m:e>
                            <m:r>
                              <a:rPr lang="en-US" b="0" i="1" smtClean="0">
                                <a:latin typeface="Cambria Math" panose="02040503050406030204" pitchFamily="18" charset="0"/>
                              </a:rPr>
                              <m:t>𝜏</m:t>
                            </m:r>
                            <m:f>
                              <m:fPr>
                                <m:ctrlPr>
                                  <a:rPr lang="en-US" i="1">
                                    <a:latin typeface="Cambria Math" panose="02040503050406030204" pitchFamily="18" charset="0"/>
                                  </a:rPr>
                                </m:ctrlPr>
                              </m:fPr>
                              <m:num>
                                <m:r>
                                  <a:rPr lang="en-US" i="1">
                                    <a:latin typeface="Cambria Math" panose="02040503050406030204" pitchFamily="18" charset="0"/>
                                  </a:rPr>
                                  <m:t>𝑑𝑤</m:t>
                                </m:r>
                              </m:num>
                              <m:den>
                                <m:r>
                                  <a:rPr lang="en-US" i="1">
                                    <a:latin typeface="Cambria Math" panose="02040503050406030204" pitchFamily="18" charset="0"/>
                                  </a:rPr>
                                  <m:t>𝑑𝑡</m:t>
                                </m:r>
                              </m:den>
                            </m:f>
                            <m:r>
                              <a:rPr lang="en-US" i="1">
                                <a:latin typeface="Cambria Math" panose="02040503050406030204" pitchFamily="18" charset="0"/>
                              </a:rPr>
                              <m:t>=</m:t>
                            </m:r>
                            <m:r>
                              <a:rPr lang="en-US" i="1">
                                <a:latin typeface="Cambria Math" panose="02040503050406030204" pitchFamily="18" charset="0"/>
                              </a:rPr>
                              <m:t>𝑣</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r>
                              <a:rPr lang="en-US" i="1">
                                <a:latin typeface="Cambria Math" panose="02040503050406030204" pitchFamily="18" charset="0"/>
                              </a:rPr>
                              <m:t>𝑏𝑤</m:t>
                            </m:r>
                            <m:r>
                              <a:rPr lang="en-US" i="1">
                                <a:latin typeface="Cambria Math" panose="02040503050406030204" pitchFamily="18" charset="0"/>
                              </a:rPr>
                              <m:t>       </m:t>
                            </m:r>
                          </m:e>
                        </m:eqArr>
                      </m:e>
                    </m:d>
                  </m:oMath>
                </a14:m>
                <a:endParaRPr lang="en-US" dirty="0"/>
              </a:p>
            </p:txBody>
          </p:sp>
        </mc:Choice>
        <mc:Fallback xmlns="">
          <p:sp>
            <p:nvSpPr>
              <p:cNvPr id="10" name="TextBox 9"/>
              <p:cNvSpPr txBox="1">
                <a:spLocks noRot="1" noChangeAspect="1" noMove="1" noResize="1" noEditPoints="1" noAdjustHandles="1" noChangeArrowheads="1" noChangeShapeType="1" noTextEdit="1"/>
              </p:cNvSpPr>
              <p:nvPr/>
            </p:nvSpPr>
            <p:spPr>
              <a:xfrm>
                <a:off x="692149" y="1845365"/>
                <a:ext cx="5664200" cy="1394997"/>
              </a:xfrm>
              <a:prstGeom prst="rect">
                <a:avLst/>
              </a:prstGeom>
              <a:blipFill>
                <a:blip r:embed="rId2"/>
                <a:stretch>
                  <a:fillRect l="-969" t="-21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p:cNvSpPr txBox="1"/>
              <p:nvPr/>
            </p:nvSpPr>
            <p:spPr>
              <a:xfrm>
                <a:off x="692149" y="3336524"/>
                <a:ext cx="5219700" cy="1444242"/>
              </a:xfrm>
              <a:prstGeom prst="rect">
                <a:avLst/>
              </a:prstGeom>
              <a:noFill/>
            </p:spPr>
            <p:txBody>
              <a:bodyPr wrap="square" rtlCol="0">
                <a:spAutoFit/>
              </a:bodyPr>
              <a:lstStyle/>
              <a:p>
                <a:r>
                  <a:rPr lang="en-US" dirty="0"/>
                  <a:t>To find the null-isoclines, you have to solve:</a:t>
                </a:r>
                <a:br>
                  <a:rPr lang="en-US" dirty="0"/>
                </a:b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𝑑𝑣</m:t>
                        </m:r>
                      </m:num>
                      <m:den>
                        <m:r>
                          <a:rPr lang="en-US" i="1">
                            <a:latin typeface="Cambria Math" panose="02040503050406030204" pitchFamily="18" charset="0"/>
                          </a:rPr>
                          <m:t>𝑑𝑡</m:t>
                        </m:r>
                      </m:den>
                    </m:f>
                    <m:r>
                      <a:rPr lang="en-US" i="1">
                        <a:latin typeface="Cambria Math" panose="02040503050406030204" pitchFamily="18" charset="0"/>
                      </a:rPr>
                      <m:t>=</m:t>
                    </m:r>
                    <m:r>
                      <a:rPr lang="en-US" i="1">
                        <a:latin typeface="Cambria Math" panose="02040503050406030204" pitchFamily="18" charset="0"/>
                      </a:rPr>
                      <m:t>0</m:t>
                    </m:r>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rPr>
                      <m:t>𝑤</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𝑣</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𝑣</m:t>
                        </m:r>
                      </m:e>
                      <m:sup>
                        <m:r>
                          <a:rPr lang="en-US" i="1">
                            <a:latin typeface="Cambria Math" panose="02040503050406030204" pitchFamily="18" charset="0"/>
                          </a:rPr>
                          <m:t>3</m:t>
                        </m:r>
                      </m:sup>
                    </m:sSup>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𝐼</m:t>
                        </m:r>
                      </m:e>
                      <m:sub>
                        <m:r>
                          <a:rPr lang="en-US" i="1">
                            <a:latin typeface="Cambria Math" panose="02040503050406030204" pitchFamily="18" charset="0"/>
                          </a:rPr>
                          <m:t>𝑒𝑥𝑡</m:t>
                        </m:r>
                      </m:sub>
                    </m:sSub>
                  </m:oMath>
                </a14:m>
                <a:r>
                  <a:rPr lang="en-US" dirty="0"/>
                  <a:t> </a:t>
                </a:r>
              </a:p>
              <a:p>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𝑑𝑤</m:t>
                        </m:r>
                      </m:num>
                      <m:den>
                        <m:r>
                          <a:rPr lang="en-US" i="1">
                            <a:latin typeface="Cambria Math" panose="02040503050406030204" pitchFamily="18" charset="0"/>
                          </a:rPr>
                          <m:t>𝑑𝑡</m:t>
                        </m:r>
                      </m:den>
                    </m:f>
                    <m:r>
                      <a:rPr lang="en-US" i="1">
                        <a:latin typeface="Cambria Math" panose="02040503050406030204" pitchFamily="18" charset="0"/>
                      </a:rPr>
                      <m:t>=</m:t>
                    </m:r>
                    <m:r>
                      <a:rPr lang="en-US" i="1">
                        <a:latin typeface="Cambria Math" panose="02040503050406030204" pitchFamily="18" charset="0"/>
                      </a:rPr>
                      <m:t>0</m:t>
                    </m:r>
                    <m:r>
                      <a:rPr lang="en-US" i="1">
                        <a:latin typeface="Cambria Math" panose="02040503050406030204" pitchFamily="18" charset="0"/>
                      </a:rPr>
                      <m:t>⇒  </m:t>
                    </m:r>
                    <m:r>
                      <a:rPr lang="en-US" i="1">
                        <a:latin typeface="Cambria Math" panose="02040503050406030204" pitchFamily="18" charset="0"/>
                      </a:rPr>
                      <m:t>𝑤</m:t>
                    </m:r>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𝑏</m:t>
                        </m:r>
                      </m:den>
                    </m:f>
                    <m:r>
                      <a:rPr lang="en-US" i="1">
                        <a:latin typeface="Cambria Math" panose="02040503050406030204" pitchFamily="18" charset="0"/>
                      </a:rPr>
                      <m:t>( </m:t>
                    </m:r>
                    <m:r>
                      <a:rPr lang="en-US" i="1">
                        <a:latin typeface="Cambria Math" panose="02040503050406030204" pitchFamily="18" charset="0"/>
                      </a:rPr>
                      <m:t>𝑣</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r>
                  <a:rPr lang="en-US" dirty="0"/>
                  <a:t> </a:t>
                </a:r>
              </a:p>
              <a:p>
                <a:endParaRPr lang="en-US" dirty="0"/>
              </a:p>
            </p:txBody>
          </p:sp>
        </mc:Choice>
        <mc:Fallback xmlns="">
          <p:sp>
            <p:nvSpPr>
              <p:cNvPr id="11" name="TextBox 10"/>
              <p:cNvSpPr txBox="1">
                <a:spLocks noRot="1" noChangeAspect="1" noMove="1" noResize="1" noEditPoints="1" noAdjustHandles="1" noChangeArrowheads="1" noChangeShapeType="1" noTextEdit="1"/>
              </p:cNvSpPr>
              <p:nvPr/>
            </p:nvSpPr>
            <p:spPr>
              <a:xfrm>
                <a:off x="692149" y="3336524"/>
                <a:ext cx="5219700" cy="1444242"/>
              </a:xfrm>
              <a:prstGeom prst="rect">
                <a:avLst/>
              </a:prstGeom>
              <a:blipFill>
                <a:blip r:embed="rId3"/>
                <a:stretch>
                  <a:fillRect l="-1051" t="-168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a:off x="692150" y="4588442"/>
                <a:ext cx="9099550" cy="2032416"/>
              </a:xfrm>
              <a:prstGeom prst="rect">
                <a:avLst/>
              </a:prstGeom>
              <a:noFill/>
            </p:spPr>
            <p:txBody>
              <a:bodyPr wrap="square" rtlCol="0">
                <a:spAutoFit/>
              </a:bodyPr>
              <a:lstStyle/>
              <a:p>
                <a:r>
                  <a:rPr lang="en-US" dirty="0" smtClean="0"/>
                  <a:t>To </a:t>
                </a:r>
                <a:r>
                  <a:rPr lang="en-US" dirty="0"/>
                  <a:t>find the </a:t>
                </a:r>
                <a:r>
                  <a:rPr lang="en-US" dirty="0" smtClean="0"/>
                  <a:t>equilibrium </a:t>
                </a:r>
                <a:r>
                  <a:rPr lang="en-US" dirty="0"/>
                  <a:t>points</a:t>
                </a:r>
                <a:r>
                  <a:rPr lang="en-US" dirty="0" smtClean="0"/>
                  <a:t>, </a:t>
                </a:r>
                <a:r>
                  <a:rPr lang="en-US" dirty="0"/>
                  <a:t>you have to solve:</a:t>
                </a:r>
                <a:br>
                  <a:rPr lang="en-US" dirty="0"/>
                </a:br>
                <a14:m>
                  <m:oMath xmlns:m="http://schemas.openxmlformats.org/officeDocument/2006/math">
                    <m:sSub>
                      <m:sSubPr>
                        <m:ctrlPr>
                          <a:rPr lang="en-US" b="0" i="1" smtClean="0">
                            <a:latin typeface="Cambria Math" panose="02040503050406030204" pitchFamily="18" charset="0"/>
                          </a:rPr>
                        </m:ctrlPr>
                      </m:sSubPr>
                      <m:e>
                        <m:d>
                          <m:dPr>
                            <m:begChr m:val=""/>
                            <m:endChr m:val="|"/>
                            <m:ctrlPr>
                              <a:rPr lang="en-US" b="0" i="1" smtClean="0">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𝑑𝑣</m:t>
                                </m:r>
                                <m:r>
                                  <a:rPr lang="en-US" i="1">
                                    <a:latin typeface="Cambria Math" panose="02040503050406030204" pitchFamily="18" charset="0"/>
                                  </a:rPr>
                                  <m:t>(</m:t>
                                </m:r>
                                <m:r>
                                  <a:rPr lang="en-US" i="1">
                                    <a:latin typeface="Cambria Math" panose="02040503050406030204" pitchFamily="18" charset="0"/>
                                  </a:rPr>
                                  <m:t>𝑣</m:t>
                                </m:r>
                                <m:r>
                                  <a:rPr lang="en-US" i="1">
                                    <a:latin typeface="Cambria Math" panose="02040503050406030204" pitchFamily="18" charset="0"/>
                                  </a:rPr>
                                  <m:t>,</m:t>
                                </m:r>
                                <m:r>
                                  <a:rPr lang="en-US" i="1">
                                    <a:latin typeface="Cambria Math" panose="02040503050406030204" pitchFamily="18" charset="0"/>
                                  </a:rPr>
                                  <m:t>𝑤</m:t>
                                </m:r>
                                <m:r>
                                  <a:rPr lang="en-US" i="1">
                                    <a:latin typeface="Cambria Math" panose="02040503050406030204" pitchFamily="18" charset="0"/>
                                  </a:rPr>
                                  <m:t>)</m:t>
                                </m:r>
                              </m:num>
                              <m:den>
                                <m:r>
                                  <a:rPr lang="en-US" i="1">
                                    <a:latin typeface="Cambria Math" panose="02040503050406030204" pitchFamily="18" charset="0"/>
                                  </a:rPr>
                                  <m:t>𝑑𝑡</m:t>
                                </m:r>
                              </m:den>
                            </m:f>
                          </m:e>
                        </m:d>
                      </m:e>
                      <m:sub>
                        <m:sSup>
                          <m:sSupPr>
                            <m:ctrlPr>
                              <a:rPr lang="en-US" b="0" i="1" smtClean="0">
                                <a:latin typeface="Cambria Math" panose="02040503050406030204" pitchFamily="18" charset="0"/>
                              </a:rPr>
                            </m:ctrlPr>
                          </m:sSupPr>
                          <m:e>
                            <m:r>
                              <a:rPr lang="en-US" b="0" i="1" smtClean="0">
                                <a:latin typeface="Cambria Math" panose="02040503050406030204" pitchFamily="18" charset="0"/>
                              </a:rPr>
                              <m:t>(</m:t>
                            </m:r>
                            <m:r>
                              <a:rPr lang="en-US" b="0" i="1" smtClean="0">
                                <a:latin typeface="Cambria Math" panose="02040503050406030204" pitchFamily="18" charset="0"/>
                              </a:rPr>
                              <m:t>𝑣</m:t>
                            </m:r>
                          </m:e>
                          <m:sup>
                            <m:r>
                              <a:rPr lang="en-US" b="0" i="1" smtClean="0">
                                <a:latin typeface="Cambria Math" panose="02040503050406030204" pitchFamily="18" charset="0"/>
                              </a:rPr>
                              <m:t>∗</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𝑤</m:t>
                            </m:r>
                          </m:e>
                          <m:sup>
                            <m:r>
                              <a:rPr lang="en-US" b="0" i="1" smtClean="0">
                                <a:latin typeface="Cambria Math" panose="02040503050406030204" pitchFamily="18" charset="0"/>
                              </a:rPr>
                              <m:t>∗</m:t>
                            </m:r>
                          </m:sup>
                        </m:sSup>
                        <m:r>
                          <a:rPr lang="en-US" b="0" i="1" smtClean="0">
                            <a:latin typeface="Cambria Math" panose="02040503050406030204" pitchFamily="18" charset="0"/>
                          </a:rPr>
                          <m:t>)</m:t>
                        </m:r>
                      </m:sub>
                    </m:sSub>
                    <m:r>
                      <a:rPr lang="en-US" i="1">
                        <a:latin typeface="Cambria Math" panose="02040503050406030204" pitchFamily="18" charset="0"/>
                      </a:rPr>
                      <m:t>=</m:t>
                    </m:r>
                    <m:r>
                      <a:rPr lang="en-US" i="1">
                        <a:latin typeface="Cambria Math" panose="02040503050406030204" pitchFamily="18" charset="0"/>
                      </a:rPr>
                      <m:t>0</m:t>
                    </m:r>
                    <m:r>
                      <a:rPr lang="en-US" i="1">
                        <a:latin typeface="Cambria Math" panose="02040503050406030204" pitchFamily="18" charset="0"/>
                        <a:ea typeface="Cambria Math" panose="02040503050406030204" pitchFamily="18" charset="0"/>
                      </a:rPr>
                      <m:t>⇒   </m:t>
                    </m:r>
                    <m:sSup>
                      <m:sSupPr>
                        <m:ctrlPr>
                          <a:rPr lang="en-US" b="0" i="1" smtClean="0">
                            <a:latin typeface="Cambria Math" panose="02040503050406030204" pitchFamily="18" charset="0"/>
                          </a:rPr>
                        </m:ctrlPr>
                      </m:sSupPr>
                      <m:e>
                        <m:r>
                          <a:rPr lang="en-US" i="1">
                            <a:latin typeface="Cambria Math" panose="02040503050406030204" pitchFamily="18" charset="0"/>
                          </a:rPr>
                          <m:t>𝑤</m:t>
                        </m:r>
                      </m:e>
                      <m:sup>
                        <m:r>
                          <a:rPr lang="en-US" b="0" i="1" smtClean="0">
                            <a:latin typeface="Cambria Math" panose="02040503050406030204" pitchFamily="18" charset="0"/>
                          </a:rPr>
                          <m:t>∗</m:t>
                        </m:r>
                      </m:sup>
                    </m:sSup>
                    <m:r>
                      <a:rPr lang="en-US" i="1">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rPr>
                        </m:ctrlPr>
                      </m:sSupPr>
                      <m:e>
                        <m:r>
                          <a:rPr lang="en-US" i="1">
                            <a:latin typeface="Cambria Math" panose="02040503050406030204" pitchFamily="18" charset="0"/>
                          </a:rPr>
                          <m:t>𝑣</m:t>
                        </m:r>
                      </m:e>
                      <m:sup>
                        <m:r>
                          <a:rPr lang="en-US" b="0" i="1" smtClean="0">
                            <a:latin typeface="Cambria Math" panose="02040503050406030204" pitchFamily="18" charset="0"/>
                          </a:rPr>
                          <m:t>∗</m:t>
                        </m:r>
                      </m:sup>
                    </m:sSup>
                    <m:r>
                      <a:rPr lang="en-US" i="1">
                        <a:latin typeface="Cambria Math" panose="02040503050406030204" pitchFamily="18" charset="0"/>
                      </a:rPr>
                      <m:t>−</m:t>
                    </m:r>
                    <m:sSup>
                      <m:sSupPr>
                        <m:ctrlPr>
                          <a:rPr lang="en-US" i="1">
                            <a:latin typeface="Cambria Math" panose="02040503050406030204" pitchFamily="18" charset="0"/>
                          </a:rPr>
                        </m:ctrlPr>
                      </m:sSupPr>
                      <m:e>
                        <m:sSup>
                          <m:sSupPr>
                            <m:ctrlPr>
                              <a:rPr lang="en-US" b="0" i="1" smtClean="0">
                                <a:latin typeface="Cambria Math" panose="02040503050406030204" pitchFamily="18" charset="0"/>
                              </a:rPr>
                            </m:ctrlPr>
                          </m:sSupPr>
                          <m:e>
                            <m:r>
                              <a:rPr lang="en-US" i="1">
                                <a:latin typeface="Cambria Math" panose="02040503050406030204" pitchFamily="18" charset="0"/>
                              </a:rPr>
                              <m:t>𝑣</m:t>
                            </m:r>
                          </m:e>
                          <m:sup>
                            <m:r>
                              <a:rPr lang="en-US" b="0" i="1" smtClean="0">
                                <a:latin typeface="Cambria Math" panose="02040503050406030204" pitchFamily="18" charset="0"/>
                              </a:rPr>
                              <m:t>∗</m:t>
                            </m:r>
                          </m:sup>
                        </m:sSup>
                      </m:e>
                      <m:sup>
                        <m:r>
                          <a:rPr lang="en-US" i="1">
                            <a:latin typeface="Cambria Math" panose="02040503050406030204" pitchFamily="18" charset="0"/>
                          </a:rPr>
                          <m:t>3</m:t>
                        </m:r>
                      </m:sup>
                    </m:sSup>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𝐼</m:t>
                        </m:r>
                      </m:e>
                      <m:sub>
                        <m:r>
                          <a:rPr lang="en-US" i="1">
                            <a:latin typeface="Cambria Math" panose="02040503050406030204" pitchFamily="18" charset="0"/>
                          </a:rPr>
                          <m:t>𝑒𝑥𝑡</m:t>
                        </m:r>
                      </m:sub>
                    </m:sSub>
                  </m:oMath>
                </a14:m>
                <a:r>
                  <a:rPr lang="en-US" dirty="0"/>
                  <a:t> </a:t>
                </a:r>
              </a:p>
              <a:p>
                <a14:m>
                  <m:oMath xmlns:m="http://schemas.openxmlformats.org/officeDocument/2006/math">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𝑑</m:t>
                                </m:r>
                                <m:r>
                                  <a:rPr lang="en-US" b="0" i="1" smtClean="0">
                                    <a:latin typeface="Cambria Math" panose="02040503050406030204" pitchFamily="18" charset="0"/>
                                  </a:rPr>
                                  <m:t>𝑤</m:t>
                                </m:r>
                                <m:r>
                                  <a:rPr lang="en-US" i="1">
                                    <a:latin typeface="Cambria Math" panose="02040503050406030204" pitchFamily="18" charset="0"/>
                                  </a:rPr>
                                  <m:t>(</m:t>
                                </m:r>
                                <m:r>
                                  <a:rPr lang="en-US" i="1">
                                    <a:latin typeface="Cambria Math" panose="02040503050406030204" pitchFamily="18" charset="0"/>
                                  </a:rPr>
                                  <m:t>𝑣</m:t>
                                </m:r>
                                <m:r>
                                  <a:rPr lang="en-US" i="1">
                                    <a:latin typeface="Cambria Math" panose="02040503050406030204" pitchFamily="18" charset="0"/>
                                  </a:rPr>
                                  <m:t>,</m:t>
                                </m:r>
                                <m:r>
                                  <a:rPr lang="en-US" i="1">
                                    <a:latin typeface="Cambria Math" panose="02040503050406030204" pitchFamily="18" charset="0"/>
                                  </a:rPr>
                                  <m:t>𝑤</m:t>
                                </m:r>
                                <m:r>
                                  <a:rPr lang="en-US" i="1">
                                    <a:latin typeface="Cambria Math" panose="02040503050406030204" pitchFamily="18" charset="0"/>
                                  </a:rPr>
                                  <m:t>)</m:t>
                                </m:r>
                              </m:num>
                              <m:den>
                                <m:r>
                                  <a:rPr lang="en-US" i="1">
                                    <a:latin typeface="Cambria Math" panose="02040503050406030204" pitchFamily="18" charset="0"/>
                                  </a:rPr>
                                  <m:t>𝑑𝑡</m:t>
                                </m:r>
                              </m:den>
                            </m:f>
                          </m:e>
                        </m:d>
                      </m:e>
                      <m:sub>
                        <m:sSup>
                          <m:sSupPr>
                            <m:ctrlPr>
                              <a:rPr lang="en-US" i="1">
                                <a:latin typeface="Cambria Math" panose="02040503050406030204" pitchFamily="18" charset="0"/>
                              </a:rPr>
                            </m:ctrlPr>
                          </m:sSupPr>
                          <m:e>
                            <m:r>
                              <a:rPr lang="en-US" i="1">
                                <a:latin typeface="Cambria Math" panose="02040503050406030204" pitchFamily="18" charset="0"/>
                              </a:rPr>
                              <m:t>(</m:t>
                            </m:r>
                            <m:r>
                              <a:rPr lang="en-US" i="1">
                                <a:latin typeface="Cambria Math" panose="02040503050406030204" pitchFamily="18" charset="0"/>
                              </a:rPr>
                              <m:t>𝑣</m:t>
                            </m:r>
                          </m:e>
                          <m:sup>
                            <m:r>
                              <a:rPr lang="en-US" i="1">
                                <a:latin typeface="Cambria Math" panose="02040503050406030204" pitchFamily="18" charset="0"/>
                              </a:rPr>
                              <m:t>∗</m:t>
                            </m:r>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𝑤</m:t>
                            </m:r>
                          </m:e>
                          <m:sup>
                            <m:r>
                              <a:rPr lang="en-US" i="1">
                                <a:latin typeface="Cambria Math" panose="02040503050406030204" pitchFamily="18" charset="0"/>
                              </a:rPr>
                              <m:t>∗</m:t>
                            </m:r>
                          </m:sup>
                        </m:sSup>
                        <m:r>
                          <a:rPr lang="en-US" i="1">
                            <a:latin typeface="Cambria Math" panose="02040503050406030204" pitchFamily="18" charset="0"/>
                          </a:rPr>
                          <m:t>)</m:t>
                        </m:r>
                      </m:sub>
                    </m:sSub>
                    <m:r>
                      <a:rPr lang="en-US" i="1">
                        <a:latin typeface="Cambria Math" panose="02040503050406030204" pitchFamily="18" charset="0"/>
                      </a:rPr>
                      <m:t>=</m:t>
                    </m:r>
                    <m:r>
                      <a:rPr lang="en-US" i="1">
                        <a:latin typeface="Cambria Math" panose="02040503050406030204" pitchFamily="18" charset="0"/>
                      </a:rPr>
                      <m:t>0</m:t>
                    </m:r>
                    <m:r>
                      <a:rPr lang="en-US" i="1">
                        <a:latin typeface="Cambria Math" panose="02040503050406030204" pitchFamily="18" charset="0"/>
                      </a:rPr>
                      <m:t>⇒  </m:t>
                    </m:r>
                    <m:sSup>
                      <m:sSupPr>
                        <m:ctrlPr>
                          <a:rPr lang="en-US" b="0" i="1" smtClean="0">
                            <a:latin typeface="Cambria Math" panose="02040503050406030204" pitchFamily="18" charset="0"/>
                          </a:rPr>
                        </m:ctrlPr>
                      </m:sSupPr>
                      <m:e>
                        <m:r>
                          <a:rPr lang="en-US" i="1">
                            <a:latin typeface="Cambria Math" panose="02040503050406030204" pitchFamily="18" charset="0"/>
                          </a:rPr>
                          <m:t>𝑤</m:t>
                        </m:r>
                      </m:e>
                      <m:sup>
                        <m:r>
                          <a:rPr lang="en-US" b="0" i="1" smtClean="0">
                            <a:latin typeface="Cambria Math" panose="02040503050406030204" pitchFamily="18" charset="0"/>
                          </a:rPr>
                          <m:t>∗</m:t>
                        </m:r>
                      </m:sup>
                    </m:sSup>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𝑏</m:t>
                        </m:r>
                      </m:den>
                    </m:f>
                    <m:r>
                      <a:rPr lang="en-US" i="1">
                        <a:latin typeface="Cambria Math" panose="02040503050406030204" pitchFamily="18" charset="0"/>
                      </a:rPr>
                      <m:t>( </m:t>
                    </m:r>
                    <m:sSup>
                      <m:sSupPr>
                        <m:ctrlPr>
                          <a:rPr lang="en-US" b="0" i="1" smtClean="0">
                            <a:latin typeface="Cambria Math" panose="02040503050406030204" pitchFamily="18" charset="0"/>
                          </a:rPr>
                        </m:ctrlPr>
                      </m:sSupPr>
                      <m:e>
                        <m:r>
                          <a:rPr lang="en-US" i="1">
                            <a:latin typeface="Cambria Math" panose="02040503050406030204" pitchFamily="18" charset="0"/>
                          </a:rPr>
                          <m:t>𝑣</m:t>
                        </m:r>
                      </m:e>
                      <m:sup>
                        <m:r>
                          <a:rPr lang="en-US" b="0" i="1" smtClean="0">
                            <a:latin typeface="Cambria Math" panose="02040503050406030204" pitchFamily="18" charset="0"/>
                          </a:rPr>
                          <m:t>∗</m:t>
                        </m:r>
                      </m:sup>
                    </m:sSup>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r>
                  <a:rPr lang="en-US" dirty="0"/>
                  <a:t>  </a:t>
                </a:r>
                <a:endParaRPr lang="en-US" dirty="0" smtClean="0"/>
              </a:p>
              <a:p>
                <a:endParaRPr lang="en-US" dirty="0" smtClean="0"/>
              </a:p>
              <a:p>
                <a:r>
                  <a:rPr lang="en-US" dirty="0" smtClean="0"/>
                  <a:t> </a:t>
                </a:r>
                <a14:m>
                  <m:oMath xmlns:m="http://schemas.openxmlformats.org/officeDocument/2006/math">
                    <m:r>
                      <a:rPr lang="en-US" i="1">
                        <a:latin typeface="Cambria Math" panose="02040503050406030204" pitchFamily="18" charset="0"/>
                      </a:rPr>
                      <m:t>⇒  </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𝑏</m:t>
                        </m:r>
                      </m:den>
                    </m:f>
                    <m:r>
                      <a:rPr lang="en-US" i="1">
                        <a:latin typeface="Cambria Math" panose="02040503050406030204" pitchFamily="18" charset="0"/>
                      </a:rPr>
                      <m:t>( </m:t>
                    </m:r>
                    <m:sSup>
                      <m:sSupPr>
                        <m:ctrlPr>
                          <a:rPr lang="en-US" i="1">
                            <a:latin typeface="Cambria Math" panose="02040503050406030204" pitchFamily="18" charset="0"/>
                          </a:rPr>
                        </m:ctrlPr>
                      </m:sSupPr>
                      <m:e>
                        <m:r>
                          <a:rPr lang="en-US" i="1">
                            <a:latin typeface="Cambria Math" panose="02040503050406030204" pitchFamily="18" charset="0"/>
                          </a:rPr>
                          <m:t>𝑣</m:t>
                        </m:r>
                      </m:e>
                      <m:sup>
                        <m:r>
                          <a:rPr lang="en-US" i="1">
                            <a:latin typeface="Cambria Math" panose="02040503050406030204" pitchFamily="18" charset="0"/>
                          </a:rPr>
                          <m:t>∗</m:t>
                        </m:r>
                      </m:sup>
                    </m:sSup>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𝑣</m:t>
                        </m:r>
                      </m:e>
                      <m:sup>
                        <m:r>
                          <a:rPr lang="en-US" i="1">
                            <a:latin typeface="Cambria Math" panose="02040503050406030204" pitchFamily="18" charset="0"/>
                          </a:rPr>
                          <m:t>∗</m:t>
                        </m:r>
                      </m:sup>
                    </m:sSup>
                    <m:r>
                      <a:rPr lang="en-US" i="1">
                        <a:latin typeface="Cambria Math" panose="02040503050406030204" pitchFamily="18" charset="0"/>
                      </a:rPr>
                      <m:t>−</m:t>
                    </m:r>
                    <m:sSup>
                      <m:sSupPr>
                        <m:ctrlPr>
                          <a:rPr lang="en-US" i="1">
                            <a:latin typeface="Cambria Math" panose="02040503050406030204" pitchFamily="18" charset="0"/>
                          </a:rPr>
                        </m:ctrlPr>
                      </m:sSupPr>
                      <m:e>
                        <m:sSup>
                          <m:sSupPr>
                            <m:ctrlPr>
                              <a:rPr lang="en-US" i="1">
                                <a:latin typeface="Cambria Math" panose="02040503050406030204" pitchFamily="18" charset="0"/>
                              </a:rPr>
                            </m:ctrlPr>
                          </m:sSupPr>
                          <m:e>
                            <m:r>
                              <a:rPr lang="en-US" i="1">
                                <a:latin typeface="Cambria Math" panose="02040503050406030204" pitchFamily="18" charset="0"/>
                              </a:rPr>
                              <m:t>𝑣</m:t>
                            </m:r>
                          </m:e>
                          <m:sup>
                            <m:r>
                              <a:rPr lang="en-US" i="1">
                                <a:latin typeface="Cambria Math" panose="02040503050406030204" pitchFamily="18" charset="0"/>
                              </a:rPr>
                              <m:t>∗</m:t>
                            </m:r>
                          </m:sup>
                        </m:sSup>
                      </m:e>
                      <m:sup>
                        <m:r>
                          <a:rPr lang="en-US" i="1">
                            <a:latin typeface="Cambria Math" panose="02040503050406030204" pitchFamily="18" charset="0"/>
                          </a:rPr>
                          <m:t>3</m:t>
                        </m:r>
                      </m:sup>
                    </m:sSup>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𝐼</m:t>
                        </m:r>
                      </m:e>
                      <m:sub>
                        <m:r>
                          <a:rPr lang="en-US" i="1">
                            <a:latin typeface="Cambria Math" panose="02040503050406030204" pitchFamily="18" charset="0"/>
                          </a:rPr>
                          <m:t>𝑒𝑥𝑡</m:t>
                        </m:r>
                      </m:sub>
                    </m:sSub>
                  </m:oMath>
                </a14:m>
                <a:r>
                  <a:rPr lang="en-US" dirty="0" smtClean="0"/>
                  <a:t> </a:t>
                </a:r>
                <a:r>
                  <a:rPr lang="en-US" dirty="0"/>
                  <a:t> </a:t>
                </a:r>
                <a14:m>
                  <m:oMath xmlns:m="http://schemas.openxmlformats.org/officeDocument/2006/math">
                    <m:r>
                      <a:rPr lang="en-US" i="1">
                        <a:latin typeface="Cambria Math" panose="02040503050406030204" pitchFamily="18" charset="0"/>
                      </a:rPr>
                      <m:t>⇒</m:t>
                    </m:r>
                    <m:sSup>
                      <m:sSupPr>
                        <m:ctrlPr>
                          <a:rPr lang="en-US" i="1">
                            <a:latin typeface="Cambria Math" panose="02040503050406030204" pitchFamily="18" charset="0"/>
                          </a:rPr>
                        </m:ctrlPr>
                      </m:sSupPr>
                      <m:e>
                        <m:sSup>
                          <m:sSupPr>
                            <m:ctrlPr>
                              <a:rPr lang="en-US" i="1">
                                <a:latin typeface="Cambria Math" panose="02040503050406030204" pitchFamily="18" charset="0"/>
                              </a:rPr>
                            </m:ctrlPr>
                          </m:sSupPr>
                          <m:e>
                            <m:r>
                              <a:rPr lang="en-US" i="1">
                                <a:latin typeface="Cambria Math" panose="02040503050406030204" pitchFamily="18" charset="0"/>
                              </a:rPr>
                              <m:t>𝑣</m:t>
                            </m:r>
                          </m:e>
                          <m:sup>
                            <m:r>
                              <a:rPr lang="en-US" i="1">
                                <a:latin typeface="Cambria Math" panose="02040503050406030204" pitchFamily="18" charset="0"/>
                              </a:rPr>
                              <m:t>∗</m:t>
                            </m:r>
                          </m:sup>
                        </m:sSup>
                      </m:e>
                      <m:sup>
                        <m:r>
                          <a:rPr lang="en-US" i="1">
                            <a:latin typeface="Cambria Math" panose="02040503050406030204" pitchFamily="18" charset="0"/>
                          </a:rPr>
                          <m:t>3</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𝑣</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𝑏</m:t>
                            </m:r>
                          </m:den>
                        </m:f>
                        <m:r>
                          <a:rPr lang="en-US" b="0" i="1" smtClean="0">
                            <a:latin typeface="Cambria Math" panose="02040503050406030204" pitchFamily="18" charset="0"/>
                          </a:rPr>
                          <m:t>−</m:t>
                        </m:r>
                        <m:r>
                          <a:rPr lang="en-US" b="0" i="1" smtClean="0">
                            <a:latin typeface="Cambria Math" panose="02040503050406030204" pitchFamily="18" charset="0"/>
                          </a:rPr>
                          <m:t>1</m:t>
                        </m:r>
                      </m:e>
                    </m:d>
                    <m:r>
                      <a:rPr lang="en-US" b="0" i="1" smtClean="0">
                        <a:latin typeface="Cambria Math" panose="02040503050406030204" pitchFamily="18" charset="0"/>
                      </a:rPr>
                      <m:t>−</m:t>
                    </m:r>
                    <m:f>
                      <m:fPr>
                        <m:ctrlPr>
                          <a:rPr lang="en-US" i="1">
                            <a:latin typeface="Cambria Math" panose="02040503050406030204" pitchFamily="18" charset="0"/>
                          </a:rPr>
                        </m:ctrlPr>
                      </m:fPr>
                      <m:num>
                        <m:r>
                          <a:rPr lang="en-US" b="0" i="1" smtClean="0">
                            <a:latin typeface="Cambria Math" panose="02040503050406030204" pitchFamily="18" charset="0"/>
                          </a:rPr>
                          <m:t>𝑎</m:t>
                        </m:r>
                      </m:num>
                      <m:den>
                        <m:r>
                          <a:rPr lang="en-US" i="1">
                            <a:latin typeface="Cambria Math" panose="02040503050406030204" pitchFamily="18" charset="0"/>
                          </a:rPr>
                          <m:t>𝑏</m:t>
                        </m:r>
                      </m:den>
                    </m:f>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𝑒𝑥𝑡</m:t>
                        </m:r>
                      </m:sub>
                    </m:sSub>
                    <m:r>
                      <a:rPr lang="en-US" b="0" i="1" smtClean="0">
                        <a:latin typeface="Cambria Math" panose="02040503050406030204" pitchFamily="18" charset="0"/>
                      </a:rPr>
                      <m:t>=</m:t>
                    </m:r>
                    <m:r>
                      <a:rPr lang="en-US" b="0" i="1" smtClean="0">
                        <a:latin typeface="Cambria Math" panose="02040503050406030204" pitchFamily="18" charset="0"/>
                      </a:rPr>
                      <m:t>0</m:t>
                    </m:r>
                  </m:oMath>
                </a14:m>
                <a:endParaRPr lang="en-US" dirty="0"/>
              </a:p>
            </p:txBody>
          </p:sp>
        </mc:Choice>
        <mc:Fallback xmlns="">
          <p:sp>
            <p:nvSpPr>
              <p:cNvPr id="12" name="TextBox 11"/>
              <p:cNvSpPr txBox="1">
                <a:spLocks noRot="1" noChangeAspect="1" noMove="1" noResize="1" noEditPoints="1" noAdjustHandles="1" noChangeArrowheads="1" noChangeShapeType="1" noTextEdit="1"/>
              </p:cNvSpPr>
              <p:nvPr/>
            </p:nvSpPr>
            <p:spPr>
              <a:xfrm>
                <a:off x="692150" y="4588442"/>
                <a:ext cx="9099550" cy="2032416"/>
              </a:xfrm>
              <a:prstGeom prst="rect">
                <a:avLst/>
              </a:prstGeom>
              <a:blipFill>
                <a:blip r:embed="rId4"/>
                <a:stretch>
                  <a:fillRect l="-603" t="-29429" b="-24925"/>
                </a:stretch>
              </a:blipFill>
            </p:spPr>
            <p:txBody>
              <a:bodyPr/>
              <a:lstStyle/>
              <a:p>
                <a:r>
                  <a:rPr lang="en-US">
                    <a:noFill/>
                  </a:rPr>
                  <a:t> </a:t>
                </a:r>
              </a:p>
            </p:txBody>
          </p:sp>
        </mc:Fallback>
      </mc:AlternateContent>
      <p:sp>
        <p:nvSpPr>
          <p:cNvPr id="8" name="TextBox 7"/>
          <p:cNvSpPr txBox="1"/>
          <p:nvPr/>
        </p:nvSpPr>
        <p:spPr>
          <a:xfrm>
            <a:off x="8115300" y="6134100"/>
            <a:ext cx="3352800" cy="369332"/>
          </a:xfrm>
          <a:prstGeom prst="rect">
            <a:avLst/>
          </a:prstGeom>
          <a:noFill/>
        </p:spPr>
        <p:txBody>
          <a:bodyPr wrap="square" rtlCol="0">
            <a:spAutoFit/>
          </a:bodyPr>
          <a:lstStyle/>
          <a:p>
            <a:r>
              <a:rPr lang="en-US" dirty="0" smtClean="0"/>
              <a:t>Find the roots of this equation </a:t>
            </a:r>
            <a:endParaRPr lang="en-US" dirty="0"/>
          </a:p>
        </p:txBody>
      </p:sp>
      <p:cxnSp>
        <p:nvCxnSpPr>
          <p:cNvPr id="14" name="Straight Arrow Connector 13"/>
          <p:cNvCxnSpPr>
            <a:stCxn id="8" idx="1"/>
          </p:cNvCxnSpPr>
          <p:nvPr/>
        </p:nvCxnSpPr>
        <p:spPr>
          <a:xfrm flipH="1">
            <a:off x="7493000" y="6318766"/>
            <a:ext cx="622300" cy="5834"/>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16" name="Rounded Rectangle 15"/>
          <p:cNvSpPr/>
          <p:nvPr/>
        </p:nvSpPr>
        <p:spPr>
          <a:xfrm>
            <a:off x="4298950" y="6134100"/>
            <a:ext cx="3150176" cy="448658"/>
          </a:xfrm>
          <a:prstGeom prst="roundRect">
            <a:avLst/>
          </a:prstGeom>
          <a:noFill/>
          <a:ln w="38100">
            <a:solidFill>
              <a:schemeClr val="accent4"/>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pic>
        <p:nvPicPr>
          <p:cNvPr id="18" name="Picture 17"/>
          <p:cNvPicPr>
            <a:picLocks noChangeAspect="1"/>
          </p:cNvPicPr>
          <p:nvPr/>
        </p:nvPicPr>
        <p:blipFill rotWithShape="1">
          <a:blip r:embed="rId5">
            <a:extLst>
              <a:ext uri="{28A0092B-C50C-407E-A947-70E740481C1C}">
                <a14:useLocalDpi xmlns:a14="http://schemas.microsoft.com/office/drawing/2010/main" val="0"/>
              </a:ext>
            </a:extLst>
          </a:blip>
          <a:srcRect l="8751" r="63853"/>
          <a:stretch/>
        </p:blipFill>
        <p:spPr>
          <a:xfrm>
            <a:off x="7398326" y="2037521"/>
            <a:ext cx="3340100" cy="3657600"/>
          </a:xfrm>
          <a:prstGeom prst="rect">
            <a:avLst/>
          </a:prstGeom>
        </p:spPr>
      </p:pic>
      <p:sp>
        <p:nvSpPr>
          <p:cNvPr id="3" name="Slide Number Placeholder 2"/>
          <p:cNvSpPr>
            <a:spLocks noGrp="1"/>
          </p:cNvSpPr>
          <p:nvPr>
            <p:ph type="sldNum" sz="quarter" idx="4"/>
          </p:nvPr>
        </p:nvSpPr>
        <p:spPr/>
        <p:txBody>
          <a:bodyPr/>
          <a:lstStyle/>
          <a:p>
            <a:fld id="{9860EDB8-5305-433F-BE41-D7A86D811DB3}" type="slidenum">
              <a:rPr lang="en-US" smtClean="0"/>
              <a:pPr/>
              <a:t>19</a:t>
            </a:fld>
            <a:endParaRPr lang="en-US" dirty="0"/>
          </a:p>
        </p:txBody>
      </p:sp>
    </p:spTree>
    <p:extLst>
      <p:ext uri="{BB962C8B-B14F-4D97-AF65-F5344CB8AC3E}">
        <p14:creationId xmlns:p14="http://schemas.microsoft.com/office/powerpoint/2010/main" val="336080322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Computational Neuroscience</a:t>
            </a:r>
            <a:endParaRPr lang="en-US" b="1" dirty="0"/>
          </a:p>
        </p:txBody>
      </p:sp>
      <p:pic>
        <p:nvPicPr>
          <p:cNvPr id="4" name="Content Placeholder 3"/>
          <p:cNvPicPr>
            <a:picLocks noGrp="1" noChangeAspect="1"/>
          </p:cNvPicPr>
          <p:nvPr>
            <p:ph sz="quarter" idx="10"/>
          </p:nvPr>
        </p:nvPicPr>
        <p:blipFill rotWithShape="1">
          <a:blip r:embed="rId2">
            <a:extLst>
              <a:ext uri="{28A0092B-C50C-407E-A947-70E740481C1C}">
                <a14:useLocalDpi xmlns:a14="http://schemas.microsoft.com/office/drawing/2010/main" val="0"/>
              </a:ext>
            </a:extLst>
          </a:blip>
          <a:srcRect t="7769"/>
          <a:stretch/>
        </p:blipFill>
        <p:spPr>
          <a:xfrm>
            <a:off x="1451678" y="1263628"/>
            <a:ext cx="9147049" cy="5248009"/>
          </a:xfrm>
        </p:spPr>
      </p:pic>
      <p:sp>
        <p:nvSpPr>
          <p:cNvPr id="3" name="Slide Number Placeholder 2"/>
          <p:cNvSpPr>
            <a:spLocks noGrp="1"/>
          </p:cNvSpPr>
          <p:nvPr>
            <p:ph type="sldNum" sz="quarter" idx="4"/>
          </p:nvPr>
        </p:nvSpPr>
        <p:spPr/>
        <p:txBody>
          <a:bodyPr/>
          <a:lstStyle/>
          <a:p>
            <a:fld id="{9860EDB8-5305-433F-BE41-D7A86D811DB3}" type="slidenum">
              <a:rPr lang="en-US" smtClean="0"/>
              <a:pPr/>
              <a:t>2</a:t>
            </a:fld>
            <a:endParaRPr lang="en-US" dirty="0"/>
          </a:p>
        </p:txBody>
      </p:sp>
    </p:spTree>
    <p:extLst>
      <p:ext uri="{BB962C8B-B14F-4D97-AF65-F5344CB8AC3E}">
        <p14:creationId xmlns:p14="http://schemas.microsoft.com/office/powerpoint/2010/main" val="286008102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The Phase </a:t>
            </a:r>
            <a:r>
              <a:rPr lang="en-US" b="1" dirty="0" smtClean="0"/>
              <a:t>Plane – </a:t>
            </a:r>
            <a:r>
              <a:rPr lang="en-US" b="1" dirty="0"/>
              <a:t>Equilibrium </a:t>
            </a:r>
            <a:r>
              <a:rPr lang="en-US" b="1" dirty="0" smtClean="0"/>
              <a:t>points</a:t>
            </a:r>
            <a:r>
              <a:rPr lang="fa-IR" b="1" dirty="0" smtClean="0"/>
              <a:t>	</a:t>
            </a:r>
            <a:endParaRPr lang="en-US" b="1" dirty="0"/>
          </a:p>
        </p:txBody>
      </p:sp>
      <p:sp>
        <p:nvSpPr>
          <p:cNvPr id="9" name="TextBox 8"/>
          <p:cNvSpPr txBox="1"/>
          <p:nvPr/>
        </p:nvSpPr>
        <p:spPr>
          <a:xfrm>
            <a:off x="692150" y="1379871"/>
            <a:ext cx="6572250" cy="369332"/>
          </a:xfrm>
          <a:prstGeom prst="rect">
            <a:avLst/>
          </a:prstGeom>
          <a:noFill/>
        </p:spPr>
        <p:txBody>
          <a:bodyPr wrap="square" rtlCol="0">
            <a:spAutoFit/>
          </a:bodyPr>
          <a:lstStyle/>
          <a:p>
            <a:pPr lvl="0" eaLnBrk="0" fontAlgn="base" hangingPunct="0">
              <a:spcBef>
                <a:spcPct val="0"/>
              </a:spcBef>
              <a:spcAft>
                <a:spcPct val="0"/>
              </a:spcAft>
            </a:pPr>
            <a:r>
              <a:rPr lang="en-US" altLang="en-US" dirty="0"/>
              <a:t>The equilibria are found at the </a:t>
            </a:r>
            <a:r>
              <a:rPr lang="en-US" altLang="en-US" b="1" dirty="0"/>
              <a:t>crossing</a:t>
            </a:r>
            <a:r>
              <a:rPr lang="en-US" altLang="en-US" dirty="0"/>
              <a:t> between the</a:t>
            </a:r>
            <a:r>
              <a:rPr lang="en-US" altLang="en-US" dirty="0">
                <a:solidFill>
                  <a:srgbClr val="000000"/>
                </a:solidFill>
                <a:latin typeface="Helvetica Neue"/>
              </a:rPr>
              <a:t> </a:t>
            </a:r>
            <a:r>
              <a:rPr lang="en-US" altLang="en-US" dirty="0" err="1" smtClean="0">
                <a:solidFill>
                  <a:srgbClr val="000000"/>
                </a:solidFill>
                <a:latin typeface="Helvetica Neue"/>
              </a:rPr>
              <a:t>n</a:t>
            </a:r>
            <a:r>
              <a:rPr lang="en-US" dirty="0" err="1" smtClean="0"/>
              <a:t>ullclines</a:t>
            </a:r>
            <a:r>
              <a:rPr lang="en-US" dirty="0" smtClean="0"/>
              <a:t>.</a:t>
            </a:r>
            <a:endParaRPr lang="en-US" altLang="en-US" sz="2400" dirty="0"/>
          </a:p>
        </p:txBody>
      </p:sp>
      <p:sp>
        <p:nvSpPr>
          <p:cNvPr id="6" name="AutoShape 2" descr="$v$"/>
          <p:cNvSpPr>
            <a:spLocks noChangeAspect="1" noChangeArrowheads="1"/>
          </p:cNvSpPr>
          <p:nvPr/>
        </p:nvSpPr>
        <p:spPr bwMode="auto">
          <a:xfrm>
            <a:off x="3943350" y="-682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3" descr="$w$"/>
          <p:cNvSpPr>
            <a:spLocks noChangeAspect="1" noChangeArrowheads="1"/>
          </p:cNvSpPr>
          <p:nvPr/>
        </p:nvSpPr>
        <p:spPr bwMode="auto">
          <a:xfrm>
            <a:off x="4960938" y="-682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mc:AlternateContent xmlns:mc="http://schemas.openxmlformats.org/markup-compatibility/2006" xmlns:a14="http://schemas.microsoft.com/office/drawing/2010/main">
        <mc:Choice Requires="a14">
          <p:sp>
            <p:nvSpPr>
              <p:cNvPr id="12" name="TextBox 11"/>
              <p:cNvSpPr txBox="1"/>
              <p:nvPr/>
            </p:nvSpPr>
            <p:spPr>
              <a:xfrm>
                <a:off x="692150" y="1736394"/>
                <a:ext cx="5403850" cy="1340880"/>
              </a:xfrm>
              <a:prstGeom prst="rect">
                <a:avLst/>
              </a:prstGeom>
              <a:noFill/>
            </p:spPr>
            <p:txBody>
              <a:bodyPr wrap="square" rtlCol="0">
                <a:spAutoFit/>
              </a:bodyPr>
              <a:lstStyle/>
              <a:p>
                <a:r>
                  <a:rPr lang="en-US" dirty="0" smtClean="0"/>
                  <a:t>To </a:t>
                </a:r>
                <a:r>
                  <a:rPr lang="en-US" dirty="0"/>
                  <a:t>find the </a:t>
                </a:r>
                <a:r>
                  <a:rPr lang="en-US" dirty="0" smtClean="0"/>
                  <a:t>equilibrium </a:t>
                </a:r>
                <a:r>
                  <a:rPr lang="en-US" dirty="0"/>
                  <a:t>points</a:t>
                </a:r>
                <a:r>
                  <a:rPr lang="en-US" dirty="0" smtClean="0"/>
                  <a:t>, </a:t>
                </a:r>
                <a:r>
                  <a:rPr lang="en-US" dirty="0"/>
                  <a:t>you have to solve:</a:t>
                </a:r>
                <a:br>
                  <a:rPr lang="en-US" dirty="0"/>
                </a:br>
                <a14:m>
                  <m:oMath xmlns:m="http://schemas.openxmlformats.org/officeDocument/2006/math">
                    <m:sSub>
                      <m:sSubPr>
                        <m:ctrlPr>
                          <a:rPr lang="en-US" b="0" i="1" smtClean="0">
                            <a:latin typeface="Cambria Math" panose="02040503050406030204" pitchFamily="18" charset="0"/>
                          </a:rPr>
                        </m:ctrlPr>
                      </m:sSubPr>
                      <m:e>
                        <m:d>
                          <m:dPr>
                            <m:begChr m:val=""/>
                            <m:endChr m:val="|"/>
                            <m:ctrlPr>
                              <a:rPr lang="en-US" b="0" i="1" smtClean="0">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𝑑𝑣</m:t>
                                </m:r>
                                <m:r>
                                  <a:rPr lang="en-US" i="1">
                                    <a:latin typeface="Cambria Math" panose="02040503050406030204" pitchFamily="18" charset="0"/>
                                  </a:rPr>
                                  <m:t>(</m:t>
                                </m:r>
                                <m:r>
                                  <a:rPr lang="en-US" i="1">
                                    <a:latin typeface="Cambria Math" panose="02040503050406030204" pitchFamily="18" charset="0"/>
                                  </a:rPr>
                                  <m:t>𝑣</m:t>
                                </m:r>
                                <m:r>
                                  <a:rPr lang="en-US" i="1">
                                    <a:latin typeface="Cambria Math" panose="02040503050406030204" pitchFamily="18" charset="0"/>
                                  </a:rPr>
                                  <m:t>,</m:t>
                                </m:r>
                                <m:r>
                                  <a:rPr lang="en-US" i="1">
                                    <a:latin typeface="Cambria Math" panose="02040503050406030204" pitchFamily="18" charset="0"/>
                                  </a:rPr>
                                  <m:t>𝑤</m:t>
                                </m:r>
                                <m:r>
                                  <a:rPr lang="en-US" i="1">
                                    <a:latin typeface="Cambria Math" panose="02040503050406030204" pitchFamily="18" charset="0"/>
                                  </a:rPr>
                                  <m:t>)</m:t>
                                </m:r>
                              </m:num>
                              <m:den>
                                <m:r>
                                  <a:rPr lang="en-US" i="1">
                                    <a:latin typeface="Cambria Math" panose="02040503050406030204" pitchFamily="18" charset="0"/>
                                  </a:rPr>
                                  <m:t>𝑑𝑡</m:t>
                                </m:r>
                              </m:den>
                            </m:f>
                          </m:e>
                        </m:d>
                      </m:e>
                      <m:sub>
                        <m:sSup>
                          <m:sSupPr>
                            <m:ctrlPr>
                              <a:rPr lang="en-US" b="0" i="1" smtClean="0">
                                <a:latin typeface="Cambria Math" panose="02040503050406030204" pitchFamily="18" charset="0"/>
                              </a:rPr>
                            </m:ctrlPr>
                          </m:sSupPr>
                          <m:e>
                            <m:r>
                              <a:rPr lang="en-US" b="0" i="1" smtClean="0">
                                <a:latin typeface="Cambria Math" panose="02040503050406030204" pitchFamily="18" charset="0"/>
                              </a:rPr>
                              <m:t>(</m:t>
                            </m:r>
                            <m:r>
                              <a:rPr lang="en-US" b="0" i="1" smtClean="0">
                                <a:latin typeface="Cambria Math" panose="02040503050406030204" pitchFamily="18" charset="0"/>
                              </a:rPr>
                              <m:t>𝑣</m:t>
                            </m:r>
                          </m:e>
                          <m:sup>
                            <m:r>
                              <a:rPr lang="en-US" b="0" i="1" smtClean="0">
                                <a:latin typeface="Cambria Math" panose="02040503050406030204" pitchFamily="18" charset="0"/>
                              </a:rPr>
                              <m:t>∗</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𝑤</m:t>
                            </m:r>
                          </m:e>
                          <m:sup>
                            <m:r>
                              <a:rPr lang="en-US" b="0" i="1" smtClean="0">
                                <a:latin typeface="Cambria Math" panose="02040503050406030204" pitchFamily="18" charset="0"/>
                              </a:rPr>
                              <m:t>∗</m:t>
                            </m:r>
                          </m:sup>
                        </m:sSup>
                        <m:r>
                          <a:rPr lang="en-US" b="0" i="1" smtClean="0">
                            <a:latin typeface="Cambria Math" panose="02040503050406030204" pitchFamily="18" charset="0"/>
                          </a:rPr>
                          <m:t>)</m:t>
                        </m:r>
                      </m:sub>
                    </m:sSub>
                    <m:r>
                      <a:rPr lang="en-US" i="1">
                        <a:latin typeface="Cambria Math" panose="02040503050406030204" pitchFamily="18" charset="0"/>
                      </a:rPr>
                      <m:t>=0</m:t>
                    </m:r>
                    <m:r>
                      <a:rPr lang="en-US" i="1">
                        <a:latin typeface="Cambria Math" panose="02040503050406030204" pitchFamily="18" charset="0"/>
                        <a:ea typeface="Cambria Math" panose="02040503050406030204" pitchFamily="18" charset="0"/>
                      </a:rPr>
                      <m:t>⇒   </m:t>
                    </m:r>
                    <m:sSup>
                      <m:sSupPr>
                        <m:ctrlPr>
                          <a:rPr lang="en-US" b="0" i="1" smtClean="0">
                            <a:latin typeface="Cambria Math" panose="02040503050406030204" pitchFamily="18" charset="0"/>
                          </a:rPr>
                        </m:ctrlPr>
                      </m:sSupPr>
                      <m:e>
                        <m:r>
                          <a:rPr lang="en-US" i="1">
                            <a:latin typeface="Cambria Math" panose="02040503050406030204" pitchFamily="18" charset="0"/>
                          </a:rPr>
                          <m:t>𝑤</m:t>
                        </m:r>
                      </m:e>
                      <m:sup>
                        <m:r>
                          <a:rPr lang="en-US" b="0" i="1" smtClean="0">
                            <a:latin typeface="Cambria Math" panose="02040503050406030204" pitchFamily="18" charset="0"/>
                          </a:rPr>
                          <m:t>∗</m:t>
                        </m:r>
                      </m:sup>
                    </m:sSup>
                    <m:r>
                      <a:rPr lang="en-US" i="1">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rPr>
                        </m:ctrlPr>
                      </m:sSupPr>
                      <m:e>
                        <m:r>
                          <a:rPr lang="en-US" i="1">
                            <a:latin typeface="Cambria Math" panose="02040503050406030204" pitchFamily="18" charset="0"/>
                          </a:rPr>
                          <m:t>𝑣</m:t>
                        </m:r>
                      </m:e>
                      <m:sup>
                        <m:r>
                          <a:rPr lang="en-US" b="0" i="1" smtClean="0">
                            <a:latin typeface="Cambria Math" panose="02040503050406030204" pitchFamily="18" charset="0"/>
                          </a:rPr>
                          <m:t>∗</m:t>
                        </m:r>
                      </m:sup>
                    </m:sSup>
                    <m:r>
                      <a:rPr lang="en-US" i="1">
                        <a:latin typeface="Cambria Math" panose="02040503050406030204" pitchFamily="18" charset="0"/>
                      </a:rPr>
                      <m:t>−</m:t>
                    </m:r>
                    <m:sSup>
                      <m:sSupPr>
                        <m:ctrlPr>
                          <a:rPr lang="en-US" i="1">
                            <a:latin typeface="Cambria Math" panose="02040503050406030204" pitchFamily="18" charset="0"/>
                          </a:rPr>
                        </m:ctrlPr>
                      </m:sSupPr>
                      <m:e>
                        <m:sSup>
                          <m:sSupPr>
                            <m:ctrlPr>
                              <a:rPr lang="en-US" b="0" i="1" smtClean="0">
                                <a:latin typeface="Cambria Math" panose="02040503050406030204" pitchFamily="18" charset="0"/>
                              </a:rPr>
                            </m:ctrlPr>
                          </m:sSupPr>
                          <m:e>
                            <m:r>
                              <a:rPr lang="en-US" i="1">
                                <a:latin typeface="Cambria Math" panose="02040503050406030204" pitchFamily="18" charset="0"/>
                              </a:rPr>
                              <m:t>𝑣</m:t>
                            </m:r>
                          </m:e>
                          <m:sup>
                            <m:r>
                              <a:rPr lang="en-US" b="0" i="1" smtClean="0">
                                <a:latin typeface="Cambria Math" panose="02040503050406030204" pitchFamily="18" charset="0"/>
                              </a:rPr>
                              <m:t>∗</m:t>
                            </m:r>
                          </m:sup>
                        </m:sSup>
                      </m:e>
                      <m:sup>
                        <m:r>
                          <a:rPr lang="en-US" i="1">
                            <a:latin typeface="Cambria Math" panose="02040503050406030204" pitchFamily="18" charset="0"/>
                          </a:rPr>
                          <m:t>3</m:t>
                        </m:r>
                      </m:sup>
                    </m:sSup>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𝐼</m:t>
                        </m:r>
                      </m:e>
                      <m:sub>
                        <m:r>
                          <a:rPr lang="en-US" i="1">
                            <a:latin typeface="Cambria Math" panose="02040503050406030204" pitchFamily="18" charset="0"/>
                          </a:rPr>
                          <m:t>𝑒𝑥𝑡</m:t>
                        </m:r>
                      </m:sub>
                    </m:sSub>
                  </m:oMath>
                </a14:m>
                <a:r>
                  <a:rPr lang="en-US" dirty="0"/>
                  <a:t> </a:t>
                </a:r>
              </a:p>
              <a:p>
                <a14:m>
                  <m:oMath xmlns:m="http://schemas.openxmlformats.org/officeDocument/2006/math">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𝑑</m:t>
                                </m:r>
                                <m:r>
                                  <a:rPr lang="en-US" b="0" i="1" smtClean="0">
                                    <a:latin typeface="Cambria Math" panose="02040503050406030204" pitchFamily="18" charset="0"/>
                                  </a:rPr>
                                  <m:t>𝑤</m:t>
                                </m:r>
                                <m:r>
                                  <a:rPr lang="en-US" i="1">
                                    <a:latin typeface="Cambria Math" panose="02040503050406030204" pitchFamily="18" charset="0"/>
                                  </a:rPr>
                                  <m:t>(</m:t>
                                </m:r>
                                <m:r>
                                  <a:rPr lang="en-US" i="1">
                                    <a:latin typeface="Cambria Math" panose="02040503050406030204" pitchFamily="18" charset="0"/>
                                  </a:rPr>
                                  <m:t>𝑣</m:t>
                                </m:r>
                                <m:r>
                                  <a:rPr lang="en-US" i="1">
                                    <a:latin typeface="Cambria Math" panose="02040503050406030204" pitchFamily="18" charset="0"/>
                                  </a:rPr>
                                  <m:t>,</m:t>
                                </m:r>
                                <m:r>
                                  <a:rPr lang="en-US" i="1">
                                    <a:latin typeface="Cambria Math" panose="02040503050406030204" pitchFamily="18" charset="0"/>
                                  </a:rPr>
                                  <m:t>𝑤</m:t>
                                </m:r>
                                <m:r>
                                  <a:rPr lang="en-US" i="1">
                                    <a:latin typeface="Cambria Math" panose="02040503050406030204" pitchFamily="18" charset="0"/>
                                  </a:rPr>
                                  <m:t>)</m:t>
                                </m:r>
                              </m:num>
                              <m:den>
                                <m:r>
                                  <a:rPr lang="en-US" i="1">
                                    <a:latin typeface="Cambria Math" panose="02040503050406030204" pitchFamily="18" charset="0"/>
                                  </a:rPr>
                                  <m:t>𝑑𝑡</m:t>
                                </m:r>
                              </m:den>
                            </m:f>
                          </m:e>
                        </m:d>
                      </m:e>
                      <m:sub>
                        <m:sSup>
                          <m:sSupPr>
                            <m:ctrlPr>
                              <a:rPr lang="en-US" i="1">
                                <a:latin typeface="Cambria Math" panose="02040503050406030204" pitchFamily="18" charset="0"/>
                              </a:rPr>
                            </m:ctrlPr>
                          </m:sSupPr>
                          <m:e>
                            <m:r>
                              <a:rPr lang="en-US" i="1">
                                <a:latin typeface="Cambria Math" panose="02040503050406030204" pitchFamily="18" charset="0"/>
                              </a:rPr>
                              <m:t>(</m:t>
                            </m:r>
                            <m:r>
                              <a:rPr lang="en-US" i="1">
                                <a:latin typeface="Cambria Math" panose="02040503050406030204" pitchFamily="18" charset="0"/>
                              </a:rPr>
                              <m:t>𝑣</m:t>
                            </m:r>
                          </m:e>
                          <m:sup>
                            <m:r>
                              <a:rPr lang="en-US" i="1">
                                <a:latin typeface="Cambria Math" panose="02040503050406030204" pitchFamily="18" charset="0"/>
                              </a:rPr>
                              <m:t>∗</m:t>
                            </m:r>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𝑤</m:t>
                            </m:r>
                          </m:e>
                          <m:sup>
                            <m:r>
                              <a:rPr lang="en-US" i="1">
                                <a:latin typeface="Cambria Math" panose="02040503050406030204" pitchFamily="18" charset="0"/>
                              </a:rPr>
                              <m:t>∗</m:t>
                            </m:r>
                          </m:sup>
                        </m:sSup>
                        <m:r>
                          <a:rPr lang="en-US" i="1">
                            <a:latin typeface="Cambria Math" panose="02040503050406030204" pitchFamily="18" charset="0"/>
                          </a:rPr>
                          <m:t>)</m:t>
                        </m:r>
                      </m:sub>
                    </m:sSub>
                    <m:r>
                      <a:rPr lang="en-US" i="1">
                        <a:latin typeface="Cambria Math" panose="02040503050406030204" pitchFamily="18" charset="0"/>
                      </a:rPr>
                      <m:t>=0⇒  </m:t>
                    </m:r>
                    <m:sSup>
                      <m:sSupPr>
                        <m:ctrlPr>
                          <a:rPr lang="en-US" b="0" i="1" smtClean="0">
                            <a:latin typeface="Cambria Math" panose="02040503050406030204" pitchFamily="18" charset="0"/>
                          </a:rPr>
                        </m:ctrlPr>
                      </m:sSupPr>
                      <m:e>
                        <m:r>
                          <a:rPr lang="en-US" i="1">
                            <a:latin typeface="Cambria Math" panose="02040503050406030204" pitchFamily="18" charset="0"/>
                          </a:rPr>
                          <m:t>𝑤</m:t>
                        </m:r>
                      </m:e>
                      <m:sup>
                        <m:r>
                          <a:rPr lang="en-US" b="0" i="1" smtClean="0">
                            <a:latin typeface="Cambria Math" panose="02040503050406030204" pitchFamily="18" charset="0"/>
                          </a:rPr>
                          <m:t>∗</m:t>
                        </m:r>
                      </m:sup>
                    </m:sSup>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𝑏</m:t>
                        </m:r>
                      </m:den>
                    </m:f>
                    <m:r>
                      <a:rPr lang="en-US" i="1">
                        <a:latin typeface="Cambria Math" panose="02040503050406030204" pitchFamily="18" charset="0"/>
                      </a:rPr>
                      <m:t>( </m:t>
                    </m:r>
                    <m:sSup>
                      <m:sSupPr>
                        <m:ctrlPr>
                          <a:rPr lang="en-US" b="0" i="1" smtClean="0">
                            <a:latin typeface="Cambria Math" panose="02040503050406030204" pitchFamily="18" charset="0"/>
                          </a:rPr>
                        </m:ctrlPr>
                      </m:sSupPr>
                      <m:e>
                        <m:r>
                          <a:rPr lang="en-US" i="1">
                            <a:latin typeface="Cambria Math" panose="02040503050406030204" pitchFamily="18" charset="0"/>
                          </a:rPr>
                          <m:t>𝑣</m:t>
                        </m:r>
                      </m:e>
                      <m:sup>
                        <m:r>
                          <a:rPr lang="en-US" b="0" i="1" smtClean="0">
                            <a:latin typeface="Cambria Math" panose="02040503050406030204" pitchFamily="18" charset="0"/>
                          </a:rPr>
                          <m:t>∗</m:t>
                        </m:r>
                      </m:sup>
                    </m:sSup>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r>
                  <a:rPr lang="en-US" dirty="0"/>
                  <a:t>  </a:t>
                </a:r>
                <a:endParaRPr lang="en-US" dirty="0" smtClean="0"/>
              </a:p>
            </p:txBody>
          </p:sp>
        </mc:Choice>
        <mc:Fallback xmlns="">
          <p:sp>
            <p:nvSpPr>
              <p:cNvPr id="12" name="TextBox 11"/>
              <p:cNvSpPr txBox="1">
                <a:spLocks noRot="1" noChangeAspect="1" noMove="1" noResize="1" noEditPoints="1" noAdjustHandles="1" noChangeArrowheads="1" noChangeShapeType="1" noTextEdit="1"/>
              </p:cNvSpPr>
              <p:nvPr/>
            </p:nvSpPr>
            <p:spPr>
              <a:xfrm>
                <a:off x="692150" y="1736394"/>
                <a:ext cx="5403850" cy="1340880"/>
              </a:xfrm>
              <a:prstGeom prst="rect">
                <a:avLst/>
              </a:prstGeom>
              <a:blipFill>
                <a:blip r:embed="rId2"/>
                <a:stretch>
                  <a:fillRect l="-1016" t="-44545" b="-89091"/>
                </a:stretch>
              </a:blipFill>
            </p:spPr>
            <p:txBody>
              <a:bodyPr/>
              <a:lstStyle/>
              <a:p>
                <a:r>
                  <a:rPr lang="en-US">
                    <a:noFill/>
                  </a:rPr>
                  <a:t> </a:t>
                </a:r>
              </a:p>
            </p:txBody>
          </p:sp>
        </mc:Fallback>
      </mc:AlternateContent>
      <p:sp>
        <p:nvSpPr>
          <p:cNvPr id="8" name="TextBox 7"/>
          <p:cNvSpPr txBox="1"/>
          <p:nvPr/>
        </p:nvSpPr>
        <p:spPr>
          <a:xfrm>
            <a:off x="8966200" y="1520728"/>
            <a:ext cx="3352800" cy="369332"/>
          </a:xfrm>
          <a:prstGeom prst="rect">
            <a:avLst/>
          </a:prstGeom>
          <a:noFill/>
        </p:spPr>
        <p:txBody>
          <a:bodyPr wrap="square" rtlCol="0">
            <a:spAutoFit/>
          </a:bodyPr>
          <a:lstStyle/>
          <a:p>
            <a:r>
              <a:rPr lang="en-US" dirty="0" smtClean="0"/>
              <a:t>Find the roots of this equation </a:t>
            </a:r>
            <a:endParaRPr lang="en-US" dirty="0"/>
          </a:p>
        </p:txBody>
      </p:sp>
      <p:sp>
        <p:nvSpPr>
          <p:cNvPr id="16" name="Rounded Rectangle 15"/>
          <p:cNvSpPr/>
          <p:nvPr/>
        </p:nvSpPr>
        <p:spPr>
          <a:xfrm>
            <a:off x="7264400" y="2406834"/>
            <a:ext cx="3150176" cy="448658"/>
          </a:xfrm>
          <a:prstGeom prst="roundRect">
            <a:avLst/>
          </a:prstGeom>
          <a:noFill/>
          <a:ln w="38100">
            <a:solidFill>
              <a:schemeClr val="accent4"/>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pic>
        <p:nvPicPr>
          <p:cNvPr id="18" name="Picture 17"/>
          <p:cNvPicPr>
            <a:picLocks noChangeAspect="1"/>
          </p:cNvPicPr>
          <p:nvPr/>
        </p:nvPicPr>
        <p:blipFill rotWithShape="1">
          <a:blip r:embed="rId3">
            <a:extLst>
              <a:ext uri="{28A0092B-C50C-407E-A947-70E740481C1C}">
                <a14:useLocalDpi xmlns:a14="http://schemas.microsoft.com/office/drawing/2010/main" val="0"/>
              </a:ext>
            </a:extLst>
          </a:blip>
          <a:srcRect l="8751" r="8645"/>
          <a:stretch/>
        </p:blipFill>
        <p:spPr>
          <a:xfrm>
            <a:off x="1346776" y="3157207"/>
            <a:ext cx="9144000" cy="3320898"/>
          </a:xfrm>
          <a:prstGeom prst="rect">
            <a:avLst/>
          </a:prstGeom>
        </p:spPr>
      </p:pic>
      <mc:AlternateContent xmlns:mc="http://schemas.openxmlformats.org/markup-compatibility/2006" xmlns:a14="http://schemas.microsoft.com/office/drawing/2010/main">
        <mc:Choice Requires="a14">
          <p:sp>
            <p:nvSpPr>
              <p:cNvPr id="3" name="TextBox 2"/>
              <p:cNvSpPr txBox="1"/>
              <p:nvPr/>
            </p:nvSpPr>
            <p:spPr>
              <a:xfrm>
                <a:off x="6858000" y="1969993"/>
                <a:ext cx="4800600" cy="1176476"/>
              </a:xfrm>
              <a:prstGeom prst="rect">
                <a:avLst/>
              </a:prstGeom>
              <a:noFill/>
            </p:spPr>
            <p:txBody>
              <a:bodyPr wrap="square" rtlCol="0">
                <a:spAutoFit/>
              </a:bodyPr>
              <a:lstStyle/>
              <a:p>
                <a:r>
                  <a:rPr lang="en-US" dirty="0"/>
                  <a:t> </a:t>
                </a:r>
                <a14:m>
                  <m:oMath xmlns:m="http://schemas.openxmlformats.org/officeDocument/2006/math">
                    <m:r>
                      <a:rPr lang="en-US" i="1">
                        <a:latin typeface="Cambria Math" panose="02040503050406030204" pitchFamily="18" charset="0"/>
                      </a:rPr>
                      <m:t>⇒  </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𝑏</m:t>
                        </m:r>
                      </m:den>
                    </m:f>
                    <m:r>
                      <a:rPr lang="en-US" i="1">
                        <a:latin typeface="Cambria Math" panose="02040503050406030204" pitchFamily="18" charset="0"/>
                      </a:rPr>
                      <m:t>( </m:t>
                    </m:r>
                    <m:sSup>
                      <m:sSupPr>
                        <m:ctrlPr>
                          <a:rPr lang="en-US" i="1">
                            <a:latin typeface="Cambria Math" panose="02040503050406030204" pitchFamily="18" charset="0"/>
                          </a:rPr>
                        </m:ctrlPr>
                      </m:sSupPr>
                      <m:e>
                        <m:r>
                          <a:rPr lang="en-US" i="1">
                            <a:latin typeface="Cambria Math" panose="02040503050406030204" pitchFamily="18" charset="0"/>
                          </a:rPr>
                          <m:t>𝑣</m:t>
                        </m:r>
                      </m:e>
                      <m:sup>
                        <m:r>
                          <a:rPr lang="en-US" i="1">
                            <a:latin typeface="Cambria Math" panose="02040503050406030204" pitchFamily="18" charset="0"/>
                          </a:rPr>
                          <m:t>∗</m:t>
                        </m:r>
                      </m:sup>
                    </m:sSup>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𝑣</m:t>
                        </m:r>
                      </m:e>
                      <m:sup>
                        <m:r>
                          <a:rPr lang="en-US" i="1">
                            <a:latin typeface="Cambria Math" panose="02040503050406030204" pitchFamily="18" charset="0"/>
                          </a:rPr>
                          <m:t>∗</m:t>
                        </m:r>
                      </m:sup>
                    </m:sSup>
                    <m:r>
                      <a:rPr lang="en-US" i="1">
                        <a:latin typeface="Cambria Math" panose="02040503050406030204" pitchFamily="18" charset="0"/>
                      </a:rPr>
                      <m:t>−</m:t>
                    </m:r>
                    <m:sSup>
                      <m:sSupPr>
                        <m:ctrlPr>
                          <a:rPr lang="en-US" i="1">
                            <a:latin typeface="Cambria Math" panose="02040503050406030204" pitchFamily="18" charset="0"/>
                          </a:rPr>
                        </m:ctrlPr>
                      </m:sSupPr>
                      <m:e>
                        <m:sSup>
                          <m:sSupPr>
                            <m:ctrlPr>
                              <a:rPr lang="en-US" i="1">
                                <a:latin typeface="Cambria Math" panose="02040503050406030204" pitchFamily="18" charset="0"/>
                              </a:rPr>
                            </m:ctrlPr>
                          </m:sSupPr>
                          <m:e>
                            <m:r>
                              <a:rPr lang="en-US" i="1">
                                <a:latin typeface="Cambria Math" panose="02040503050406030204" pitchFamily="18" charset="0"/>
                              </a:rPr>
                              <m:t>𝑣</m:t>
                            </m:r>
                          </m:e>
                          <m:sup>
                            <m:r>
                              <a:rPr lang="en-US" i="1">
                                <a:latin typeface="Cambria Math" panose="02040503050406030204" pitchFamily="18" charset="0"/>
                              </a:rPr>
                              <m:t>∗</m:t>
                            </m:r>
                          </m:sup>
                        </m:sSup>
                      </m:e>
                      <m:sup>
                        <m:r>
                          <a:rPr lang="en-US" i="1">
                            <a:latin typeface="Cambria Math" panose="02040503050406030204" pitchFamily="18" charset="0"/>
                          </a:rPr>
                          <m:t>3</m:t>
                        </m:r>
                      </m:sup>
                    </m:sSup>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𝐼</m:t>
                        </m:r>
                      </m:e>
                      <m:sub>
                        <m:r>
                          <a:rPr lang="en-US" i="1">
                            <a:latin typeface="Cambria Math" panose="02040503050406030204" pitchFamily="18" charset="0"/>
                          </a:rPr>
                          <m:t>𝑒𝑥𝑡</m:t>
                        </m:r>
                      </m:sub>
                    </m:sSub>
                  </m:oMath>
                </a14:m>
                <a:r>
                  <a:rPr lang="en-US" dirty="0"/>
                  <a:t>  </a:t>
                </a:r>
                <a:endParaRPr lang="en-US" i="1" dirty="0" smtClean="0">
                  <a:latin typeface="Cambria Math" panose="02040503050406030204" pitchFamily="18" charset="0"/>
                </a:endParaRPr>
              </a:p>
              <a:p>
                <a:r>
                  <a:rPr lang="en-US" dirty="0" smtClean="0"/>
                  <a:t> </a:t>
                </a:r>
                <a14:m>
                  <m:oMath xmlns:m="http://schemas.openxmlformats.org/officeDocument/2006/math">
                    <m:r>
                      <a:rPr lang="en-US" i="1">
                        <a:latin typeface="Cambria Math" panose="02040503050406030204" pitchFamily="18" charset="0"/>
                      </a:rPr>
                      <m:t>⇒</m:t>
                    </m:r>
                    <m:sSup>
                      <m:sSupPr>
                        <m:ctrlPr>
                          <a:rPr lang="en-US" i="1">
                            <a:latin typeface="Cambria Math" panose="02040503050406030204" pitchFamily="18" charset="0"/>
                          </a:rPr>
                        </m:ctrlPr>
                      </m:sSupPr>
                      <m:e>
                        <m:sSup>
                          <m:sSupPr>
                            <m:ctrlPr>
                              <a:rPr lang="en-US" i="1">
                                <a:latin typeface="Cambria Math" panose="02040503050406030204" pitchFamily="18" charset="0"/>
                              </a:rPr>
                            </m:ctrlPr>
                          </m:sSupPr>
                          <m:e>
                            <m:r>
                              <a:rPr lang="en-US" i="1">
                                <a:latin typeface="Cambria Math" panose="02040503050406030204" pitchFamily="18" charset="0"/>
                              </a:rPr>
                              <m:t>𝑣</m:t>
                            </m:r>
                          </m:e>
                          <m:sup>
                            <m:r>
                              <a:rPr lang="en-US" i="1">
                                <a:latin typeface="Cambria Math" panose="02040503050406030204" pitchFamily="18" charset="0"/>
                              </a:rPr>
                              <m:t>∗</m:t>
                            </m:r>
                          </m:sup>
                        </m:sSup>
                      </m:e>
                      <m:sup>
                        <m:r>
                          <a:rPr lang="en-US" i="1">
                            <a:latin typeface="Cambria Math" panose="02040503050406030204" pitchFamily="18" charset="0"/>
                          </a:rPr>
                          <m:t>3</m:t>
                        </m:r>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𝑣</m:t>
                        </m:r>
                      </m:e>
                      <m:sup>
                        <m:r>
                          <a:rPr lang="en-US" i="1">
                            <a:latin typeface="Cambria Math" panose="02040503050406030204" pitchFamily="18" charset="0"/>
                          </a:rPr>
                          <m:t>∗</m:t>
                        </m:r>
                      </m:sup>
                    </m:sSup>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𝑏</m:t>
                            </m:r>
                          </m:den>
                        </m:f>
                        <m:r>
                          <a:rPr lang="en-US" i="1">
                            <a:latin typeface="Cambria Math" panose="02040503050406030204" pitchFamily="18" charset="0"/>
                          </a:rPr>
                          <m:t>−1</m:t>
                        </m:r>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𝑎</m:t>
                        </m:r>
                      </m:num>
                      <m:den>
                        <m:r>
                          <a:rPr lang="en-US" i="1">
                            <a:latin typeface="Cambria Math" panose="02040503050406030204" pitchFamily="18" charset="0"/>
                          </a:rPr>
                          <m:t>𝑏</m:t>
                        </m:r>
                      </m:den>
                    </m:f>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𝐼</m:t>
                        </m:r>
                      </m:e>
                      <m:sub>
                        <m:r>
                          <a:rPr lang="en-US" i="1">
                            <a:latin typeface="Cambria Math" panose="02040503050406030204" pitchFamily="18" charset="0"/>
                          </a:rPr>
                          <m:t>𝑒𝑥𝑡</m:t>
                        </m:r>
                      </m:sub>
                    </m:sSub>
                    <m:r>
                      <a:rPr lang="en-US" i="1">
                        <a:latin typeface="Cambria Math" panose="02040503050406030204" pitchFamily="18" charset="0"/>
                      </a:rPr>
                      <m:t>=0</m:t>
                    </m:r>
                  </m:oMath>
                </a14:m>
                <a:endParaRPr lang="en-US" dirty="0"/>
              </a:p>
              <a:p>
                <a:endParaRPr lang="en-US" dirty="0"/>
              </a:p>
            </p:txBody>
          </p:sp>
        </mc:Choice>
        <mc:Fallback xmlns="">
          <p:sp>
            <p:nvSpPr>
              <p:cNvPr id="3" name="TextBox 2"/>
              <p:cNvSpPr txBox="1">
                <a:spLocks noRot="1" noChangeAspect="1" noMove="1" noResize="1" noEditPoints="1" noAdjustHandles="1" noChangeArrowheads="1" noChangeShapeType="1" noTextEdit="1"/>
              </p:cNvSpPr>
              <p:nvPr/>
            </p:nvSpPr>
            <p:spPr>
              <a:xfrm>
                <a:off x="6858000" y="1969993"/>
                <a:ext cx="4800600" cy="1176476"/>
              </a:xfrm>
              <a:prstGeom prst="rect">
                <a:avLst/>
              </a:prstGeom>
              <a:blipFill>
                <a:blip r:embed="rId4"/>
                <a:stretch>
                  <a:fillRect/>
                </a:stretch>
              </a:blipFill>
            </p:spPr>
            <p:txBody>
              <a:bodyPr/>
              <a:lstStyle/>
              <a:p>
                <a:r>
                  <a:rPr lang="en-US">
                    <a:noFill/>
                  </a:rPr>
                  <a:t> </a:t>
                </a:r>
              </a:p>
            </p:txBody>
          </p:sp>
        </mc:Fallback>
      </mc:AlternateContent>
      <p:cxnSp>
        <p:nvCxnSpPr>
          <p:cNvPr id="17" name="Curved Connector 16"/>
          <p:cNvCxnSpPr/>
          <p:nvPr/>
        </p:nvCxnSpPr>
        <p:spPr>
          <a:xfrm rot="10800000" flipV="1">
            <a:off x="10414576" y="1900798"/>
            <a:ext cx="888424" cy="753502"/>
          </a:xfrm>
          <a:prstGeom prst="curvedConnector3">
            <a:avLst>
              <a:gd name="adj1" fmla="val -11468"/>
            </a:avLst>
          </a:prstGeom>
          <a:ln>
            <a:tailEnd type="triangle"/>
          </a:ln>
        </p:spPr>
        <p:style>
          <a:lnRef idx="3">
            <a:schemeClr val="accent2"/>
          </a:lnRef>
          <a:fillRef idx="0">
            <a:schemeClr val="accent2"/>
          </a:fillRef>
          <a:effectRef idx="2">
            <a:schemeClr val="accent2"/>
          </a:effectRef>
          <a:fontRef idx="minor">
            <a:schemeClr val="tx1"/>
          </a:fontRef>
        </p:style>
      </p:cxnSp>
      <p:sp>
        <p:nvSpPr>
          <p:cNvPr id="4" name="Slide Number Placeholder 3"/>
          <p:cNvSpPr>
            <a:spLocks noGrp="1"/>
          </p:cNvSpPr>
          <p:nvPr>
            <p:ph type="sldNum" sz="quarter" idx="4"/>
          </p:nvPr>
        </p:nvSpPr>
        <p:spPr/>
        <p:txBody>
          <a:bodyPr/>
          <a:lstStyle/>
          <a:p>
            <a:fld id="{9860EDB8-5305-433F-BE41-D7A86D811DB3}" type="slidenum">
              <a:rPr lang="en-US" smtClean="0"/>
              <a:pPr/>
              <a:t>20</a:t>
            </a:fld>
            <a:endParaRPr lang="en-US" dirty="0"/>
          </a:p>
        </p:txBody>
      </p:sp>
    </p:spTree>
    <p:extLst>
      <p:ext uri="{BB962C8B-B14F-4D97-AF65-F5344CB8AC3E}">
        <p14:creationId xmlns:p14="http://schemas.microsoft.com/office/powerpoint/2010/main" val="350974185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1207" y="448056"/>
            <a:ext cx="8749793" cy="640080"/>
          </a:xfrm>
        </p:spPr>
        <p:txBody>
          <a:bodyPr>
            <a:normAutofit/>
          </a:bodyPr>
          <a:lstStyle/>
          <a:p>
            <a:r>
              <a:rPr lang="en-US" b="1" dirty="0"/>
              <a:t>The Phase </a:t>
            </a:r>
            <a:r>
              <a:rPr lang="en-US" b="1" dirty="0" smtClean="0"/>
              <a:t>Plane –Nature </a:t>
            </a:r>
            <a:r>
              <a:rPr lang="en-US" b="1" dirty="0"/>
              <a:t>of the </a:t>
            </a:r>
            <a:r>
              <a:rPr lang="en-US" b="1" dirty="0" smtClean="0"/>
              <a:t>equilibria</a:t>
            </a:r>
            <a:endParaRPr lang="en-US" b="1" dirty="0"/>
          </a:p>
        </p:txBody>
      </p:sp>
      <p:sp>
        <p:nvSpPr>
          <p:cNvPr id="9" name="TextBox 8"/>
          <p:cNvSpPr txBox="1"/>
          <p:nvPr/>
        </p:nvSpPr>
        <p:spPr>
          <a:xfrm>
            <a:off x="521207" y="1432122"/>
            <a:ext cx="7092950" cy="2308324"/>
          </a:xfrm>
          <a:prstGeom prst="rect">
            <a:avLst/>
          </a:prstGeom>
          <a:noFill/>
        </p:spPr>
        <p:txBody>
          <a:bodyPr wrap="square" rtlCol="0">
            <a:spAutoFit/>
          </a:bodyPr>
          <a:lstStyle/>
          <a:p>
            <a:pPr lvl="0" eaLnBrk="0" fontAlgn="base" hangingPunct="0">
              <a:spcBef>
                <a:spcPct val="0"/>
              </a:spcBef>
              <a:spcAft>
                <a:spcPct val="0"/>
              </a:spcAft>
            </a:pPr>
            <a:r>
              <a:rPr lang="en-US" dirty="0"/>
              <a:t>The local nature and stability of the equilibrium is given by </a:t>
            </a:r>
            <a:r>
              <a:rPr lang="en-US" b="1" dirty="0" smtClean="0"/>
              <a:t>linearizing</a:t>
            </a:r>
            <a:r>
              <a:rPr lang="en-US" dirty="0" smtClean="0"/>
              <a:t> </a:t>
            </a:r>
            <a:r>
              <a:rPr lang="en-US" dirty="0"/>
              <a:t>the flow </a:t>
            </a:r>
            <a:r>
              <a:rPr lang="en-US" dirty="0" smtClean="0"/>
              <a:t>function. </a:t>
            </a:r>
            <a:r>
              <a:rPr lang="en-US" dirty="0"/>
              <a:t>As we zoom in on a function it becomes more and more linear</a:t>
            </a:r>
            <a:r>
              <a:rPr lang="en-US" dirty="0" smtClean="0"/>
              <a:t>.</a:t>
            </a:r>
          </a:p>
          <a:p>
            <a:pPr lvl="0" eaLnBrk="0" fontAlgn="base" hangingPunct="0">
              <a:spcBef>
                <a:spcPct val="0"/>
              </a:spcBef>
              <a:spcAft>
                <a:spcPct val="0"/>
              </a:spcAft>
            </a:pPr>
            <a:r>
              <a:rPr lang="en-US" dirty="0"/>
              <a:t>We can conceptually do the same for the equilibrium points in our phase planes. Even if the trajectories of the state variables in the phase planes are very curvy, if we zoom in enough on the equilibrium points, the trajectories at a point will eventually become effectively linear. </a:t>
            </a:r>
            <a:endParaRPr lang="en-US" dirty="0" smtClean="0"/>
          </a:p>
        </p:txBody>
      </p:sp>
      <p:sp>
        <p:nvSpPr>
          <p:cNvPr id="6" name="AutoShape 2" descr="$v$"/>
          <p:cNvSpPr>
            <a:spLocks noChangeAspect="1" noChangeArrowheads="1"/>
          </p:cNvSpPr>
          <p:nvPr/>
        </p:nvSpPr>
        <p:spPr bwMode="auto">
          <a:xfrm>
            <a:off x="3943350" y="-682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3" descr="$w$"/>
          <p:cNvSpPr>
            <a:spLocks noChangeAspect="1" noChangeArrowheads="1"/>
          </p:cNvSpPr>
          <p:nvPr/>
        </p:nvSpPr>
        <p:spPr bwMode="auto">
          <a:xfrm>
            <a:off x="4960938" y="-682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4338" name="Picture 2" descr="As we zoom in on a function it becomes more and more linea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26400" y="1299654"/>
            <a:ext cx="2857500" cy="277177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521207" y="4523007"/>
            <a:ext cx="6480484" cy="1200329"/>
          </a:xfrm>
          <a:prstGeom prst="rect">
            <a:avLst/>
          </a:prstGeom>
          <a:noFill/>
        </p:spPr>
        <p:txBody>
          <a:bodyPr wrap="square" rtlCol="0">
            <a:spAutoFit/>
          </a:bodyPr>
          <a:lstStyle/>
          <a:p>
            <a:pPr lvl="0"/>
            <a:r>
              <a:rPr lang="en-US" dirty="0"/>
              <a:t>Mathematically, we apply </a:t>
            </a:r>
            <a:r>
              <a:rPr lang="en-US" b="1" dirty="0"/>
              <a:t>linearization</a:t>
            </a:r>
            <a:r>
              <a:rPr lang="en-US" dirty="0"/>
              <a:t> to an arbitrary model by first calculating what is called the </a:t>
            </a:r>
            <a:r>
              <a:rPr lang="en-US" b="1" dirty="0"/>
              <a:t>Jacobian matrix </a:t>
            </a:r>
            <a:r>
              <a:rPr lang="en-US" dirty="0"/>
              <a:t>of the model. </a:t>
            </a:r>
            <a:r>
              <a:rPr lang="en-US" dirty="0" smtClean="0"/>
              <a:t>The </a:t>
            </a:r>
            <a:r>
              <a:rPr lang="en-US" dirty="0"/>
              <a:t>Jacobian is a linear approximation of our (potentially) non-linear model derivatives.</a:t>
            </a:r>
          </a:p>
        </p:txBody>
      </p:sp>
      <mc:AlternateContent xmlns:mc="http://schemas.openxmlformats.org/markup-compatibility/2006" xmlns:a14="http://schemas.microsoft.com/office/drawing/2010/main">
        <mc:Choice Requires="a14">
          <p:sp>
            <p:nvSpPr>
              <p:cNvPr id="13" name="TextBox 12"/>
              <p:cNvSpPr txBox="1"/>
              <p:nvPr/>
            </p:nvSpPr>
            <p:spPr>
              <a:xfrm>
                <a:off x="7131050" y="4523007"/>
                <a:ext cx="4648200" cy="150175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b="0" i="1" smtClean="0">
                              <a:latin typeface="Cambria Math" panose="02040503050406030204" pitchFamily="18" charset="0"/>
                            </a:rPr>
                          </m:ctrlPr>
                        </m:acc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e>
                      </m:acc>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𝑓</m:t>
                          </m:r>
                        </m:e>
                      </m:acc>
                      <m:d>
                        <m:dPr>
                          <m:ctrlPr>
                            <a:rPr lang="en-US" b="0" i="1" smtClean="0">
                              <a:latin typeface="Cambria Math" panose="02040503050406030204" pitchFamily="18" charset="0"/>
                            </a:rPr>
                          </m:ctrlPr>
                        </m:d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e>
                      </m:d>
                      <m:r>
                        <a:rPr lang="en-US" b="0" i="1" smtClean="0">
                          <a:latin typeface="Cambria Math" panose="02040503050406030204" pitchFamily="18" charset="0"/>
                        </a:rPr>
                        <m:t>⇒</m:t>
                      </m:r>
                      <m:sSub>
                        <m:sSubPr>
                          <m:ctrlPr>
                            <a:rPr lang="en-US" b="1" i="1" smtClean="0">
                              <a:latin typeface="Cambria Math" panose="02040503050406030204" pitchFamily="18" charset="0"/>
                            </a:rPr>
                          </m:ctrlPr>
                        </m:sSubPr>
                        <m:e>
                          <m:r>
                            <a:rPr lang="en-US" b="1" i="0" smtClean="0">
                              <a:latin typeface="Cambria Math" panose="02040503050406030204" pitchFamily="18" charset="0"/>
                            </a:rPr>
                            <m:t>𝐉</m:t>
                          </m:r>
                        </m:e>
                        <m:sub>
                          <m:r>
                            <a:rPr lang="en-US" b="0" i="1" smtClean="0">
                              <a:latin typeface="Cambria Math" panose="02040503050406030204" pitchFamily="18" charset="0"/>
                            </a:rPr>
                            <m:t>𝑖𝑗</m:t>
                          </m:r>
                        </m:sub>
                      </m:sSub>
                      <m:r>
                        <a:rPr lang="en-US" b="1" i="0" smtClean="0">
                          <a:latin typeface="Cambria Math" panose="02040503050406030204" pitchFamily="18" charset="0"/>
                        </a:rPr>
                        <m:t>=</m:t>
                      </m:r>
                      <m:f>
                        <m:fPr>
                          <m:ctrlPr>
                            <a:rPr lang="en-US" b="1" i="1" smtClean="0">
                              <a:latin typeface="Cambria Math" panose="02040503050406030204" pitchFamily="18" charset="0"/>
                            </a:rPr>
                          </m:ctrlPr>
                        </m:fPr>
                        <m:num>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𝑖</m:t>
                              </m:r>
                            </m:sub>
                          </m:sSub>
                        </m:num>
                        <m:den>
                          <m:r>
                            <a:rPr lang="en-US" b="0" i="1" smtClean="0">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𝑗</m:t>
                              </m:r>
                            </m:sub>
                          </m:sSub>
                        </m:den>
                      </m:f>
                      <m:r>
                        <a:rPr lang="en-US" b="1" i="1" smtClean="0">
                          <a:latin typeface="Cambria Math" panose="02040503050406030204" pitchFamily="18" charset="0"/>
                        </a:rPr>
                        <m:t>=</m:t>
                      </m:r>
                      <m:d>
                        <m:dPr>
                          <m:begChr m:val="["/>
                          <m:endChr m:val="]"/>
                          <m:ctrlPr>
                            <a:rPr lang="en-US" b="1" i="1">
                              <a:latin typeface="Cambria Math" panose="02040503050406030204" pitchFamily="18" charset="0"/>
                            </a:rPr>
                          </m:ctrlPr>
                        </m:dPr>
                        <m:e>
                          <m:m>
                            <m:mPr>
                              <m:mcs>
                                <m:mc>
                                  <m:mcPr>
                                    <m:count m:val="3"/>
                                    <m:mcJc m:val="center"/>
                                  </m:mcPr>
                                </m:mc>
                              </m:mcs>
                              <m:ctrlPr>
                                <a:rPr lang="en-US" b="1" i="1">
                                  <a:latin typeface="Cambria Math" panose="02040503050406030204" pitchFamily="18" charset="0"/>
                                </a:rPr>
                              </m:ctrlPr>
                            </m:mPr>
                            <m:mr>
                              <m:e>
                                <m:f>
                                  <m:fPr>
                                    <m:ctrlPr>
                                      <a:rPr lang="en-US" b="1" i="1">
                                        <a:latin typeface="Cambria Math" panose="02040503050406030204" pitchFamily="18" charset="0"/>
                                      </a:rPr>
                                    </m:ctrlPr>
                                  </m:fPr>
                                  <m:num>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b="0" i="1" smtClean="0">
                                            <a:latin typeface="Cambria Math" panose="02040503050406030204" pitchFamily="18" charset="0"/>
                                          </a:rPr>
                                          <m:t>1</m:t>
                                        </m:r>
                                      </m:sub>
                                    </m:sSub>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1</m:t>
                                        </m:r>
                                      </m:sub>
                                    </m:sSub>
                                  </m:den>
                                </m:f>
                              </m:e>
                              <m:e>
                                <m:r>
                                  <a:rPr lang="en-US" b="1" i="1">
                                    <a:latin typeface="Cambria Math" panose="02040503050406030204" pitchFamily="18" charset="0"/>
                                  </a:rPr>
                                  <m:t>⋯</m:t>
                                </m:r>
                              </m:e>
                              <m:e>
                                <m:f>
                                  <m:fPr>
                                    <m:ctrlPr>
                                      <a:rPr lang="en-US" b="1" i="1">
                                        <a:latin typeface="Cambria Math" panose="02040503050406030204" pitchFamily="18" charset="0"/>
                                      </a:rPr>
                                    </m:ctrlPr>
                                  </m:fPr>
                                  <m:num>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b="0" i="1" smtClean="0">
                                            <a:latin typeface="Cambria Math" panose="02040503050406030204" pitchFamily="18" charset="0"/>
                                          </a:rPr>
                                          <m:t>1</m:t>
                                        </m:r>
                                      </m:sub>
                                    </m:sSub>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𝑛</m:t>
                                        </m:r>
                                      </m:sub>
                                    </m:sSub>
                                  </m:den>
                                </m:f>
                              </m:e>
                            </m:mr>
                            <m:mr>
                              <m:e>
                                <m:r>
                                  <a:rPr lang="en-US" b="1" i="1">
                                    <a:latin typeface="Cambria Math" panose="02040503050406030204" pitchFamily="18" charset="0"/>
                                  </a:rPr>
                                  <m:t>⋮</m:t>
                                </m:r>
                              </m:e>
                              <m:e>
                                <m:r>
                                  <a:rPr lang="en-US" b="1" i="1">
                                    <a:latin typeface="Cambria Math" panose="02040503050406030204" pitchFamily="18" charset="0"/>
                                  </a:rPr>
                                  <m:t>⋱</m:t>
                                </m:r>
                              </m:e>
                              <m:e>
                                <m:r>
                                  <a:rPr lang="en-US" b="1" i="1">
                                    <a:latin typeface="Cambria Math" panose="02040503050406030204" pitchFamily="18" charset="0"/>
                                  </a:rPr>
                                  <m:t>⋮</m:t>
                                </m:r>
                              </m:e>
                            </m:mr>
                            <m:mr>
                              <m:e>
                                <m:f>
                                  <m:fPr>
                                    <m:ctrlPr>
                                      <a:rPr lang="en-US" b="1" i="1">
                                        <a:latin typeface="Cambria Math" panose="02040503050406030204" pitchFamily="18" charset="0"/>
                                      </a:rPr>
                                    </m:ctrlPr>
                                  </m:fPr>
                                  <m:num>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b="0" i="1" smtClean="0">
                                            <a:latin typeface="Cambria Math" panose="02040503050406030204" pitchFamily="18" charset="0"/>
                                          </a:rPr>
                                          <m:t>𝑚</m:t>
                                        </m:r>
                                      </m:sub>
                                    </m:sSub>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1</m:t>
                                        </m:r>
                                      </m:sub>
                                    </m:sSub>
                                  </m:den>
                                </m:f>
                              </m:e>
                              <m:e>
                                <m:r>
                                  <a:rPr lang="en-US" b="1" i="1">
                                    <a:latin typeface="Cambria Math" panose="02040503050406030204" pitchFamily="18" charset="0"/>
                                  </a:rPr>
                                  <m:t>⋯</m:t>
                                </m:r>
                              </m:e>
                              <m:e>
                                <m:f>
                                  <m:fPr>
                                    <m:ctrlPr>
                                      <a:rPr lang="en-US" b="1" i="1">
                                        <a:latin typeface="Cambria Math" panose="02040503050406030204" pitchFamily="18" charset="0"/>
                                      </a:rPr>
                                    </m:ctrlPr>
                                  </m:fPr>
                                  <m:num>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b="0" i="1" smtClean="0">
                                            <a:latin typeface="Cambria Math" panose="02040503050406030204" pitchFamily="18" charset="0"/>
                                          </a:rPr>
                                          <m:t>𝑚</m:t>
                                        </m:r>
                                      </m:sub>
                                    </m:sSub>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𝑛</m:t>
                                        </m:r>
                                      </m:sub>
                                    </m:sSub>
                                  </m:den>
                                </m:f>
                              </m:e>
                            </m:mr>
                          </m:m>
                        </m:e>
                      </m:d>
                    </m:oMath>
                  </m:oMathPara>
                </a14:m>
                <a:endParaRPr lang="en-US" b="1" dirty="0"/>
              </a:p>
            </p:txBody>
          </p:sp>
        </mc:Choice>
        <mc:Fallback xmlns="">
          <p:sp>
            <p:nvSpPr>
              <p:cNvPr id="13" name="TextBox 12"/>
              <p:cNvSpPr txBox="1">
                <a:spLocks noRot="1" noChangeAspect="1" noMove="1" noResize="1" noEditPoints="1" noAdjustHandles="1" noChangeArrowheads="1" noChangeShapeType="1" noTextEdit="1"/>
              </p:cNvSpPr>
              <p:nvPr/>
            </p:nvSpPr>
            <p:spPr>
              <a:xfrm>
                <a:off x="7131050" y="4523007"/>
                <a:ext cx="4648200" cy="1501758"/>
              </a:xfrm>
              <a:prstGeom prst="rect">
                <a:avLst/>
              </a:prstGeom>
              <a:blipFill>
                <a:blip r:embed="rId3"/>
                <a:stretch>
                  <a:fillRect/>
                </a:stretch>
              </a:blipFill>
            </p:spPr>
            <p:txBody>
              <a:bodyPr/>
              <a:lstStyle/>
              <a:p>
                <a:r>
                  <a:rPr lang="en-US">
                    <a:noFill/>
                  </a:rPr>
                  <a:t> </a:t>
                </a:r>
              </a:p>
            </p:txBody>
          </p:sp>
        </mc:Fallback>
      </mc:AlternateContent>
      <p:sp>
        <p:nvSpPr>
          <p:cNvPr id="4" name="Slide Number Placeholder 3"/>
          <p:cNvSpPr>
            <a:spLocks noGrp="1"/>
          </p:cNvSpPr>
          <p:nvPr>
            <p:ph type="sldNum" sz="quarter" idx="4"/>
          </p:nvPr>
        </p:nvSpPr>
        <p:spPr/>
        <p:txBody>
          <a:bodyPr/>
          <a:lstStyle/>
          <a:p>
            <a:fld id="{9860EDB8-5305-433F-BE41-D7A86D811DB3}" type="slidenum">
              <a:rPr lang="en-US" smtClean="0"/>
              <a:pPr/>
              <a:t>21</a:t>
            </a:fld>
            <a:endParaRPr lang="en-US" dirty="0"/>
          </a:p>
        </p:txBody>
      </p:sp>
    </p:spTree>
    <p:extLst>
      <p:ext uri="{BB962C8B-B14F-4D97-AF65-F5344CB8AC3E}">
        <p14:creationId xmlns:p14="http://schemas.microsoft.com/office/powerpoint/2010/main" val="143876541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1207" y="448056"/>
            <a:ext cx="8749793" cy="640080"/>
          </a:xfrm>
        </p:spPr>
        <p:txBody>
          <a:bodyPr>
            <a:normAutofit fontScale="90000"/>
          </a:bodyPr>
          <a:lstStyle/>
          <a:p>
            <a:r>
              <a:rPr lang="en-US" b="1" dirty="0"/>
              <a:t>The Phase </a:t>
            </a:r>
            <a:r>
              <a:rPr lang="en-US" b="1" dirty="0" smtClean="0"/>
              <a:t>Plane – </a:t>
            </a:r>
            <a:r>
              <a:rPr lang="en-US" b="1" dirty="0"/>
              <a:t>Equilibrium </a:t>
            </a:r>
            <a:r>
              <a:rPr lang="en-US" b="1" dirty="0" smtClean="0"/>
              <a:t>points - </a:t>
            </a:r>
            <a:r>
              <a:rPr lang="en-US" b="1" dirty="0"/>
              <a:t>Nature of the </a:t>
            </a:r>
            <a:r>
              <a:rPr lang="en-US" b="1" dirty="0" smtClean="0"/>
              <a:t>equilibria</a:t>
            </a:r>
            <a:endParaRPr lang="en-US" b="1" dirty="0"/>
          </a:p>
        </p:txBody>
      </p:sp>
      <p:sp>
        <p:nvSpPr>
          <p:cNvPr id="6" name="AutoShape 2" descr="$v$"/>
          <p:cNvSpPr>
            <a:spLocks noChangeAspect="1" noChangeArrowheads="1"/>
          </p:cNvSpPr>
          <p:nvPr/>
        </p:nvSpPr>
        <p:spPr bwMode="auto">
          <a:xfrm>
            <a:off x="3943350" y="-682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3" descr="$w$"/>
          <p:cNvSpPr>
            <a:spLocks noChangeAspect="1" noChangeArrowheads="1"/>
          </p:cNvSpPr>
          <p:nvPr/>
        </p:nvSpPr>
        <p:spPr bwMode="auto">
          <a:xfrm>
            <a:off x="4960938" y="-682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mc:AlternateContent xmlns:mc="http://schemas.openxmlformats.org/markup-compatibility/2006">
        <mc:Choice xmlns:a14="http://schemas.microsoft.com/office/drawing/2010/main" Requires="a14">
          <p:sp>
            <p:nvSpPr>
              <p:cNvPr id="8" name="TextBox 7"/>
              <p:cNvSpPr txBox="1"/>
              <p:nvPr/>
            </p:nvSpPr>
            <p:spPr>
              <a:xfrm>
                <a:off x="692148" y="1299654"/>
                <a:ext cx="11004551" cy="5068888"/>
              </a:xfrm>
              <a:prstGeom prst="rect">
                <a:avLst/>
              </a:prstGeom>
              <a:noFill/>
            </p:spPr>
            <p:txBody>
              <a:bodyPr wrap="square" rtlCol="0">
                <a:spAutoFit/>
              </a:bodyPr>
              <a:lstStyle/>
              <a:p>
                <a:r>
                  <a:rPr lang="en-US" dirty="0" smtClean="0"/>
                  <a:t>For linearization we can use the Taylor expansion of the vector field near the equilibrium point:</a:t>
                </a:r>
                <a:endParaRPr lang="en-US" dirty="0" smtClean="0"/>
              </a:p>
              <a:p>
                <a:r>
                  <a:rPr lang="en-US" dirty="0" smtClean="0"/>
                  <a:t> </a:t>
                </a:r>
                <a:r>
                  <a:rPr lang="en-US" dirty="0" smtClean="0"/>
                  <a:t>for a general two dimension dynamical system: </a:t>
                </a:r>
                <a14:m>
                  <m:oMath xmlns:m="http://schemas.openxmlformats.org/officeDocument/2006/math">
                    <m:d>
                      <m:dPr>
                        <m:begChr m:val="{"/>
                        <m:endChr m:val=""/>
                        <m:ctrlPr>
                          <a:rPr lang="en-US" i="1" smtClean="0">
                            <a:latin typeface="Cambria Math" panose="02040503050406030204" pitchFamily="18" charset="0"/>
                          </a:rPr>
                        </m:ctrlPr>
                      </m:dPr>
                      <m:e>
                        <m:eqArr>
                          <m:eqArrPr>
                            <m:ctrlPr>
                              <a:rPr lang="en-US" i="1" smtClean="0">
                                <a:latin typeface="Cambria Math" panose="02040503050406030204" pitchFamily="18" charset="0"/>
                              </a:rPr>
                            </m:ctrlPr>
                          </m:eqArrPr>
                          <m:e>
                            <m:acc>
                              <m:accPr>
                                <m:chr m:val="̇"/>
                                <m:ctrlPr>
                                  <a:rPr lang="en-US" b="0" i="1" smtClean="0">
                                    <a:latin typeface="Cambria Math" panose="02040503050406030204" pitchFamily="18" charset="0"/>
                                  </a:rPr>
                                </m:ctrlPr>
                              </m:acc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e>
                            </m:acc>
                            <m:r>
                              <a:rPr lang="en-US" b="0" i="1" dirty="0" smtClean="0">
                                <a:latin typeface="Cambria Math" panose="02040503050406030204" pitchFamily="18" charset="0"/>
                              </a:rPr>
                              <m:t>=</m:t>
                            </m:r>
                            <m:r>
                              <a:rPr lang="en-US" b="0" i="1" dirty="0" smtClean="0">
                                <a:latin typeface="Cambria Math" panose="02040503050406030204" pitchFamily="18" charset="0"/>
                              </a:rPr>
                              <m:t>𝑓</m:t>
                            </m:r>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𝑥</m:t>
                                </m:r>
                              </m:e>
                              <m:sub>
                                <m:r>
                                  <a:rPr lang="en-US" b="0" i="1" dirty="0" smtClean="0">
                                    <a:latin typeface="Cambria Math" panose="02040503050406030204" pitchFamily="18" charset="0"/>
                                  </a:rPr>
                                  <m:t>1</m:t>
                                </m:r>
                              </m:sub>
                            </m:sSub>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𝑥</m:t>
                                </m:r>
                              </m:e>
                              <m:sub>
                                <m:r>
                                  <a:rPr lang="en-US" b="0" i="1" dirty="0" smtClean="0">
                                    <a:latin typeface="Cambria Math" panose="02040503050406030204" pitchFamily="18" charset="0"/>
                                  </a:rPr>
                                  <m:t>2</m:t>
                                </m:r>
                              </m:sub>
                            </m:sSub>
                            <m:r>
                              <a:rPr lang="en-US" b="0" i="1" dirty="0" smtClean="0">
                                <a:latin typeface="Cambria Math" panose="02040503050406030204" pitchFamily="18" charset="0"/>
                              </a:rPr>
                              <m:t>)</m:t>
                            </m:r>
                          </m:e>
                          <m:e>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2</m:t>
                                    </m:r>
                                  </m:sub>
                                </m:sSub>
                              </m:e>
                            </m:acc>
                            <m:r>
                              <a:rPr lang="en-US" i="1" dirty="0">
                                <a:latin typeface="Cambria Math" panose="02040503050406030204" pitchFamily="18" charset="0"/>
                              </a:rPr>
                              <m:t>=</m:t>
                            </m:r>
                            <m:r>
                              <a:rPr lang="en-US" b="0" i="1" dirty="0" smtClean="0">
                                <a:latin typeface="Cambria Math" panose="02040503050406030204" pitchFamily="18" charset="0"/>
                              </a:rPr>
                              <m:t>𝑔</m:t>
                            </m:r>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r>
                                  <a:rPr lang="en-US" i="1" dirty="0">
                                    <a:latin typeface="Cambria Math" panose="02040503050406030204" pitchFamily="18" charset="0"/>
                                  </a:rPr>
                                  <m:t>1</m:t>
                                </m:r>
                              </m:sub>
                            </m:sSub>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r>
                                  <a:rPr lang="en-US" i="1" dirty="0">
                                    <a:latin typeface="Cambria Math" panose="02040503050406030204" pitchFamily="18" charset="0"/>
                                  </a:rPr>
                                  <m:t>2</m:t>
                                </m:r>
                              </m:sub>
                            </m:sSub>
                            <m:r>
                              <a:rPr lang="en-US" i="1" dirty="0">
                                <a:latin typeface="Cambria Math" panose="02040503050406030204" pitchFamily="18" charset="0"/>
                              </a:rPr>
                              <m:t>)</m:t>
                            </m:r>
                          </m:e>
                        </m:eqArr>
                      </m:e>
                    </m:d>
                  </m:oMath>
                </a14:m>
                <a:endParaRPr lang="en-US" dirty="0" smtClean="0"/>
              </a:p>
              <a:p>
                <a:r>
                  <a:rPr lang="en-US" dirty="0" smtClean="0"/>
                  <a:t>If </a:t>
                </a:r>
                <a14:m>
                  <m:oMath xmlns:m="http://schemas.openxmlformats.org/officeDocument/2006/math">
                    <m:r>
                      <a:rPr lang="en-US" b="0" i="1" smtClean="0">
                        <a:latin typeface="Cambria Math" panose="02040503050406030204" pitchFamily="18" charset="0"/>
                      </a:rPr>
                      <m:t>𝑓</m:t>
                    </m:r>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𝑥</m:t>
                        </m:r>
                      </m:e>
                      <m:sub>
                        <m:r>
                          <a:rPr lang="en-US" b="0" i="1" smtClean="0">
                            <a:latin typeface="Cambria Math" panose="02040503050406030204" pitchFamily="18" charset="0"/>
                          </a:rPr>
                          <m:t>1</m:t>
                        </m:r>
                      </m:sub>
                      <m:sup>
                        <m:r>
                          <a:rPr lang="en-US" b="0" i="1" smtClean="0">
                            <a:latin typeface="Cambria Math" panose="02040503050406030204" pitchFamily="18" charset="0"/>
                          </a:rPr>
                          <m:t>∗</m:t>
                        </m:r>
                      </m:sup>
                    </m:sSub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𝑥</m:t>
                        </m:r>
                      </m:e>
                      <m:sub>
                        <m:r>
                          <a:rPr lang="en-US" b="0" i="1" smtClean="0">
                            <a:latin typeface="Cambria Math" panose="02040503050406030204" pitchFamily="18" charset="0"/>
                          </a:rPr>
                          <m:t>2</m:t>
                        </m:r>
                      </m:sub>
                      <m:sup>
                        <m:r>
                          <a:rPr lang="en-US" b="0" i="1" smtClean="0">
                            <a:latin typeface="Cambria Math" panose="02040503050406030204" pitchFamily="18" charset="0"/>
                          </a:rPr>
                          <m:t>∗</m:t>
                        </m:r>
                      </m:sup>
                    </m:sSubSup>
                    <m:r>
                      <a:rPr lang="en-US" b="0" i="1" smtClean="0">
                        <a:latin typeface="Cambria Math" panose="02040503050406030204" pitchFamily="18" charset="0"/>
                      </a:rPr>
                      <m:t>)</m:t>
                    </m:r>
                  </m:oMath>
                </a14:m>
                <a:r>
                  <a:rPr lang="en-US" dirty="0" smtClean="0"/>
                  <a:t>=</a:t>
                </a:r>
                <a:r>
                  <a:rPr lang="en-US" dirty="0"/>
                  <a:t> </a:t>
                </a:r>
                <a14:m>
                  <m:oMath xmlns:m="http://schemas.openxmlformats.org/officeDocument/2006/math">
                    <m:r>
                      <a:rPr lang="en-US" b="0" i="1" smtClean="0">
                        <a:latin typeface="Cambria Math" panose="02040503050406030204" pitchFamily="18" charset="0"/>
                      </a:rPr>
                      <m:t>𝑔</m:t>
                    </m:r>
                    <m:d>
                      <m:dPr>
                        <m:ctrlPr>
                          <a:rPr lang="en-US" b="0" i="1" smtClean="0">
                            <a:latin typeface="Cambria Math" panose="02040503050406030204" pitchFamily="18" charset="0"/>
                          </a:rPr>
                        </m:ctrlPr>
                      </m:dPr>
                      <m:e>
                        <m:sSubSup>
                          <m:sSubSupPr>
                            <m:ctrlPr>
                              <a:rPr lang="en-US" i="1">
                                <a:latin typeface="Cambria Math" panose="02040503050406030204" pitchFamily="18" charset="0"/>
                              </a:rPr>
                            </m:ctrlPr>
                          </m:sSubSupPr>
                          <m:e>
                            <m:r>
                              <a:rPr lang="en-US" i="1">
                                <a:latin typeface="Cambria Math" panose="02040503050406030204" pitchFamily="18" charset="0"/>
                              </a:rPr>
                              <m:t>𝑥</m:t>
                            </m:r>
                          </m:e>
                          <m:sub>
                            <m:r>
                              <a:rPr lang="en-US" i="1">
                                <a:latin typeface="Cambria Math" panose="02040503050406030204" pitchFamily="18" charset="0"/>
                              </a:rPr>
                              <m:t>1</m:t>
                            </m:r>
                          </m:sub>
                          <m:sup>
                            <m:r>
                              <a:rPr lang="en-US" i="1">
                                <a:latin typeface="Cambria Math" panose="02040503050406030204" pitchFamily="18" charset="0"/>
                              </a:rPr>
                              <m:t>∗</m:t>
                            </m:r>
                          </m:sup>
                        </m:sSubSup>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𝑥</m:t>
                            </m:r>
                          </m:e>
                          <m:sub>
                            <m:r>
                              <a:rPr lang="en-US" i="1">
                                <a:latin typeface="Cambria Math" panose="02040503050406030204" pitchFamily="18" charset="0"/>
                              </a:rPr>
                              <m:t>2</m:t>
                            </m:r>
                          </m:sub>
                          <m:sup>
                            <m:r>
                              <a:rPr lang="en-US" i="1">
                                <a:latin typeface="Cambria Math" panose="02040503050406030204" pitchFamily="18" charset="0"/>
                              </a:rPr>
                              <m:t>∗</m:t>
                            </m:r>
                          </m:sup>
                        </m:sSubSup>
                      </m:e>
                    </m:d>
                    <m:r>
                      <a:rPr lang="en-US" b="0" i="1" smtClean="0">
                        <a:latin typeface="Cambria Math" panose="02040503050406030204" pitchFamily="18" charset="0"/>
                      </a:rPr>
                      <m:t>=</m:t>
                    </m:r>
                    <m:r>
                      <a:rPr lang="en-US" b="0" i="1" smtClean="0">
                        <a:latin typeface="Cambria Math" panose="02040503050406030204" pitchFamily="18" charset="0"/>
                      </a:rPr>
                      <m:t>0</m:t>
                    </m:r>
                  </m:oMath>
                </a14:m>
                <a:r>
                  <a:rPr lang="en-US" dirty="0" smtClean="0"/>
                  <a:t> then </a:t>
                </a:r>
                <a14:m>
                  <m:oMath xmlns:m="http://schemas.openxmlformats.org/officeDocument/2006/math">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𝑥</m:t>
                        </m:r>
                      </m:e>
                      <m:sub>
                        <m:r>
                          <a:rPr lang="en-US" i="1">
                            <a:latin typeface="Cambria Math" panose="02040503050406030204" pitchFamily="18" charset="0"/>
                          </a:rPr>
                          <m:t>1</m:t>
                        </m:r>
                      </m:sub>
                      <m:sup>
                        <m:r>
                          <a:rPr lang="en-US" i="1">
                            <a:latin typeface="Cambria Math" panose="02040503050406030204" pitchFamily="18" charset="0"/>
                          </a:rPr>
                          <m:t>∗</m:t>
                        </m:r>
                      </m:sup>
                    </m:sSubSup>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𝑥</m:t>
                        </m:r>
                      </m:e>
                      <m:sub>
                        <m:r>
                          <a:rPr lang="en-US" i="1">
                            <a:latin typeface="Cambria Math" panose="02040503050406030204" pitchFamily="18" charset="0"/>
                          </a:rPr>
                          <m:t>2</m:t>
                        </m:r>
                      </m:sub>
                      <m:sup>
                        <m:r>
                          <a:rPr lang="en-US" i="1">
                            <a:latin typeface="Cambria Math" panose="02040503050406030204" pitchFamily="18" charset="0"/>
                          </a:rPr>
                          <m:t>∗</m:t>
                        </m:r>
                      </m:sup>
                    </m:sSubSup>
                    <m:r>
                      <a:rPr lang="en-US" i="1">
                        <a:latin typeface="Cambria Math" panose="02040503050406030204" pitchFamily="18" charset="0"/>
                      </a:rPr>
                      <m:t>)</m:t>
                    </m:r>
                  </m:oMath>
                </a14:m>
                <a:r>
                  <a:rPr lang="en-US" dirty="0" smtClean="0"/>
                  <a:t> is an equilibrium point. </a:t>
                </a:r>
              </a:p>
              <a:p>
                <a:r>
                  <a:rPr lang="en-US" dirty="0" smtClean="0"/>
                  <a:t>Taylor expansion: </a:t>
                </a:r>
              </a:p>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e>
                      </m:d>
                      <m:r>
                        <a:rPr lang="en-US" b="0" i="1" smtClean="0">
                          <a:latin typeface="Cambria Math" panose="02040503050406030204" pitchFamily="18" charset="0"/>
                        </a:rPr>
                        <m:t>=</m:t>
                      </m:r>
                      <m:r>
                        <a:rPr lang="en-US" i="1">
                          <a:latin typeface="Cambria Math" panose="02040503050406030204" pitchFamily="18" charset="0"/>
                        </a:rPr>
                        <m:t>𝑓</m:t>
                      </m:r>
                      <m:d>
                        <m:dPr>
                          <m:ctrlPr>
                            <a:rPr lang="en-US" i="1">
                              <a:latin typeface="Cambria Math" panose="02040503050406030204" pitchFamily="18" charset="0"/>
                            </a:rPr>
                          </m:ctrlPr>
                        </m:dPr>
                        <m:e>
                          <m:sSubSup>
                            <m:sSubSupPr>
                              <m:ctrlPr>
                                <a:rPr lang="en-US" i="1">
                                  <a:latin typeface="Cambria Math" panose="02040503050406030204" pitchFamily="18" charset="0"/>
                                </a:rPr>
                              </m:ctrlPr>
                            </m:sSubSupPr>
                            <m:e>
                              <m:r>
                                <a:rPr lang="en-US" i="1">
                                  <a:latin typeface="Cambria Math" panose="02040503050406030204" pitchFamily="18" charset="0"/>
                                </a:rPr>
                                <m:t>𝑥</m:t>
                              </m:r>
                            </m:e>
                            <m:sub>
                              <m:r>
                                <a:rPr lang="en-US" i="1">
                                  <a:latin typeface="Cambria Math" panose="02040503050406030204" pitchFamily="18" charset="0"/>
                                </a:rPr>
                                <m:t>1</m:t>
                              </m:r>
                            </m:sub>
                            <m:sup>
                              <m:r>
                                <a:rPr lang="en-US" i="1">
                                  <a:latin typeface="Cambria Math" panose="02040503050406030204" pitchFamily="18" charset="0"/>
                                </a:rPr>
                                <m:t>∗</m:t>
                              </m:r>
                            </m:sup>
                          </m:sSubSup>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𝑥</m:t>
                              </m:r>
                            </m:e>
                            <m:sub>
                              <m:r>
                                <a:rPr lang="en-US" i="1">
                                  <a:latin typeface="Cambria Math" panose="02040503050406030204" pitchFamily="18" charset="0"/>
                                </a:rPr>
                                <m:t>2</m:t>
                              </m:r>
                            </m:sub>
                            <m:sup>
                              <m:r>
                                <a:rPr lang="en-US" i="1">
                                  <a:latin typeface="Cambria Math" panose="02040503050406030204" pitchFamily="18" charset="0"/>
                                </a:rPr>
                                <m:t>∗</m:t>
                              </m:r>
                            </m:sup>
                          </m:sSubSup>
                        </m:e>
                      </m:d>
                      <m:r>
                        <m:rPr>
                          <m:nor/>
                        </m:rPr>
                        <a:rPr lang="en-US" b="0" i="0" dirty="0" smtClean="0"/>
                        <m:t>+</m:t>
                      </m:r>
                      <m:sSub>
                        <m:sSubPr>
                          <m:ctrlPr>
                            <a:rPr lang="en-US" b="0" i="0" dirty="0" smtClean="0">
                              <a:latin typeface="Cambria Math" panose="02040503050406030204" pitchFamily="18" charset="0"/>
                            </a:rPr>
                          </m:ctrlPr>
                        </m:sSubPr>
                        <m:e>
                          <m:d>
                            <m:dPr>
                              <m:begChr m:val=""/>
                              <m:endChr m:val="|"/>
                              <m:ctrlPr>
                                <a:rPr lang="en-US" b="0" i="1" dirty="0" smtClean="0">
                                  <a:latin typeface="Cambria Math" panose="02040503050406030204" pitchFamily="18" charset="0"/>
                                </a:rPr>
                              </m:ctrlPr>
                            </m:dPr>
                            <m:e>
                              <m:f>
                                <m:fPr>
                                  <m:ctrlPr>
                                    <a:rPr lang="en-US" b="0" i="1" dirty="0" smtClean="0">
                                      <a:latin typeface="Cambria Math" panose="02040503050406030204" pitchFamily="18" charset="0"/>
                                    </a:rPr>
                                  </m:ctrlPr>
                                </m:fPr>
                                <m:num>
                                  <m:r>
                                    <a:rPr lang="en-US" b="0" i="1" dirty="0" smtClean="0">
                                      <a:latin typeface="Cambria Math" panose="02040503050406030204" pitchFamily="18" charset="0"/>
                                    </a:rPr>
                                    <m:t>𝜕</m:t>
                                  </m:r>
                                  <m:r>
                                    <a:rPr lang="en-US" b="0" i="1" dirty="0" smtClean="0">
                                      <a:latin typeface="Cambria Math" panose="02040503050406030204" pitchFamily="18" charset="0"/>
                                    </a:rPr>
                                    <m:t>𝑓</m:t>
                                  </m:r>
                                  <m:d>
                                    <m:dPr>
                                      <m:ctrlPr>
                                        <a:rPr lang="en-US" b="0" i="1" dirty="0" smtClean="0">
                                          <a:latin typeface="Cambria Math" panose="02040503050406030204" pitchFamily="18" charset="0"/>
                                        </a:rPr>
                                      </m:ctrlPr>
                                    </m:dPr>
                                    <m:e>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𝑥</m:t>
                                          </m:r>
                                        </m:e>
                                        <m:sub>
                                          <m:r>
                                            <a:rPr lang="en-US" b="0" i="1" dirty="0" smtClean="0">
                                              <a:latin typeface="Cambria Math" panose="02040503050406030204" pitchFamily="18" charset="0"/>
                                            </a:rPr>
                                            <m:t>1</m:t>
                                          </m:r>
                                        </m:sub>
                                      </m:sSub>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𝑥</m:t>
                                          </m:r>
                                        </m:e>
                                        <m:sub>
                                          <m:r>
                                            <a:rPr lang="en-US" b="0" i="1" dirty="0" smtClean="0">
                                              <a:latin typeface="Cambria Math" panose="02040503050406030204" pitchFamily="18" charset="0"/>
                                            </a:rPr>
                                            <m:t>2</m:t>
                                          </m:r>
                                        </m:sub>
                                      </m:sSub>
                                    </m:e>
                                  </m:d>
                                </m:num>
                                <m:den>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𝑥</m:t>
                                      </m:r>
                                    </m:e>
                                    <m:sub>
                                      <m:r>
                                        <a:rPr lang="en-US" b="0" i="1" dirty="0" smtClean="0">
                                          <a:latin typeface="Cambria Math" panose="02040503050406030204" pitchFamily="18" charset="0"/>
                                        </a:rPr>
                                        <m:t>1</m:t>
                                      </m:r>
                                    </m:sub>
                                  </m:sSub>
                                </m:den>
                              </m:f>
                            </m:e>
                          </m:d>
                        </m:e>
                        <m:sub>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𝑥</m:t>
                              </m:r>
                            </m:e>
                            <m:sub>
                              <m:r>
                                <a:rPr lang="en-US" b="0" i="1" dirty="0" smtClean="0">
                                  <a:latin typeface="Cambria Math" panose="02040503050406030204" pitchFamily="18" charset="0"/>
                                </a:rPr>
                                <m:t>1</m:t>
                              </m:r>
                            </m:sub>
                          </m:sSub>
                          <m:r>
                            <a:rPr lang="en-US" b="0" i="1" dirty="0" smtClean="0">
                              <a:latin typeface="Cambria Math" panose="02040503050406030204" pitchFamily="18" charset="0"/>
                            </a:rPr>
                            <m:t>=</m:t>
                          </m:r>
                          <m:sSubSup>
                            <m:sSubSupPr>
                              <m:ctrlPr>
                                <a:rPr lang="en-US" b="0" i="1" dirty="0" smtClean="0">
                                  <a:latin typeface="Cambria Math" panose="02040503050406030204" pitchFamily="18" charset="0"/>
                                </a:rPr>
                              </m:ctrlPr>
                            </m:sSubSupPr>
                            <m:e>
                              <m:r>
                                <a:rPr lang="en-US" b="0" i="1" dirty="0" smtClean="0">
                                  <a:latin typeface="Cambria Math" panose="02040503050406030204" pitchFamily="18" charset="0"/>
                                </a:rPr>
                                <m:t>𝑥</m:t>
                              </m:r>
                            </m:e>
                            <m:sub>
                              <m:r>
                                <a:rPr lang="en-US" b="0" i="1" dirty="0" smtClean="0">
                                  <a:latin typeface="Cambria Math" panose="02040503050406030204" pitchFamily="18" charset="0"/>
                                </a:rPr>
                                <m:t>1</m:t>
                              </m:r>
                            </m:sub>
                            <m:sup>
                              <m:r>
                                <a:rPr lang="en-US" b="0" i="1" dirty="0" smtClean="0">
                                  <a:latin typeface="Cambria Math" panose="02040503050406030204" pitchFamily="18" charset="0"/>
                                </a:rPr>
                                <m:t>∗</m:t>
                              </m:r>
                            </m:sup>
                          </m:sSubSup>
                        </m:sub>
                      </m:sSub>
                      <m:d>
                        <m:dPr>
                          <m:ctrlPr>
                            <a:rPr lang="en-US" b="0" i="1" dirty="0" smtClean="0">
                              <a:latin typeface="Cambria Math" panose="02040503050406030204" pitchFamily="18" charset="0"/>
                            </a:rPr>
                          </m:ctrlPr>
                        </m:dPr>
                        <m:e>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𝑥</m:t>
                              </m:r>
                            </m:e>
                            <m:sub>
                              <m:r>
                                <a:rPr lang="en-US" b="0" i="1" dirty="0" smtClean="0">
                                  <a:latin typeface="Cambria Math" panose="02040503050406030204" pitchFamily="18" charset="0"/>
                                </a:rPr>
                                <m:t>1</m:t>
                              </m:r>
                            </m:sub>
                          </m:sSub>
                          <m:r>
                            <a:rPr lang="en-US" b="0" i="1" dirty="0" smtClean="0">
                              <a:latin typeface="Cambria Math" panose="02040503050406030204" pitchFamily="18" charset="0"/>
                            </a:rPr>
                            <m:t>−</m:t>
                          </m:r>
                          <m:sSubSup>
                            <m:sSubSupPr>
                              <m:ctrlPr>
                                <a:rPr lang="en-US" b="0" i="1" dirty="0" smtClean="0">
                                  <a:latin typeface="Cambria Math" panose="02040503050406030204" pitchFamily="18" charset="0"/>
                                </a:rPr>
                              </m:ctrlPr>
                            </m:sSubSupPr>
                            <m:e>
                              <m:r>
                                <a:rPr lang="en-US" b="0" i="1" dirty="0" smtClean="0">
                                  <a:latin typeface="Cambria Math" panose="02040503050406030204" pitchFamily="18" charset="0"/>
                                </a:rPr>
                                <m:t>𝑥</m:t>
                              </m:r>
                            </m:e>
                            <m:sub>
                              <m:r>
                                <a:rPr lang="en-US" b="0" i="1" dirty="0" smtClean="0">
                                  <a:latin typeface="Cambria Math" panose="02040503050406030204" pitchFamily="18" charset="0"/>
                                </a:rPr>
                                <m:t>1</m:t>
                              </m:r>
                            </m:sub>
                            <m:sup>
                              <m:r>
                                <a:rPr lang="en-US" b="0" i="1" dirty="0" smtClean="0">
                                  <a:latin typeface="Cambria Math" panose="02040503050406030204" pitchFamily="18" charset="0"/>
                                </a:rPr>
                                <m:t>∗</m:t>
                              </m:r>
                            </m:sup>
                          </m:sSubSup>
                        </m:e>
                      </m:d>
                      <m:r>
                        <a:rPr lang="en-US" b="0" i="1" dirty="0" smtClean="0">
                          <a:latin typeface="Cambria Math" panose="02040503050406030204" pitchFamily="18" charset="0"/>
                        </a:rPr>
                        <m:t>+</m:t>
                      </m:r>
                      <m:sSub>
                        <m:sSubPr>
                          <m:ctrlPr>
                            <a:rPr lang="en-US" i="1" dirty="0">
                              <a:latin typeface="Cambria Math" panose="02040503050406030204" pitchFamily="18" charset="0"/>
                            </a:rPr>
                          </m:ctrlPr>
                        </m:sSubPr>
                        <m:e>
                          <m:d>
                            <m:dPr>
                              <m:begChr m:val=""/>
                              <m:endChr m:val="|"/>
                              <m:ctrlPr>
                                <a:rPr lang="en-US" i="1" dirty="0">
                                  <a:latin typeface="Cambria Math" panose="02040503050406030204" pitchFamily="18" charset="0"/>
                                </a:rPr>
                              </m:ctrlPr>
                            </m:dPr>
                            <m:e>
                              <m:f>
                                <m:fPr>
                                  <m:ctrlPr>
                                    <a:rPr lang="en-US" i="1" dirty="0">
                                      <a:latin typeface="Cambria Math" panose="02040503050406030204" pitchFamily="18" charset="0"/>
                                    </a:rPr>
                                  </m:ctrlPr>
                                </m:fPr>
                                <m:num>
                                  <m:r>
                                    <a:rPr lang="en-US" i="1" dirty="0">
                                      <a:latin typeface="Cambria Math" panose="02040503050406030204" pitchFamily="18" charset="0"/>
                                    </a:rPr>
                                    <m:t>𝜕</m:t>
                                  </m:r>
                                  <m:r>
                                    <a:rPr lang="en-US" i="1" dirty="0">
                                      <a:latin typeface="Cambria Math" panose="02040503050406030204" pitchFamily="18" charset="0"/>
                                    </a:rPr>
                                    <m:t>𝑓</m:t>
                                  </m:r>
                                  <m:d>
                                    <m:dPr>
                                      <m:ctrlPr>
                                        <a:rPr lang="en-US" i="1" dirty="0">
                                          <a:latin typeface="Cambria Math" panose="02040503050406030204" pitchFamily="18" charset="0"/>
                                        </a:rPr>
                                      </m:ctrlPr>
                                    </m:dPr>
                                    <m:e>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r>
                                            <a:rPr lang="en-US" i="1" dirty="0">
                                              <a:latin typeface="Cambria Math" panose="02040503050406030204" pitchFamily="18" charset="0"/>
                                            </a:rPr>
                                            <m:t>1</m:t>
                                          </m:r>
                                        </m:sub>
                                      </m:sSub>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r>
                                            <a:rPr lang="en-US" i="1" dirty="0">
                                              <a:latin typeface="Cambria Math" panose="02040503050406030204" pitchFamily="18" charset="0"/>
                                            </a:rPr>
                                            <m:t>2</m:t>
                                          </m:r>
                                        </m:sub>
                                      </m:sSub>
                                    </m:e>
                                  </m:d>
                                </m:num>
                                <m:den>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r>
                                        <a:rPr lang="en-US" b="0" i="1" dirty="0" smtClean="0">
                                          <a:latin typeface="Cambria Math" panose="02040503050406030204" pitchFamily="18" charset="0"/>
                                        </a:rPr>
                                        <m:t>2</m:t>
                                      </m:r>
                                    </m:sub>
                                  </m:sSub>
                                </m:den>
                              </m:f>
                            </m:e>
                          </m:d>
                        </m:e>
                        <m:sub>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r>
                                <a:rPr lang="en-US" b="0" i="1" dirty="0" smtClean="0">
                                  <a:latin typeface="Cambria Math" panose="02040503050406030204" pitchFamily="18" charset="0"/>
                                </a:rPr>
                                <m:t>2</m:t>
                              </m:r>
                            </m:sub>
                          </m:sSub>
                          <m:r>
                            <a:rPr lang="en-US" i="1" dirty="0">
                              <a:latin typeface="Cambria Math" panose="02040503050406030204" pitchFamily="18" charset="0"/>
                            </a:rPr>
                            <m:t>=</m:t>
                          </m:r>
                          <m:sSubSup>
                            <m:sSubSupPr>
                              <m:ctrlPr>
                                <a:rPr lang="en-US" i="1" dirty="0">
                                  <a:latin typeface="Cambria Math" panose="02040503050406030204" pitchFamily="18" charset="0"/>
                                </a:rPr>
                              </m:ctrlPr>
                            </m:sSubSupPr>
                            <m:e>
                              <m:r>
                                <a:rPr lang="en-US" i="1" dirty="0">
                                  <a:latin typeface="Cambria Math" panose="02040503050406030204" pitchFamily="18" charset="0"/>
                                </a:rPr>
                                <m:t>𝑥</m:t>
                              </m:r>
                            </m:e>
                            <m:sub>
                              <m:r>
                                <a:rPr lang="en-US" b="0" i="1" dirty="0" smtClean="0">
                                  <a:latin typeface="Cambria Math" panose="02040503050406030204" pitchFamily="18" charset="0"/>
                                </a:rPr>
                                <m:t>2</m:t>
                              </m:r>
                            </m:sub>
                            <m:sup>
                              <m:r>
                                <a:rPr lang="en-US" i="1" dirty="0">
                                  <a:latin typeface="Cambria Math" panose="02040503050406030204" pitchFamily="18" charset="0"/>
                                </a:rPr>
                                <m:t>∗</m:t>
                              </m:r>
                            </m:sup>
                          </m:sSubSup>
                        </m:sub>
                      </m:sSub>
                      <m:d>
                        <m:dPr>
                          <m:ctrlPr>
                            <a:rPr lang="en-US" i="1" dirty="0">
                              <a:latin typeface="Cambria Math" panose="02040503050406030204" pitchFamily="18" charset="0"/>
                            </a:rPr>
                          </m:ctrlPr>
                        </m:dPr>
                        <m:e>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r>
                                <a:rPr lang="en-US" b="0" i="1" dirty="0" smtClean="0">
                                  <a:latin typeface="Cambria Math" panose="02040503050406030204" pitchFamily="18" charset="0"/>
                                </a:rPr>
                                <m:t>2</m:t>
                              </m:r>
                            </m:sub>
                          </m:sSub>
                          <m:r>
                            <a:rPr lang="en-US" i="1" dirty="0">
                              <a:latin typeface="Cambria Math" panose="02040503050406030204" pitchFamily="18" charset="0"/>
                            </a:rPr>
                            <m:t>−</m:t>
                          </m:r>
                          <m:sSubSup>
                            <m:sSubSupPr>
                              <m:ctrlPr>
                                <a:rPr lang="en-US" i="1" dirty="0">
                                  <a:latin typeface="Cambria Math" panose="02040503050406030204" pitchFamily="18" charset="0"/>
                                </a:rPr>
                              </m:ctrlPr>
                            </m:sSubSupPr>
                            <m:e>
                              <m:r>
                                <a:rPr lang="en-US" i="1" dirty="0">
                                  <a:latin typeface="Cambria Math" panose="02040503050406030204" pitchFamily="18" charset="0"/>
                                </a:rPr>
                                <m:t>𝑥</m:t>
                              </m:r>
                            </m:e>
                            <m:sub>
                              <m:r>
                                <a:rPr lang="en-US" b="0" i="1" dirty="0" smtClean="0">
                                  <a:latin typeface="Cambria Math" panose="02040503050406030204" pitchFamily="18" charset="0"/>
                                </a:rPr>
                                <m:t>2</m:t>
                              </m:r>
                            </m:sub>
                            <m:sup>
                              <m:r>
                                <a:rPr lang="en-US" i="1" dirty="0">
                                  <a:latin typeface="Cambria Math" panose="02040503050406030204" pitchFamily="18" charset="0"/>
                                </a:rPr>
                                <m:t>∗</m:t>
                              </m:r>
                            </m:sup>
                          </m:sSubSup>
                        </m:e>
                      </m:d>
                    </m:oMath>
                  </m:oMathPara>
                </a14:m>
                <a:endParaRPr lang="en-US" dirty="0" smtClean="0"/>
              </a:p>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𝑔</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e>
                      </m:d>
                      <m:r>
                        <a:rPr lang="en-US" i="1">
                          <a:latin typeface="Cambria Math" panose="02040503050406030204" pitchFamily="18" charset="0"/>
                        </a:rPr>
                        <m:t>=</m:t>
                      </m:r>
                      <m:r>
                        <a:rPr lang="en-US" b="0" i="1" smtClean="0">
                          <a:latin typeface="Cambria Math" panose="02040503050406030204" pitchFamily="18" charset="0"/>
                        </a:rPr>
                        <m:t>𝑔</m:t>
                      </m:r>
                      <m:d>
                        <m:dPr>
                          <m:ctrlPr>
                            <a:rPr lang="en-US" i="1">
                              <a:latin typeface="Cambria Math" panose="02040503050406030204" pitchFamily="18" charset="0"/>
                            </a:rPr>
                          </m:ctrlPr>
                        </m:dPr>
                        <m:e>
                          <m:sSubSup>
                            <m:sSubSupPr>
                              <m:ctrlPr>
                                <a:rPr lang="en-US" i="1">
                                  <a:latin typeface="Cambria Math" panose="02040503050406030204" pitchFamily="18" charset="0"/>
                                </a:rPr>
                              </m:ctrlPr>
                            </m:sSubSupPr>
                            <m:e>
                              <m:r>
                                <a:rPr lang="en-US" i="1">
                                  <a:latin typeface="Cambria Math" panose="02040503050406030204" pitchFamily="18" charset="0"/>
                                </a:rPr>
                                <m:t>𝑥</m:t>
                              </m:r>
                            </m:e>
                            <m:sub>
                              <m:r>
                                <a:rPr lang="en-US" i="1">
                                  <a:latin typeface="Cambria Math" panose="02040503050406030204" pitchFamily="18" charset="0"/>
                                </a:rPr>
                                <m:t>1</m:t>
                              </m:r>
                            </m:sub>
                            <m:sup>
                              <m:r>
                                <a:rPr lang="en-US" i="1">
                                  <a:latin typeface="Cambria Math" panose="02040503050406030204" pitchFamily="18" charset="0"/>
                                </a:rPr>
                                <m:t>∗</m:t>
                              </m:r>
                            </m:sup>
                          </m:sSubSup>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𝑥</m:t>
                              </m:r>
                            </m:e>
                            <m:sub>
                              <m:r>
                                <a:rPr lang="en-US" i="1">
                                  <a:latin typeface="Cambria Math" panose="02040503050406030204" pitchFamily="18" charset="0"/>
                                </a:rPr>
                                <m:t>2</m:t>
                              </m:r>
                            </m:sub>
                            <m:sup>
                              <m:r>
                                <a:rPr lang="en-US" i="1">
                                  <a:latin typeface="Cambria Math" panose="02040503050406030204" pitchFamily="18" charset="0"/>
                                </a:rPr>
                                <m:t>∗</m:t>
                              </m:r>
                            </m:sup>
                          </m:sSubSup>
                        </m:e>
                      </m:d>
                      <m:r>
                        <m:rPr>
                          <m:nor/>
                        </m:rPr>
                        <a:rPr lang="en-US" dirty="0"/>
                        <m:t>+</m:t>
                      </m:r>
                      <m:sSub>
                        <m:sSubPr>
                          <m:ctrlPr>
                            <a:rPr lang="en-US" i="1" dirty="0">
                              <a:latin typeface="Cambria Math" panose="02040503050406030204" pitchFamily="18" charset="0"/>
                            </a:rPr>
                          </m:ctrlPr>
                        </m:sSubPr>
                        <m:e>
                          <m:d>
                            <m:dPr>
                              <m:begChr m:val=""/>
                              <m:endChr m:val="|"/>
                              <m:ctrlPr>
                                <a:rPr lang="en-US" i="1" dirty="0">
                                  <a:latin typeface="Cambria Math" panose="02040503050406030204" pitchFamily="18" charset="0"/>
                                </a:rPr>
                              </m:ctrlPr>
                            </m:dPr>
                            <m:e>
                              <m:f>
                                <m:fPr>
                                  <m:ctrlPr>
                                    <a:rPr lang="en-US" i="1" dirty="0">
                                      <a:latin typeface="Cambria Math" panose="02040503050406030204" pitchFamily="18" charset="0"/>
                                    </a:rPr>
                                  </m:ctrlPr>
                                </m:fPr>
                                <m:num>
                                  <m:r>
                                    <a:rPr lang="en-US" i="1" dirty="0">
                                      <a:latin typeface="Cambria Math" panose="02040503050406030204" pitchFamily="18" charset="0"/>
                                    </a:rPr>
                                    <m:t>𝜕</m:t>
                                  </m:r>
                                  <m:r>
                                    <a:rPr lang="en-US" b="0" i="1" dirty="0" smtClean="0">
                                      <a:latin typeface="Cambria Math" panose="02040503050406030204" pitchFamily="18" charset="0"/>
                                    </a:rPr>
                                    <m:t>𝑔</m:t>
                                  </m:r>
                                  <m:d>
                                    <m:dPr>
                                      <m:ctrlPr>
                                        <a:rPr lang="en-US" i="1" dirty="0">
                                          <a:latin typeface="Cambria Math" panose="02040503050406030204" pitchFamily="18" charset="0"/>
                                        </a:rPr>
                                      </m:ctrlPr>
                                    </m:dPr>
                                    <m:e>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r>
                                            <a:rPr lang="en-US" i="1" dirty="0">
                                              <a:latin typeface="Cambria Math" panose="02040503050406030204" pitchFamily="18" charset="0"/>
                                            </a:rPr>
                                            <m:t>1</m:t>
                                          </m:r>
                                        </m:sub>
                                      </m:sSub>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r>
                                            <a:rPr lang="en-US" i="1" dirty="0">
                                              <a:latin typeface="Cambria Math" panose="02040503050406030204" pitchFamily="18" charset="0"/>
                                            </a:rPr>
                                            <m:t>2</m:t>
                                          </m:r>
                                        </m:sub>
                                      </m:sSub>
                                    </m:e>
                                  </m:d>
                                </m:num>
                                <m:den>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r>
                                        <a:rPr lang="en-US" i="1" dirty="0">
                                          <a:latin typeface="Cambria Math" panose="02040503050406030204" pitchFamily="18" charset="0"/>
                                        </a:rPr>
                                        <m:t>1</m:t>
                                      </m:r>
                                    </m:sub>
                                  </m:sSub>
                                </m:den>
                              </m:f>
                            </m:e>
                          </m:d>
                        </m:e>
                        <m:sub>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r>
                                <a:rPr lang="en-US" i="1" dirty="0">
                                  <a:latin typeface="Cambria Math" panose="02040503050406030204" pitchFamily="18" charset="0"/>
                                </a:rPr>
                                <m:t>1</m:t>
                              </m:r>
                            </m:sub>
                          </m:sSub>
                          <m:r>
                            <a:rPr lang="en-US" i="1" dirty="0">
                              <a:latin typeface="Cambria Math" panose="02040503050406030204" pitchFamily="18" charset="0"/>
                            </a:rPr>
                            <m:t>=</m:t>
                          </m:r>
                          <m:sSubSup>
                            <m:sSubSupPr>
                              <m:ctrlPr>
                                <a:rPr lang="en-US" i="1" dirty="0">
                                  <a:latin typeface="Cambria Math" panose="02040503050406030204" pitchFamily="18" charset="0"/>
                                </a:rPr>
                              </m:ctrlPr>
                            </m:sSubSupPr>
                            <m:e>
                              <m:r>
                                <a:rPr lang="en-US" i="1" dirty="0">
                                  <a:latin typeface="Cambria Math" panose="02040503050406030204" pitchFamily="18" charset="0"/>
                                </a:rPr>
                                <m:t>𝑥</m:t>
                              </m:r>
                            </m:e>
                            <m:sub>
                              <m:r>
                                <a:rPr lang="en-US" i="1" dirty="0">
                                  <a:latin typeface="Cambria Math" panose="02040503050406030204" pitchFamily="18" charset="0"/>
                                </a:rPr>
                                <m:t>1</m:t>
                              </m:r>
                            </m:sub>
                            <m:sup>
                              <m:r>
                                <a:rPr lang="en-US" i="1" dirty="0">
                                  <a:latin typeface="Cambria Math" panose="02040503050406030204" pitchFamily="18" charset="0"/>
                                </a:rPr>
                                <m:t>∗</m:t>
                              </m:r>
                            </m:sup>
                          </m:sSubSup>
                        </m:sub>
                      </m:sSub>
                      <m:d>
                        <m:dPr>
                          <m:ctrlPr>
                            <a:rPr lang="en-US" i="1" dirty="0">
                              <a:latin typeface="Cambria Math" panose="02040503050406030204" pitchFamily="18" charset="0"/>
                            </a:rPr>
                          </m:ctrlPr>
                        </m:dPr>
                        <m:e>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r>
                                <a:rPr lang="en-US" i="1" dirty="0">
                                  <a:latin typeface="Cambria Math" panose="02040503050406030204" pitchFamily="18" charset="0"/>
                                </a:rPr>
                                <m:t>1</m:t>
                              </m:r>
                            </m:sub>
                          </m:sSub>
                          <m:r>
                            <a:rPr lang="en-US" i="1" dirty="0">
                              <a:latin typeface="Cambria Math" panose="02040503050406030204" pitchFamily="18" charset="0"/>
                            </a:rPr>
                            <m:t>−</m:t>
                          </m:r>
                          <m:sSubSup>
                            <m:sSubSupPr>
                              <m:ctrlPr>
                                <a:rPr lang="en-US" i="1" dirty="0">
                                  <a:latin typeface="Cambria Math" panose="02040503050406030204" pitchFamily="18" charset="0"/>
                                </a:rPr>
                              </m:ctrlPr>
                            </m:sSubSupPr>
                            <m:e>
                              <m:r>
                                <a:rPr lang="en-US" i="1" dirty="0">
                                  <a:latin typeface="Cambria Math" panose="02040503050406030204" pitchFamily="18" charset="0"/>
                                </a:rPr>
                                <m:t>𝑥</m:t>
                              </m:r>
                            </m:e>
                            <m:sub>
                              <m:r>
                                <a:rPr lang="en-US" i="1" dirty="0">
                                  <a:latin typeface="Cambria Math" panose="02040503050406030204" pitchFamily="18" charset="0"/>
                                </a:rPr>
                                <m:t>1</m:t>
                              </m:r>
                            </m:sub>
                            <m:sup>
                              <m:r>
                                <a:rPr lang="en-US" i="1" dirty="0">
                                  <a:latin typeface="Cambria Math" panose="02040503050406030204" pitchFamily="18" charset="0"/>
                                </a:rPr>
                                <m:t>∗</m:t>
                              </m:r>
                            </m:sup>
                          </m:sSubSup>
                        </m:e>
                      </m:d>
                      <m:r>
                        <a:rPr lang="en-US" i="1" dirty="0">
                          <a:latin typeface="Cambria Math" panose="02040503050406030204" pitchFamily="18" charset="0"/>
                        </a:rPr>
                        <m:t>+</m:t>
                      </m:r>
                      <m:sSub>
                        <m:sSubPr>
                          <m:ctrlPr>
                            <a:rPr lang="en-US" i="1" dirty="0">
                              <a:latin typeface="Cambria Math" panose="02040503050406030204" pitchFamily="18" charset="0"/>
                            </a:rPr>
                          </m:ctrlPr>
                        </m:sSubPr>
                        <m:e>
                          <m:d>
                            <m:dPr>
                              <m:begChr m:val=""/>
                              <m:endChr m:val="|"/>
                              <m:ctrlPr>
                                <a:rPr lang="en-US" i="1" dirty="0">
                                  <a:latin typeface="Cambria Math" panose="02040503050406030204" pitchFamily="18" charset="0"/>
                                </a:rPr>
                              </m:ctrlPr>
                            </m:dPr>
                            <m:e>
                              <m:f>
                                <m:fPr>
                                  <m:ctrlPr>
                                    <a:rPr lang="en-US" i="1" dirty="0">
                                      <a:latin typeface="Cambria Math" panose="02040503050406030204" pitchFamily="18" charset="0"/>
                                    </a:rPr>
                                  </m:ctrlPr>
                                </m:fPr>
                                <m:num>
                                  <m:r>
                                    <a:rPr lang="en-US" i="1" dirty="0">
                                      <a:latin typeface="Cambria Math" panose="02040503050406030204" pitchFamily="18" charset="0"/>
                                    </a:rPr>
                                    <m:t>𝜕</m:t>
                                  </m:r>
                                  <m:r>
                                    <a:rPr lang="en-US" b="0" i="1" dirty="0" smtClean="0">
                                      <a:latin typeface="Cambria Math" panose="02040503050406030204" pitchFamily="18" charset="0"/>
                                    </a:rPr>
                                    <m:t>𝑔</m:t>
                                  </m:r>
                                  <m:d>
                                    <m:dPr>
                                      <m:ctrlPr>
                                        <a:rPr lang="en-US" i="1" dirty="0">
                                          <a:latin typeface="Cambria Math" panose="02040503050406030204" pitchFamily="18" charset="0"/>
                                        </a:rPr>
                                      </m:ctrlPr>
                                    </m:dPr>
                                    <m:e>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r>
                                            <a:rPr lang="en-US" i="1" dirty="0">
                                              <a:latin typeface="Cambria Math" panose="02040503050406030204" pitchFamily="18" charset="0"/>
                                            </a:rPr>
                                            <m:t>1</m:t>
                                          </m:r>
                                        </m:sub>
                                      </m:sSub>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r>
                                            <a:rPr lang="en-US" i="1" dirty="0">
                                              <a:latin typeface="Cambria Math" panose="02040503050406030204" pitchFamily="18" charset="0"/>
                                            </a:rPr>
                                            <m:t>2</m:t>
                                          </m:r>
                                        </m:sub>
                                      </m:sSub>
                                    </m:e>
                                  </m:d>
                                </m:num>
                                <m:den>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r>
                                        <a:rPr lang="en-US" i="1" dirty="0">
                                          <a:latin typeface="Cambria Math" panose="02040503050406030204" pitchFamily="18" charset="0"/>
                                        </a:rPr>
                                        <m:t>2</m:t>
                                      </m:r>
                                    </m:sub>
                                  </m:sSub>
                                </m:den>
                              </m:f>
                            </m:e>
                          </m:d>
                        </m:e>
                        <m:sub>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r>
                                <a:rPr lang="en-US" i="1" dirty="0">
                                  <a:latin typeface="Cambria Math" panose="02040503050406030204" pitchFamily="18" charset="0"/>
                                </a:rPr>
                                <m:t>2</m:t>
                              </m:r>
                            </m:sub>
                          </m:sSub>
                          <m:r>
                            <a:rPr lang="en-US" i="1" dirty="0">
                              <a:latin typeface="Cambria Math" panose="02040503050406030204" pitchFamily="18" charset="0"/>
                            </a:rPr>
                            <m:t>=</m:t>
                          </m:r>
                          <m:sSubSup>
                            <m:sSubSupPr>
                              <m:ctrlPr>
                                <a:rPr lang="en-US" i="1" dirty="0">
                                  <a:latin typeface="Cambria Math" panose="02040503050406030204" pitchFamily="18" charset="0"/>
                                </a:rPr>
                              </m:ctrlPr>
                            </m:sSubSupPr>
                            <m:e>
                              <m:r>
                                <a:rPr lang="en-US" i="1" dirty="0">
                                  <a:latin typeface="Cambria Math" panose="02040503050406030204" pitchFamily="18" charset="0"/>
                                </a:rPr>
                                <m:t>𝑥</m:t>
                              </m:r>
                            </m:e>
                            <m:sub>
                              <m:r>
                                <a:rPr lang="en-US" i="1" dirty="0">
                                  <a:latin typeface="Cambria Math" panose="02040503050406030204" pitchFamily="18" charset="0"/>
                                </a:rPr>
                                <m:t>2</m:t>
                              </m:r>
                            </m:sub>
                            <m:sup>
                              <m:r>
                                <a:rPr lang="en-US" i="1" dirty="0">
                                  <a:latin typeface="Cambria Math" panose="02040503050406030204" pitchFamily="18" charset="0"/>
                                </a:rPr>
                                <m:t>∗</m:t>
                              </m:r>
                            </m:sup>
                          </m:sSubSup>
                        </m:sub>
                      </m:sSub>
                      <m:d>
                        <m:dPr>
                          <m:ctrlPr>
                            <a:rPr lang="en-US" i="1" dirty="0">
                              <a:latin typeface="Cambria Math" panose="02040503050406030204" pitchFamily="18" charset="0"/>
                            </a:rPr>
                          </m:ctrlPr>
                        </m:dPr>
                        <m:e>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r>
                                <a:rPr lang="en-US" i="1" dirty="0">
                                  <a:latin typeface="Cambria Math" panose="02040503050406030204" pitchFamily="18" charset="0"/>
                                </a:rPr>
                                <m:t>2</m:t>
                              </m:r>
                            </m:sub>
                          </m:sSub>
                          <m:r>
                            <a:rPr lang="en-US" i="1" dirty="0">
                              <a:latin typeface="Cambria Math" panose="02040503050406030204" pitchFamily="18" charset="0"/>
                            </a:rPr>
                            <m:t>−</m:t>
                          </m:r>
                          <m:sSubSup>
                            <m:sSubSupPr>
                              <m:ctrlPr>
                                <a:rPr lang="en-US" i="1" dirty="0">
                                  <a:latin typeface="Cambria Math" panose="02040503050406030204" pitchFamily="18" charset="0"/>
                                </a:rPr>
                              </m:ctrlPr>
                            </m:sSubSupPr>
                            <m:e>
                              <m:r>
                                <a:rPr lang="en-US" i="1" dirty="0">
                                  <a:latin typeface="Cambria Math" panose="02040503050406030204" pitchFamily="18" charset="0"/>
                                </a:rPr>
                                <m:t>𝑥</m:t>
                              </m:r>
                            </m:e>
                            <m:sub>
                              <m:r>
                                <a:rPr lang="en-US" i="1" dirty="0">
                                  <a:latin typeface="Cambria Math" panose="02040503050406030204" pitchFamily="18" charset="0"/>
                                </a:rPr>
                                <m:t>2</m:t>
                              </m:r>
                            </m:sub>
                            <m:sup>
                              <m:r>
                                <a:rPr lang="en-US" i="1" dirty="0">
                                  <a:latin typeface="Cambria Math" panose="02040503050406030204" pitchFamily="18" charset="0"/>
                                </a:rPr>
                                <m:t>∗</m:t>
                              </m:r>
                            </m:sup>
                          </m:sSubSup>
                        </m:e>
                      </m:d>
                    </m:oMath>
                  </m:oMathPara>
                </a14:m>
                <a:endParaRPr lang="en-US" dirty="0"/>
              </a:p>
              <a:p>
                <a:endParaRPr lang="en-US" dirty="0" smtClean="0"/>
              </a:p>
              <a:p>
                <a:r>
                  <a:rPr lang="en-US" dirty="0" smtClean="0"/>
                  <a:t>Move </a:t>
                </a:r>
                <a:r>
                  <a:rPr lang="en-US" dirty="0"/>
                  <a:t>the origin to the equilibrium </a:t>
                </a:r>
                <a:r>
                  <a:rPr lang="en-US" dirty="0" smtClean="0"/>
                  <a:t>point: </a:t>
                </a:r>
                <a14:m>
                  <m:oMath xmlns:m="http://schemas.openxmlformats.org/officeDocument/2006/math">
                    <m:d>
                      <m:dPr>
                        <m:begChr m:val="{"/>
                        <m:endChr m:val=""/>
                        <m:ctrlPr>
                          <a:rPr lang="en-US" i="1">
                            <a:latin typeface="Cambria Math" panose="02040503050406030204" pitchFamily="18" charset="0"/>
                          </a:rPr>
                        </m:ctrlPr>
                      </m:dPr>
                      <m:e>
                        <m:eqArr>
                          <m:eqArrPr>
                            <m:ctrlPr>
                              <a:rPr lang="en-US" i="1">
                                <a:latin typeface="Cambria Math" panose="02040503050406030204" pitchFamily="18" charset="0"/>
                              </a:rPr>
                            </m:ctrlPr>
                          </m:eqArr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𝑥</m:t>
                                </m:r>
                              </m:e>
                              <m:sub>
                                <m:r>
                                  <a:rPr lang="en-US" i="1">
                                    <a:latin typeface="Cambria Math" panose="02040503050406030204" pitchFamily="18" charset="0"/>
                                  </a:rPr>
                                  <m:t>1</m:t>
                                </m:r>
                              </m:sub>
                              <m:sup>
                                <m:r>
                                  <a:rPr lang="en-US" i="1">
                                    <a:latin typeface="Cambria Math" panose="02040503050406030204" pitchFamily="18" charset="0"/>
                                  </a:rPr>
                                  <m:t>∗</m:t>
                                </m:r>
                              </m:sup>
                            </m:sSubSup>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e>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2</m:t>
                                </m:r>
                              </m:sub>
                            </m:sSub>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𝑥</m:t>
                                </m:r>
                              </m:e>
                              <m:sub>
                                <m:r>
                                  <a:rPr lang="en-US" b="0" i="1" smtClean="0">
                                    <a:latin typeface="Cambria Math" panose="02040503050406030204" pitchFamily="18" charset="0"/>
                                  </a:rPr>
                                  <m:t>2</m:t>
                                </m:r>
                              </m:sub>
                              <m:sup>
                                <m:r>
                                  <a:rPr lang="en-US" i="1">
                                    <a:latin typeface="Cambria Math" panose="02040503050406030204" pitchFamily="18" charset="0"/>
                                  </a:rPr>
                                  <m:t>∗</m:t>
                                </m:r>
                              </m:sup>
                            </m:sSubSup>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2</m:t>
                                </m:r>
                              </m:sub>
                            </m:sSub>
                          </m:e>
                        </m:eqArr>
                      </m:e>
                    </m:d>
                  </m:oMath>
                </a14:m>
                <a:endParaRPr lang="en-US" dirty="0" smtClean="0"/>
              </a:p>
              <a:p>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𝑓</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e>
                      </m:d>
                      <m:r>
                        <a:rPr lang="en-US" i="1">
                          <a:latin typeface="Cambria Math" panose="02040503050406030204" pitchFamily="18" charset="0"/>
                        </a:rPr>
                        <m:t>=</m:t>
                      </m:r>
                      <m:r>
                        <a:rPr lang="en-US" i="1">
                          <a:latin typeface="Cambria Math" panose="02040503050406030204" pitchFamily="18" charset="0"/>
                        </a:rPr>
                        <m:t>𝑓</m:t>
                      </m:r>
                      <m:d>
                        <m:dPr>
                          <m:ctrlPr>
                            <a:rPr lang="en-US" i="1">
                              <a:latin typeface="Cambria Math" panose="02040503050406030204" pitchFamily="18" charset="0"/>
                            </a:rPr>
                          </m:ctrlPr>
                        </m:dPr>
                        <m:e>
                          <m:sSubSup>
                            <m:sSubSupPr>
                              <m:ctrlPr>
                                <a:rPr lang="en-US" i="1">
                                  <a:latin typeface="Cambria Math" panose="02040503050406030204" pitchFamily="18" charset="0"/>
                                </a:rPr>
                              </m:ctrlPr>
                            </m:sSubSupPr>
                            <m:e>
                              <m:r>
                                <a:rPr lang="en-US" i="1">
                                  <a:latin typeface="Cambria Math" panose="02040503050406030204" pitchFamily="18" charset="0"/>
                                </a:rPr>
                                <m:t>𝑥</m:t>
                              </m:r>
                            </m:e>
                            <m:sub>
                              <m:r>
                                <a:rPr lang="en-US" i="1">
                                  <a:latin typeface="Cambria Math" panose="02040503050406030204" pitchFamily="18" charset="0"/>
                                </a:rPr>
                                <m:t>1</m:t>
                              </m:r>
                            </m:sub>
                            <m:sup>
                              <m:r>
                                <a:rPr lang="en-US" i="1">
                                  <a:latin typeface="Cambria Math" panose="02040503050406030204" pitchFamily="18" charset="0"/>
                                </a:rPr>
                                <m:t>∗</m:t>
                              </m:r>
                            </m:sup>
                          </m:sSubSup>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𝑥</m:t>
                              </m:r>
                            </m:e>
                            <m:sub>
                              <m:r>
                                <a:rPr lang="en-US" i="1">
                                  <a:latin typeface="Cambria Math" panose="02040503050406030204" pitchFamily="18" charset="0"/>
                                </a:rPr>
                                <m:t>2</m:t>
                              </m:r>
                            </m:sub>
                            <m:sup>
                              <m:r>
                                <a:rPr lang="en-US" i="1">
                                  <a:latin typeface="Cambria Math" panose="02040503050406030204" pitchFamily="18" charset="0"/>
                                </a:rPr>
                                <m:t>∗</m:t>
                              </m:r>
                            </m:sup>
                          </m:sSubSup>
                        </m:e>
                      </m:d>
                      <m:r>
                        <m:rPr>
                          <m:nor/>
                        </m:rPr>
                        <a:rPr lang="en-US" dirty="0"/>
                        <m:t>+</m:t>
                      </m:r>
                      <m:sSub>
                        <m:sSubPr>
                          <m:ctrlPr>
                            <a:rPr lang="en-US" i="1" dirty="0">
                              <a:latin typeface="Cambria Math" panose="02040503050406030204" pitchFamily="18" charset="0"/>
                            </a:rPr>
                          </m:ctrlPr>
                        </m:sSubPr>
                        <m:e>
                          <m:d>
                            <m:dPr>
                              <m:begChr m:val=""/>
                              <m:endChr m:val="|"/>
                              <m:ctrlPr>
                                <a:rPr lang="en-US" i="1" dirty="0">
                                  <a:latin typeface="Cambria Math" panose="02040503050406030204" pitchFamily="18" charset="0"/>
                                </a:rPr>
                              </m:ctrlPr>
                            </m:dPr>
                            <m:e>
                              <m:f>
                                <m:fPr>
                                  <m:ctrlPr>
                                    <a:rPr lang="en-US" i="1" dirty="0">
                                      <a:latin typeface="Cambria Math" panose="02040503050406030204" pitchFamily="18" charset="0"/>
                                    </a:rPr>
                                  </m:ctrlPr>
                                </m:fPr>
                                <m:num>
                                  <m:r>
                                    <a:rPr lang="en-US" i="1" dirty="0">
                                      <a:latin typeface="Cambria Math" panose="02040503050406030204" pitchFamily="18" charset="0"/>
                                    </a:rPr>
                                    <m:t>𝜕</m:t>
                                  </m:r>
                                  <m:r>
                                    <a:rPr lang="en-US" i="1" dirty="0">
                                      <a:latin typeface="Cambria Math" panose="02040503050406030204" pitchFamily="18" charset="0"/>
                                    </a:rPr>
                                    <m:t>𝑓</m:t>
                                  </m:r>
                                  <m:d>
                                    <m:dPr>
                                      <m:ctrlPr>
                                        <a:rPr lang="en-US" i="1" dirty="0">
                                          <a:latin typeface="Cambria Math" panose="02040503050406030204" pitchFamily="18" charset="0"/>
                                        </a:rPr>
                                      </m:ctrlPr>
                                    </m:dPr>
                                    <m:e>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r>
                                            <a:rPr lang="en-US" i="1" dirty="0">
                                              <a:latin typeface="Cambria Math" panose="02040503050406030204" pitchFamily="18" charset="0"/>
                                            </a:rPr>
                                            <m:t>1</m:t>
                                          </m:r>
                                        </m:sub>
                                      </m:sSub>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r>
                                            <a:rPr lang="en-US" i="1" dirty="0">
                                              <a:latin typeface="Cambria Math" panose="02040503050406030204" pitchFamily="18" charset="0"/>
                                            </a:rPr>
                                            <m:t>2</m:t>
                                          </m:r>
                                        </m:sub>
                                      </m:sSub>
                                    </m:e>
                                  </m:d>
                                </m:num>
                                <m:den>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r>
                                        <a:rPr lang="en-US" i="1" dirty="0">
                                          <a:latin typeface="Cambria Math" panose="02040503050406030204" pitchFamily="18" charset="0"/>
                                        </a:rPr>
                                        <m:t>1</m:t>
                                      </m:r>
                                    </m:sub>
                                  </m:sSub>
                                </m:den>
                              </m:f>
                            </m:e>
                          </m:d>
                        </m:e>
                        <m:sub>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r>
                                <a:rPr lang="en-US" i="1" dirty="0">
                                  <a:latin typeface="Cambria Math" panose="02040503050406030204" pitchFamily="18" charset="0"/>
                                </a:rPr>
                                <m:t>1</m:t>
                              </m:r>
                            </m:sub>
                          </m:sSub>
                          <m:r>
                            <a:rPr lang="en-US" i="1" dirty="0">
                              <a:latin typeface="Cambria Math" panose="02040503050406030204" pitchFamily="18" charset="0"/>
                            </a:rPr>
                            <m:t>=</m:t>
                          </m:r>
                          <m:sSubSup>
                            <m:sSubSupPr>
                              <m:ctrlPr>
                                <a:rPr lang="en-US" i="1" dirty="0">
                                  <a:latin typeface="Cambria Math" panose="02040503050406030204" pitchFamily="18" charset="0"/>
                                </a:rPr>
                              </m:ctrlPr>
                            </m:sSubSupPr>
                            <m:e>
                              <m:r>
                                <a:rPr lang="en-US" i="1" dirty="0">
                                  <a:latin typeface="Cambria Math" panose="02040503050406030204" pitchFamily="18" charset="0"/>
                                </a:rPr>
                                <m:t>𝑥</m:t>
                              </m:r>
                            </m:e>
                            <m:sub>
                              <m:r>
                                <a:rPr lang="en-US" i="1" dirty="0">
                                  <a:latin typeface="Cambria Math" panose="02040503050406030204" pitchFamily="18" charset="0"/>
                                </a:rPr>
                                <m:t>1</m:t>
                              </m:r>
                            </m:sub>
                            <m:sup>
                              <m:r>
                                <a:rPr lang="en-US" i="1" dirty="0">
                                  <a:latin typeface="Cambria Math" panose="02040503050406030204" pitchFamily="18" charset="0"/>
                                </a:rPr>
                                <m:t>∗</m:t>
                              </m:r>
                            </m:sup>
                          </m:sSubSup>
                        </m:sub>
                      </m:sSub>
                      <m:d>
                        <m:dPr>
                          <m:ctrlPr>
                            <a:rPr lang="en-US" i="1" dirty="0">
                              <a:latin typeface="Cambria Math" panose="02040503050406030204" pitchFamily="18" charset="0"/>
                            </a:rPr>
                          </m:ctrlPr>
                        </m:dPr>
                        <m:e>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r>
                                <a:rPr lang="en-US" i="1" dirty="0">
                                  <a:latin typeface="Cambria Math" panose="02040503050406030204" pitchFamily="18" charset="0"/>
                                </a:rPr>
                                <m:t>1</m:t>
                              </m:r>
                            </m:sub>
                          </m:sSub>
                          <m:r>
                            <a:rPr lang="en-US" i="1" dirty="0">
                              <a:latin typeface="Cambria Math" panose="02040503050406030204" pitchFamily="18" charset="0"/>
                            </a:rPr>
                            <m:t>−</m:t>
                          </m:r>
                          <m:sSubSup>
                            <m:sSubSupPr>
                              <m:ctrlPr>
                                <a:rPr lang="en-US" i="1" dirty="0">
                                  <a:latin typeface="Cambria Math" panose="02040503050406030204" pitchFamily="18" charset="0"/>
                                </a:rPr>
                              </m:ctrlPr>
                            </m:sSubSupPr>
                            <m:e>
                              <m:r>
                                <a:rPr lang="en-US" i="1" dirty="0">
                                  <a:latin typeface="Cambria Math" panose="02040503050406030204" pitchFamily="18" charset="0"/>
                                </a:rPr>
                                <m:t>𝑥</m:t>
                              </m:r>
                            </m:e>
                            <m:sub>
                              <m:r>
                                <a:rPr lang="en-US" i="1" dirty="0">
                                  <a:latin typeface="Cambria Math" panose="02040503050406030204" pitchFamily="18" charset="0"/>
                                </a:rPr>
                                <m:t>1</m:t>
                              </m:r>
                            </m:sub>
                            <m:sup>
                              <m:r>
                                <a:rPr lang="en-US" i="1" dirty="0">
                                  <a:latin typeface="Cambria Math" panose="02040503050406030204" pitchFamily="18" charset="0"/>
                                </a:rPr>
                                <m:t>∗</m:t>
                              </m:r>
                            </m:sup>
                          </m:sSubSup>
                        </m:e>
                      </m:d>
                      <m:r>
                        <a:rPr lang="en-US" i="1" dirty="0">
                          <a:latin typeface="Cambria Math" panose="02040503050406030204" pitchFamily="18" charset="0"/>
                        </a:rPr>
                        <m:t>+</m:t>
                      </m:r>
                      <m:sSub>
                        <m:sSubPr>
                          <m:ctrlPr>
                            <a:rPr lang="en-US" i="1" dirty="0">
                              <a:latin typeface="Cambria Math" panose="02040503050406030204" pitchFamily="18" charset="0"/>
                            </a:rPr>
                          </m:ctrlPr>
                        </m:sSubPr>
                        <m:e>
                          <m:d>
                            <m:dPr>
                              <m:begChr m:val=""/>
                              <m:endChr m:val="|"/>
                              <m:ctrlPr>
                                <a:rPr lang="en-US" i="1" dirty="0">
                                  <a:latin typeface="Cambria Math" panose="02040503050406030204" pitchFamily="18" charset="0"/>
                                </a:rPr>
                              </m:ctrlPr>
                            </m:dPr>
                            <m:e>
                              <m:f>
                                <m:fPr>
                                  <m:ctrlPr>
                                    <a:rPr lang="en-US" i="1" dirty="0">
                                      <a:latin typeface="Cambria Math" panose="02040503050406030204" pitchFamily="18" charset="0"/>
                                    </a:rPr>
                                  </m:ctrlPr>
                                </m:fPr>
                                <m:num>
                                  <m:r>
                                    <a:rPr lang="en-US" i="1" dirty="0">
                                      <a:latin typeface="Cambria Math" panose="02040503050406030204" pitchFamily="18" charset="0"/>
                                    </a:rPr>
                                    <m:t>𝜕</m:t>
                                  </m:r>
                                  <m:r>
                                    <a:rPr lang="en-US" i="1" dirty="0">
                                      <a:latin typeface="Cambria Math" panose="02040503050406030204" pitchFamily="18" charset="0"/>
                                    </a:rPr>
                                    <m:t>𝑓</m:t>
                                  </m:r>
                                  <m:d>
                                    <m:dPr>
                                      <m:ctrlPr>
                                        <a:rPr lang="en-US" i="1" dirty="0">
                                          <a:latin typeface="Cambria Math" panose="02040503050406030204" pitchFamily="18" charset="0"/>
                                        </a:rPr>
                                      </m:ctrlPr>
                                    </m:dPr>
                                    <m:e>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r>
                                            <a:rPr lang="en-US" i="1" dirty="0">
                                              <a:latin typeface="Cambria Math" panose="02040503050406030204" pitchFamily="18" charset="0"/>
                                            </a:rPr>
                                            <m:t>1</m:t>
                                          </m:r>
                                        </m:sub>
                                      </m:sSub>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r>
                                            <a:rPr lang="en-US" i="1" dirty="0">
                                              <a:latin typeface="Cambria Math" panose="02040503050406030204" pitchFamily="18" charset="0"/>
                                            </a:rPr>
                                            <m:t>2</m:t>
                                          </m:r>
                                        </m:sub>
                                      </m:sSub>
                                    </m:e>
                                  </m:d>
                                </m:num>
                                <m:den>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r>
                                        <a:rPr lang="en-US" i="1" dirty="0">
                                          <a:latin typeface="Cambria Math" panose="02040503050406030204" pitchFamily="18" charset="0"/>
                                        </a:rPr>
                                        <m:t>2</m:t>
                                      </m:r>
                                    </m:sub>
                                  </m:sSub>
                                </m:den>
                              </m:f>
                            </m:e>
                          </m:d>
                        </m:e>
                        <m:sub>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r>
                                <a:rPr lang="en-US" i="1" dirty="0">
                                  <a:latin typeface="Cambria Math" panose="02040503050406030204" pitchFamily="18" charset="0"/>
                                </a:rPr>
                                <m:t>2</m:t>
                              </m:r>
                            </m:sub>
                          </m:sSub>
                          <m:r>
                            <a:rPr lang="en-US" i="1" dirty="0">
                              <a:latin typeface="Cambria Math" panose="02040503050406030204" pitchFamily="18" charset="0"/>
                            </a:rPr>
                            <m:t>=</m:t>
                          </m:r>
                          <m:sSubSup>
                            <m:sSubSupPr>
                              <m:ctrlPr>
                                <a:rPr lang="en-US" i="1" dirty="0">
                                  <a:latin typeface="Cambria Math" panose="02040503050406030204" pitchFamily="18" charset="0"/>
                                </a:rPr>
                              </m:ctrlPr>
                            </m:sSubSupPr>
                            <m:e>
                              <m:r>
                                <a:rPr lang="en-US" i="1" dirty="0">
                                  <a:latin typeface="Cambria Math" panose="02040503050406030204" pitchFamily="18" charset="0"/>
                                </a:rPr>
                                <m:t>𝑥</m:t>
                              </m:r>
                            </m:e>
                            <m:sub>
                              <m:r>
                                <a:rPr lang="en-US" i="1" dirty="0">
                                  <a:latin typeface="Cambria Math" panose="02040503050406030204" pitchFamily="18" charset="0"/>
                                </a:rPr>
                                <m:t>2</m:t>
                              </m:r>
                            </m:sub>
                            <m:sup>
                              <m:r>
                                <a:rPr lang="en-US" i="1" dirty="0">
                                  <a:latin typeface="Cambria Math" panose="02040503050406030204" pitchFamily="18" charset="0"/>
                                </a:rPr>
                                <m:t>∗</m:t>
                              </m:r>
                            </m:sup>
                          </m:sSubSup>
                        </m:sub>
                      </m:sSub>
                      <m:d>
                        <m:dPr>
                          <m:ctrlPr>
                            <a:rPr lang="en-US" i="1" dirty="0">
                              <a:latin typeface="Cambria Math" panose="02040503050406030204" pitchFamily="18" charset="0"/>
                            </a:rPr>
                          </m:ctrlPr>
                        </m:dPr>
                        <m:e>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r>
                                <a:rPr lang="en-US" i="1" dirty="0">
                                  <a:latin typeface="Cambria Math" panose="02040503050406030204" pitchFamily="18" charset="0"/>
                                </a:rPr>
                                <m:t>2</m:t>
                              </m:r>
                            </m:sub>
                          </m:sSub>
                          <m:r>
                            <a:rPr lang="en-US" i="1" dirty="0">
                              <a:latin typeface="Cambria Math" panose="02040503050406030204" pitchFamily="18" charset="0"/>
                            </a:rPr>
                            <m:t>−</m:t>
                          </m:r>
                          <m:sSubSup>
                            <m:sSubSupPr>
                              <m:ctrlPr>
                                <a:rPr lang="en-US" i="1" dirty="0">
                                  <a:latin typeface="Cambria Math" panose="02040503050406030204" pitchFamily="18" charset="0"/>
                                </a:rPr>
                              </m:ctrlPr>
                            </m:sSubSupPr>
                            <m:e>
                              <m:r>
                                <a:rPr lang="en-US" i="1" dirty="0">
                                  <a:latin typeface="Cambria Math" panose="02040503050406030204" pitchFamily="18" charset="0"/>
                                </a:rPr>
                                <m:t>𝑥</m:t>
                              </m:r>
                            </m:e>
                            <m:sub>
                              <m:r>
                                <a:rPr lang="en-US" i="1" dirty="0">
                                  <a:latin typeface="Cambria Math" panose="02040503050406030204" pitchFamily="18" charset="0"/>
                                </a:rPr>
                                <m:t>2</m:t>
                              </m:r>
                            </m:sub>
                            <m:sup>
                              <m:r>
                                <a:rPr lang="en-US" i="1" dirty="0">
                                  <a:latin typeface="Cambria Math" panose="02040503050406030204" pitchFamily="18" charset="0"/>
                                </a:rPr>
                                <m:t>∗</m:t>
                              </m:r>
                            </m:sup>
                          </m:sSubSup>
                        </m:e>
                      </m:d>
                      <m:r>
                        <a:rPr lang="en-US" b="0" i="1" dirty="0" smtClean="0">
                          <a:latin typeface="Cambria Math" panose="02040503050406030204" pitchFamily="18" charset="0"/>
                        </a:rPr>
                        <m:t>=</m:t>
                      </m:r>
                      <m:f>
                        <m:fPr>
                          <m:ctrlPr>
                            <a:rPr lang="en-US" b="0" i="1" dirty="0" smtClean="0">
                              <a:latin typeface="Cambria Math" panose="02040503050406030204" pitchFamily="18" charset="0"/>
                            </a:rPr>
                          </m:ctrlPr>
                        </m:fPr>
                        <m:num>
                          <m:r>
                            <a:rPr lang="en-US" b="0" i="1" dirty="0" smtClean="0">
                              <a:latin typeface="Cambria Math" panose="02040503050406030204" pitchFamily="18" charset="0"/>
                            </a:rPr>
                            <m:t>𝜕</m:t>
                          </m:r>
                          <m:r>
                            <a:rPr lang="en-US" b="0" i="1" dirty="0" smtClean="0">
                              <a:latin typeface="Cambria Math" panose="02040503050406030204" pitchFamily="18" charset="0"/>
                            </a:rPr>
                            <m:t>𝑓</m:t>
                          </m:r>
                        </m:num>
                        <m:den>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𝑥</m:t>
                              </m:r>
                            </m:e>
                            <m:sub>
                              <m:r>
                                <a:rPr lang="en-US" b="0" i="1" dirty="0" smtClean="0">
                                  <a:latin typeface="Cambria Math" panose="02040503050406030204" pitchFamily="18" charset="0"/>
                                </a:rPr>
                                <m:t>1</m:t>
                              </m:r>
                            </m:sub>
                          </m:sSub>
                        </m:den>
                      </m:f>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𝑥</m:t>
                          </m:r>
                        </m:e>
                        <m:sub>
                          <m:r>
                            <a:rPr lang="en-US" b="0" i="1" dirty="0" smtClean="0">
                              <a:latin typeface="Cambria Math" panose="02040503050406030204" pitchFamily="18" charset="0"/>
                            </a:rPr>
                            <m:t>1</m:t>
                          </m:r>
                        </m:sub>
                      </m:sSub>
                      <m:r>
                        <a:rPr lang="en-US" b="0" i="1" dirty="0" smtClean="0">
                          <a:latin typeface="Cambria Math" panose="02040503050406030204" pitchFamily="18" charset="0"/>
                        </a:rPr>
                        <m:t>+</m:t>
                      </m:r>
                      <m:f>
                        <m:fPr>
                          <m:ctrlPr>
                            <a:rPr lang="en-US" i="1" dirty="0">
                              <a:latin typeface="Cambria Math" panose="02040503050406030204" pitchFamily="18" charset="0"/>
                            </a:rPr>
                          </m:ctrlPr>
                        </m:fPr>
                        <m:num>
                          <m:r>
                            <a:rPr lang="en-US" i="1" dirty="0">
                              <a:latin typeface="Cambria Math" panose="02040503050406030204" pitchFamily="18" charset="0"/>
                            </a:rPr>
                            <m:t>𝜕</m:t>
                          </m:r>
                          <m:r>
                            <a:rPr lang="en-US" i="1" dirty="0">
                              <a:latin typeface="Cambria Math" panose="02040503050406030204" pitchFamily="18" charset="0"/>
                            </a:rPr>
                            <m:t>𝑓</m:t>
                          </m:r>
                        </m:num>
                        <m:den>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r>
                                <a:rPr lang="en-US" b="0" i="1" dirty="0" smtClean="0">
                                  <a:latin typeface="Cambria Math" panose="02040503050406030204" pitchFamily="18" charset="0"/>
                                </a:rPr>
                                <m:t>2</m:t>
                              </m:r>
                            </m:sub>
                          </m:sSub>
                        </m:den>
                      </m:f>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r>
                            <a:rPr lang="en-US" b="0" i="1" dirty="0" smtClean="0">
                              <a:latin typeface="Cambria Math" panose="02040503050406030204" pitchFamily="18" charset="0"/>
                            </a:rPr>
                            <m:t>2</m:t>
                          </m:r>
                        </m:sub>
                      </m:sSub>
                    </m:oMath>
                  </m:oMathPara>
                </a14:m>
                <a:endParaRPr lang="en-US" dirty="0"/>
              </a:p>
              <a:p>
                <a:endParaRPr lang="en-US" dirty="0"/>
              </a:p>
              <a:p>
                <a:endParaRPr lang="en-US" dirty="0"/>
              </a:p>
            </p:txBody>
          </p:sp>
        </mc:Choice>
        <mc:Fallback>
          <p:sp>
            <p:nvSpPr>
              <p:cNvPr id="8" name="TextBox 7"/>
              <p:cNvSpPr txBox="1">
                <a:spLocks noRot="1" noChangeAspect="1" noMove="1" noResize="1" noEditPoints="1" noAdjustHandles="1" noChangeArrowheads="1" noChangeShapeType="1" noTextEdit="1"/>
              </p:cNvSpPr>
              <p:nvPr/>
            </p:nvSpPr>
            <p:spPr>
              <a:xfrm>
                <a:off x="692148" y="1299654"/>
                <a:ext cx="11004551" cy="5068888"/>
              </a:xfrm>
              <a:prstGeom prst="rect">
                <a:avLst/>
              </a:prstGeom>
              <a:blipFill>
                <a:blip r:embed="rId2"/>
                <a:stretch>
                  <a:fillRect l="-499" t="-481"/>
                </a:stretch>
              </a:blipFill>
            </p:spPr>
            <p:txBody>
              <a:bodyPr/>
              <a:lstStyle/>
              <a:p>
                <a:r>
                  <a:rPr lang="en-US">
                    <a:noFill/>
                  </a:rPr>
                  <a:t> </a:t>
                </a:r>
              </a:p>
            </p:txBody>
          </p:sp>
        </mc:Fallback>
      </mc:AlternateContent>
      <p:cxnSp>
        <p:nvCxnSpPr>
          <p:cNvPr id="4" name="Straight Arrow Connector 3"/>
          <p:cNvCxnSpPr/>
          <p:nvPr/>
        </p:nvCxnSpPr>
        <p:spPr>
          <a:xfrm flipH="1">
            <a:off x="2806700" y="4978400"/>
            <a:ext cx="711200" cy="825500"/>
          </a:xfrm>
          <a:prstGeom prst="straightConnector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sp>
        <p:nvSpPr>
          <p:cNvPr id="5" name="TextBox 4"/>
          <p:cNvSpPr txBox="1"/>
          <p:nvPr/>
        </p:nvSpPr>
        <p:spPr>
          <a:xfrm>
            <a:off x="2497000" y="5803900"/>
            <a:ext cx="309700" cy="369332"/>
          </a:xfrm>
          <a:prstGeom prst="rect">
            <a:avLst/>
          </a:prstGeom>
          <a:noFill/>
        </p:spPr>
        <p:txBody>
          <a:bodyPr wrap="none" rtlCol="0">
            <a:spAutoFit/>
          </a:bodyPr>
          <a:lstStyle/>
          <a:p>
            <a:r>
              <a:rPr lang="en-US" dirty="0" smtClean="0">
                <a:solidFill>
                  <a:srgbClr val="FF0000"/>
                </a:solidFill>
              </a:rPr>
              <a:t>0</a:t>
            </a:r>
            <a:endParaRPr lang="en-US" dirty="0">
              <a:solidFill>
                <a:srgbClr val="FF0000"/>
              </a:solidFill>
            </a:endParaRPr>
          </a:p>
        </p:txBody>
      </p:sp>
      <p:cxnSp>
        <p:nvCxnSpPr>
          <p:cNvPr id="10" name="Straight Arrow Connector 9"/>
          <p:cNvCxnSpPr/>
          <p:nvPr/>
        </p:nvCxnSpPr>
        <p:spPr>
          <a:xfrm flipH="1">
            <a:off x="5364161" y="4978400"/>
            <a:ext cx="711200" cy="825500"/>
          </a:xfrm>
          <a:prstGeom prst="straightConnector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mc:AlternateContent xmlns:mc="http://schemas.openxmlformats.org/markup-compatibility/2006">
        <mc:Choice xmlns:a14="http://schemas.microsoft.com/office/drawing/2010/main" Requires="a14">
          <p:sp>
            <p:nvSpPr>
              <p:cNvPr id="11" name="TextBox 10"/>
              <p:cNvSpPr txBox="1"/>
              <p:nvPr/>
            </p:nvSpPr>
            <p:spPr>
              <a:xfrm>
                <a:off x="5054461" y="5803900"/>
                <a:ext cx="470385"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b="0" i="1" dirty="0" smtClean="0">
                              <a:solidFill>
                                <a:srgbClr val="FF0000"/>
                              </a:solidFill>
                              <a:latin typeface="Cambria Math" panose="02040503050406030204" pitchFamily="18" charset="0"/>
                            </a:rPr>
                          </m:ctrlPr>
                        </m:sSubPr>
                        <m:e>
                          <m:r>
                            <a:rPr lang="en-US" b="0" i="1" dirty="0" smtClean="0">
                              <a:solidFill>
                                <a:srgbClr val="FF0000"/>
                              </a:solidFill>
                              <a:latin typeface="Cambria Math" panose="02040503050406030204" pitchFamily="18" charset="0"/>
                            </a:rPr>
                            <m:t>𝑥</m:t>
                          </m:r>
                        </m:e>
                        <m:sub>
                          <m:r>
                            <a:rPr lang="en-US" b="0" i="1" dirty="0" smtClean="0">
                              <a:solidFill>
                                <a:srgbClr val="FF0000"/>
                              </a:solidFill>
                              <a:latin typeface="Cambria Math" panose="02040503050406030204" pitchFamily="18" charset="0"/>
                            </a:rPr>
                            <m:t>1</m:t>
                          </m:r>
                        </m:sub>
                      </m:sSub>
                    </m:oMath>
                  </m:oMathPara>
                </a14:m>
                <a:endParaRPr lang="en-US" dirty="0">
                  <a:solidFill>
                    <a:srgbClr val="FF0000"/>
                  </a:solidFill>
                </a:endParaRPr>
              </a:p>
            </p:txBody>
          </p:sp>
        </mc:Choice>
        <mc:Fallback>
          <p:sp>
            <p:nvSpPr>
              <p:cNvPr id="11" name="TextBox 10"/>
              <p:cNvSpPr txBox="1">
                <a:spLocks noRot="1" noChangeAspect="1" noMove="1" noResize="1" noEditPoints="1" noAdjustHandles="1" noChangeArrowheads="1" noChangeShapeType="1" noTextEdit="1"/>
              </p:cNvSpPr>
              <p:nvPr/>
            </p:nvSpPr>
            <p:spPr>
              <a:xfrm>
                <a:off x="5054461" y="5803900"/>
                <a:ext cx="470385" cy="369332"/>
              </a:xfrm>
              <a:prstGeom prst="rect">
                <a:avLst/>
              </a:prstGeom>
              <a:blipFill>
                <a:blip r:embed="rId3"/>
                <a:stretch>
                  <a:fillRect b="-1639"/>
                </a:stretch>
              </a:blipFill>
            </p:spPr>
            <p:txBody>
              <a:bodyPr/>
              <a:lstStyle/>
              <a:p>
                <a:r>
                  <a:rPr lang="en-US">
                    <a:noFill/>
                  </a:rPr>
                  <a:t> </a:t>
                </a:r>
              </a:p>
            </p:txBody>
          </p:sp>
        </mc:Fallback>
      </mc:AlternateContent>
      <p:cxnSp>
        <p:nvCxnSpPr>
          <p:cNvPr id="12" name="Straight Arrow Connector 11"/>
          <p:cNvCxnSpPr/>
          <p:nvPr/>
        </p:nvCxnSpPr>
        <p:spPr>
          <a:xfrm flipH="1">
            <a:off x="8228082" y="4978400"/>
            <a:ext cx="711200" cy="825500"/>
          </a:xfrm>
          <a:prstGeom prst="straightConnector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mc:AlternateContent xmlns:mc="http://schemas.openxmlformats.org/markup-compatibility/2006">
        <mc:Choice xmlns:a14="http://schemas.microsoft.com/office/drawing/2010/main" Requires="a14">
          <p:sp>
            <p:nvSpPr>
              <p:cNvPr id="13" name="TextBox 12"/>
              <p:cNvSpPr txBox="1"/>
              <p:nvPr/>
            </p:nvSpPr>
            <p:spPr>
              <a:xfrm>
                <a:off x="7918382" y="5803900"/>
                <a:ext cx="475708"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b="0" i="1" dirty="0" smtClean="0">
                              <a:solidFill>
                                <a:srgbClr val="FF0000"/>
                              </a:solidFill>
                              <a:latin typeface="Cambria Math" panose="02040503050406030204" pitchFamily="18" charset="0"/>
                            </a:rPr>
                          </m:ctrlPr>
                        </m:sSubPr>
                        <m:e>
                          <m:r>
                            <a:rPr lang="en-US" b="0" i="1" dirty="0" smtClean="0">
                              <a:solidFill>
                                <a:srgbClr val="FF0000"/>
                              </a:solidFill>
                              <a:latin typeface="Cambria Math" panose="02040503050406030204" pitchFamily="18" charset="0"/>
                            </a:rPr>
                            <m:t>𝑥</m:t>
                          </m:r>
                        </m:e>
                        <m:sub>
                          <m:r>
                            <a:rPr lang="en-US" b="0" i="1" dirty="0" smtClean="0">
                              <a:solidFill>
                                <a:srgbClr val="FF0000"/>
                              </a:solidFill>
                              <a:latin typeface="Cambria Math" panose="02040503050406030204" pitchFamily="18" charset="0"/>
                            </a:rPr>
                            <m:t>2</m:t>
                          </m:r>
                        </m:sub>
                      </m:sSub>
                    </m:oMath>
                  </m:oMathPara>
                </a14:m>
                <a:endParaRPr lang="en-US" dirty="0">
                  <a:solidFill>
                    <a:srgbClr val="FF0000"/>
                  </a:solidFill>
                </a:endParaRPr>
              </a:p>
            </p:txBody>
          </p:sp>
        </mc:Choice>
        <mc:Fallback>
          <p:sp>
            <p:nvSpPr>
              <p:cNvPr id="13" name="TextBox 12"/>
              <p:cNvSpPr txBox="1">
                <a:spLocks noRot="1" noChangeAspect="1" noMove="1" noResize="1" noEditPoints="1" noAdjustHandles="1" noChangeArrowheads="1" noChangeShapeType="1" noTextEdit="1"/>
              </p:cNvSpPr>
              <p:nvPr/>
            </p:nvSpPr>
            <p:spPr>
              <a:xfrm>
                <a:off x="7918382" y="5803900"/>
                <a:ext cx="475708" cy="369332"/>
              </a:xfrm>
              <a:prstGeom prst="rect">
                <a:avLst/>
              </a:prstGeom>
              <a:blipFill>
                <a:blip r:embed="rId4"/>
                <a:stretch>
                  <a:fillRect b="-1639"/>
                </a:stretch>
              </a:blipFill>
            </p:spPr>
            <p:txBody>
              <a:bodyPr/>
              <a:lstStyle/>
              <a:p>
                <a:r>
                  <a:rPr lang="en-US">
                    <a:noFill/>
                  </a:rPr>
                  <a:t> </a:t>
                </a:r>
              </a:p>
            </p:txBody>
          </p:sp>
        </mc:Fallback>
      </mc:AlternateContent>
      <p:sp>
        <p:nvSpPr>
          <p:cNvPr id="15" name="Slide Number Placeholder 14"/>
          <p:cNvSpPr>
            <a:spLocks noGrp="1"/>
          </p:cNvSpPr>
          <p:nvPr>
            <p:ph type="sldNum" sz="quarter" idx="4"/>
          </p:nvPr>
        </p:nvSpPr>
        <p:spPr/>
        <p:txBody>
          <a:bodyPr/>
          <a:lstStyle/>
          <a:p>
            <a:fld id="{9860EDB8-5305-433F-BE41-D7A86D811DB3}" type="slidenum">
              <a:rPr lang="en-US" smtClean="0"/>
              <a:pPr/>
              <a:t>22</a:t>
            </a:fld>
            <a:endParaRPr lang="en-US" dirty="0"/>
          </a:p>
        </p:txBody>
      </p:sp>
    </p:spTree>
    <p:extLst>
      <p:ext uri="{BB962C8B-B14F-4D97-AF65-F5344CB8AC3E}">
        <p14:creationId xmlns:p14="http://schemas.microsoft.com/office/powerpoint/2010/main" val="125885180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1207" y="448056"/>
            <a:ext cx="8749793" cy="640080"/>
          </a:xfrm>
        </p:spPr>
        <p:txBody>
          <a:bodyPr>
            <a:normAutofit fontScale="90000"/>
          </a:bodyPr>
          <a:lstStyle/>
          <a:p>
            <a:r>
              <a:rPr lang="en-US" b="1" dirty="0"/>
              <a:t>The Phase </a:t>
            </a:r>
            <a:r>
              <a:rPr lang="en-US" b="1" dirty="0" smtClean="0"/>
              <a:t>Plane – </a:t>
            </a:r>
            <a:r>
              <a:rPr lang="en-US" b="1" dirty="0"/>
              <a:t>Equilibrium </a:t>
            </a:r>
            <a:r>
              <a:rPr lang="en-US" b="1" dirty="0" smtClean="0"/>
              <a:t>points - </a:t>
            </a:r>
            <a:r>
              <a:rPr lang="en-US" b="1" dirty="0"/>
              <a:t>Nature of the </a:t>
            </a:r>
            <a:r>
              <a:rPr lang="en-US" b="1" dirty="0" smtClean="0"/>
              <a:t>equilibria</a:t>
            </a:r>
            <a:endParaRPr lang="en-US" b="1" dirty="0"/>
          </a:p>
        </p:txBody>
      </p:sp>
      <p:sp>
        <p:nvSpPr>
          <p:cNvPr id="6" name="AutoShape 2" descr="$v$"/>
          <p:cNvSpPr>
            <a:spLocks noChangeAspect="1" noChangeArrowheads="1"/>
          </p:cNvSpPr>
          <p:nvPr/>
        </p:nvSpPr>
        <p:spPr bwMode="auto">
          <a:xfrm>
            <a:off x="3943350" y="-682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3" descr="$w$"/>
          <p:cNvSpPr>
            <a:spLocks noChangeAspect="1" noChangeArrowheads="1"/>
          </p:cNvSpPr>
          <p:nvPr/>
        </p:nvSpPr>
        <p:spPr bwMode="auto">
          <a:xfrm>
            <a:off x="4960938" y="-682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mc:AlternateContent xmlns:mc="http://schemas.openxmlformats.org/markup-compatibility/2006">
        <mc:Choice xmlns:a14="http://schemas.microsoft.com/office/drawing/2010/main" Requires="a14">
          <p:sp>
            <p:nvSpPr>
              <p:cNvPr id="8" name="TextBox 7"/>
              <p:cNvSpPr txBox="1"/>
              <p:nvPr/>
            </p:nvSpPr>
            <p:spPr>
              <a:xfrm>
                <a:off x="692148" y="1299654"/>
                <a:ext cx="11004551" cy="168437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eqArr>
                            <m:eqArrPr>
                              <m:ctrlPr>
                                <a:rPr lang="en-US" i="1" smtClean="0">
                                  <a:latin typeface="Cambria Math" panose="02040503050406030204" pitchFamily="18" charset="0"/>
                                </a:rPr>
                              </m:ctrlPr>
                            </m:eqArrPr>
                            <m:e>
                              <m:f>
                                <m:fPr>
                                  <m:ctrlPr>
                                    <a:rPr lang="en-US" i="1" smtClean="0">
                                      <a:latin typeface="Cambria Math" panose="02040503050406030204" pitchFamily="18" charset="0"/>
                                    </a:rPr>
                                  </m:ctrlPr>
                                </m:fPr>
                                <m:num>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num>
                                <m:den>
                                  <m:r>
                                    <a:rPr lang="en-US" b="0" i="1" smtClean="0">
                                      <a:latin typeface="Cambria Math" panose="02040503050406030204" pitchFamily="18" charset="0"/>
                                    </a:rPr>
                                    <m:t>𝑑𝑡</m:t>
                                  </m:r>
                                </m:den>
                              </m:f>
                              <m:r>
                                <a:rPr lang="en-US" b="0" i="1" smtClean="0">
                                  <a:latin typeface="Cambria Math" panose="02040503050406030204" pitchFamily="18" charset="0"/>
                                </a:rPr>
                                <m:t>=</m:t>
                              </m:r>
                              <m:r>
                                <a:rPr lang="en-US" i="1">
                                  <a:latin typeface="Cambria Math" panose="02040503050406030204" pitchFamily="18" charset="0"/>
                                </a:rPr>
                                <m:t>𝑓</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e>
                              </m:d>
                              <m:r>
                                <a:rPr lang="en-US" i="1">
                                  <a:latin typeface="Cambria Math" panose="02040503050406030204" pitchFamily="18" charset="0"/>
                                </a:rPr>
                                <m:t>=</m:t>
                              </m:r>
                              <m:f>
                                <m:fPr>
                                  <m:ctrlPr>
                                    <a:rPr lang="en-US" i="1" dirty="0">
                                      <a:latin typeface="Cambria Math" panose="02040503050406030204" pitchFamily="18" charset="0"/>
                                    </a:rPr>
                                  </m:ctrlPr>
                                </m:fPr>
                                <m:num>
                                  <m:r>
                                    <a:rPr lang="en-US" i="1" dirty="0">
                                      <a:latin typeface="Cambria Math" panose="02040503050406030204" pitchFamily="18" charset="0"/>
                                    </a:rPr>
                                    <m:t>𝜕</m:t>
                                  </m:r>
                                  <m:r>
                                    <a:rPr lang="en-US" i="1" dirty="0">
                                      <a:latin typeface="Cambria Math" panose="02040503050406030204" pitchFamily="18" charset="0"/>
                                    </a:rPr>
                                    <m:t>𝑓</m:t>
                                  </m:r>
                                </m:num>
                                <m:den>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r>
                                        <a:rPr lang="en-US" i="1" dirty="0">
                                          <a:latin typeface="Cambria Math" panose="02040503050406030204" pitchFamily="18" charset="0"/>
                                        </a:rPr>
                                        <m:t>1</m:t>
                                      </m:r>
                                    </m:sub>
                                  </m:sSub>
                                </m:den>
                              </m:f>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r>
                                    <a:rPr lang="en-US" i="1" dirty="0">
                                      <a:latin typeface="Cambria Math" panose="02040503050406030204" pitchFamily="18" charset="0"/>
                                    </a:rPr>
                                    <m:t>1</m:t>
                                  </m:r>
                                </m:sub>
                              </m:sSub>
                              <m:r>
                                <a:rPr lang="en-US" i="1" dirty="0">
                                  <a:latin typeface="Cambria Math" panose="02040503050406030204" pitchFamily="18" charset="0"/>
                                </a:rPr>
                                <m:t>+</m:t>
                              </m:r>
                              <m:f>
                                <m:fPr>
                                  <m:ctrlPr>
                                    <a:rPr lang="en-US" i="1" dirty="0">
                                      <a:latin typeface="Cambria Math" panose="02040503050406030204" pitchFamily="18" charset="0"/>
                                    </a:rPr>
                                  </m:ctrlPr>
                                </m:fPr>
                                <m:num>
                                  <m:r>
                                    <a:rPr lang="en-US" i="1" dirty="0">
                                      <a:latin typeface="Cambria Math" panose="02040503050406030204" pitchFamily="18" charset="0"/>
                                    </a:rPr>
                                    <m:t>𝜕</m:t>
                                  </m:r>
                                  <m:r>
                                    <a:rPr lang="en-US" i="1" dirty="0">
                                      <a:latin typeface="Cambria Math" panose="02040503050406030204" pitchFamily="18" charset="0"/>
                                    </a:rPr>
                                    <m:t>𝑓</m:t>
                                  </m:r>
                                </m:num>
                                <m:den>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r>
                                        <a:rPr lang="en-US" i="1" dirty="0">
                                          <a:latin typeface="Cambria Math" panose="02040503050406030204" pitchFamily="18" charset="0"/>
                                        </a:rPr>
                                        <m:t>2</m:t>
                                      </m:r>
                                    </m:sub>
                                  </m:sSub>
                                </m:den>
                              </m:f>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r>
                                    <a:rPr lang="en-US" i="1" dirty="0">
                                      <a:latin typeface="Cambria Math" panose="02040503050406030204" pitchFamily="18" charset="0"/>
                                    </a:rPr>
                                    <m:t>2</m:t>
                                  </m:r>
                                </m:sub>
                              </m:sSub>
                              <m:r>
                                <m:rPr>
                                  <m:nor/>
                                </m:rPr>
                                <a:rPr lang="en-US" dirty="0"/>
                                <m:t> </m:t>
                              </m:r>
                            </m:e>
                            <m:e>
                              <m:f>
                                <m:fPr>
                                  <m:ctrlPr>
                                    <a:rPr lang="en-US" i="1">
                                      <a:latin typeface="Cambria Math" panose="02040503050406030204" pitchFamily="18" charset="0"/>
                                    </a:rPr>
                                  </m:ctrlPr>
                                </m:fPr>
                                <m:num>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2</m:t>
                                      </m:r>
                                    </m:sub>
                                  </m:sSub>
                                </m:num>
                                <m:den>
                                  <m:r>
                                    <a:rPr lang="en-US" i="1">
                                      <a:latin typeface="Cambria Math" panose="02040503050406030204" pitchFamily="18" charset="0"/>
                                    </a:rPr>
                                    <m:t>𝑑𝑡</m:t>
                                  </m:r>
                                </m:den>
                              </m:f>
                              <m:r>
                                <a:rPr lang="en-US" i="1">
                                  <a:latin typeface="Cambria Math" panose="02040503050406030204" pitchFamily="18" charset="0"/>
                                </a:rPr>
                                <m:t>=</m:t>
                              </m:r>
                              <m:r>
                                <a:rPr lang="en-US" i="1">
                                  <a:latin typeface="Cambria Math" panose="02040503050406030204" pitchFamily="18" charset="0"/>
                                </a:rPr>
                                <m:t>𝑔</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e>
                              </m:d>
                              <m:r>
                                <a:rPr lang="en-US" i="1">
                                  <a:latin typeface="Cambria Math" panose="02040503050406030204" pitchFamily="18" charset="0"/>
                                </a:rPr>
                                <m:t>=</m:t>
                              </m:r>
                              <m:f>
                                <m:fPr>
                                  <m:ctrlPr>
                                    <a:rPr lang="en-US" i="1" dirty="0">
                                      <a:latin typeface="Cambria Math" panose="02040503050406030204" pitchFamily="18" charset="0"/>
                                    </a:rPr>
                                  </m:ctrlPr>
                                </m:fPr>
                                <m:num>
                                  <m:r>
                                    <a:rPr lang="en-US" i="1" dirty="0">
                                      <a:latin typeface="Cambria Math" panose="02040503050406030204" pitchFamily="18" charset="0"/>
                                    </a:rPr>
                                    <m:t>𝜕</m:t>
                                  </m:r>
                                  <m:r>
                                    <a:rPr lang="en-US" i="1" dirty="0">
                                      <a:latin typeface="Cambria Math" panose="02040503050406030204" pitchFamily="18" charset="0"/>
                                    </a:rPr>
                                    <m:t>𝑔</m:t>
                                  </m:r>
                                </m:num>
                                <m:den>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r>
                                        <a:rPr lang="en-US" i="1" dirty="0">
                                          <a:latin typeface="Cambria Math" panose="02040503050406030204" pitchFamily="18" charset="0"/>
                                        </a:rPr>
                                        <m:t>1</m:t>
                                      </m:r>
                                    </m:sub>
                                  </m:sSub>
                                </m:den>
                              </m:f>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r>
                                    <a:rPr lang="en-US" i="1" dirty="0">
                                      <a:latin typeface="Cambria Math" panose="02040503050406030204" pitchFamily="18" charset="0"/>
                                    </a:rPr>
                                    <m:t>1</m:t>
                                  </m:r>
                                </m:sub>
                              </m:sSub>
                              <m:r>
                                <a:rPr lang="en-US" i="1" dirty="0">
                                  <a:latin typeface="Cambria Math" panose="02040503050406030204" pitchFamily="18" charset="0"/>
                                </a:rPr>
                                <m:t>+</m:t>
                              </m:r>
                              <m:f>
                                <m:fPr>
                                  <m:ctrlPr>
                                    <a:rPr lang="en-US" i="1" dirty="0">
                                      <a:latin typeface="Cambria Math" panose="02040503050406030204" pitchFamily="18" charset="0"/>
                                    </a:rPr>
                                  </m:ctrlPr>
                                </m:fPr>
                                <m:num>
                                  <m:r>
                                    <a:rPr lang="en-US" i="1" dirty="0">
                                      <a:latin typeface="Cambria Math" panose="02040503050406030204" pitchFamily="18" charset="0"/>
                                    </a:rPr>
                                    <m:t>𝜕</m:t>
                                  </m:r>
                                  <m:r>
                                    <a:rPr lang="en-US" i="1" dirty="0">
                                      <a:latin typeface="Cambria Math" panose="02040503050406030204" pitchFamily="18" charset="0"/>
                                    </a:rPr>
                                    <m:t>𝑔</m:t>
                                  </m:r>
                                </m:num>
                                <m:den>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r>
                                        <a:rPr lang="en-US" i="1" dirty="0">
                                          <a:latin typeface="Cambria Math" panose="02040503050406030204" pitchFamily="18" charset="0"/>
                                        </a:rPr>
                                        <m:t>2</m:t>
                                      </m:r>
                                    </m:sub>
                                  </m:sSub>
                                </m:den>
                              </m:f>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r>
                                    <a:rPr lang="en-US" i="1" dirty="0">
                                      <a:latin typeface="Cambria Math" panose="02040503050406030204" pitchFamily="18" charset="0"/>
                                    </a:rPr>
                                    <m:t>2</m:t>
                                  </m:r>
                                </m:sub>
                              </m:sSub>
                              <m:r>
                                <m:rPr>
                                  <m:nor/>
                                </m:rPr>
                                <a:rPr lang="en-US" dirty="0"/>
                                <m:t> </m:t>
                              </m:r>
                            </m:e>
                          </m:eqArr>
                          <m:r>
                            <a:rPr lang="en-US" b="0" i="1" smtClean="0">
                              <a:latin typeface="Cambria Math" panose="02040503050406030204" pitchFamily="18" charset="0"/>
                            </a:rPr>
                            <m:t>⇒</m:t>
                          </m:r>
                          <m:d>
                            <m:dPr>
                              <m:ctrlPr>
                                <a:rPr lang="en-US" b="0" i="1" smtClean="0">
                                  <a:latin typeface="Cambria Math" panose="02040503050406030204" pitchFamily="18" charset="0"/>
                                </a:rPr>
                              </m:ctrlPr>
                            </m:dPr>
                            <m:e>
                              <m:f>
                                <m:fPr>
                                  <m:type m:val="noBar"/>
                                  <m:ctrlPr>
                                    <a:rPr lang="en-US" b="0" i="1" smtClean="0">
                                      <a:latin typeface="Cambria Math" panose="02040503050406030204" pitchFamily="18" charset="0"/>
                                    </a:rPr>
                                  </m:ctrlPr>
                                </m:fPr>
                                <m:num>
                                  <m:r>
                                    <a:rPr lang="en-US" b="0" i="1" smtClean="0">
                                      <a:latin typeface="Cambria Math" panose="02040503050406030204" pitchFamily="18" charset="0"/>
                                    </a:rPr>
                                    <m:t>𝑓</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r>
                                    <a:rPr lang="en-US" i="1">
                                      <a:latin typeface="Cambria Math" panose="02040503050406030204" pitchFamily="18" charset="0"/>
                                    </a:rPr>
                                    <m:t>)</m:t>
                                  </m:r>
                                </m:num>
                                <m:den>
                                  <m:r>
                                    <a:rPr lang="en-US" b="0" i="1" smtClean="0">
                                      <a:latin typeface="Cambria Math" panose="02040503050406030204" pitchFamily="18" charset="0"/>
                                    </a:rPr>
                                    <m:t>𝑔</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m:t>
                                  </m:r>
                                </m:den>
                              </m:f>
                            </m:e>
                          </m:d>
                          <m:r>
                            <a:rPr lang="en-US" b="0" i="1" smtClean="0">
                              <a:latin typeface="Cambria Math" panose="02040503050406030204" pitchFamily="18" charset="0"/>
                            </a:rPr>
                            <m:t>=</m:t>
                          </m:r>
                          <m:d>
                            <m:dPr>
                              <m:ctrlPr>
                                <a:rPr lang="en-US" i="1">
                                  <a:latin typeface="Cambria Math" panose="02040503050406030204" pitchFamily="18" charset="0"/>
                                </a:rPr>
                              </m:ctrlPr>
                            </m:dPr>
                            <m:e>
                              <m:f>
                                <m:fPr>
                                  <m:type m:val="noBar"/>
                                  <m:ctrlPr>
                                    <a:rPr lang="en-US" i="1">
                                      <a:latin typeface="Cambria Math" panose="02040503050406030204" pitchFamily="18" charset="0"/>
                                    </a:rPr>
                                  </m:ctrlPr>
                                </m:fPr>
                                <m:num>
                                  <m:acc>
                                    <m:accPr>
                                      <m:chr m:val="̇"/>
                                      <m:ctrlPr>
                                        <a:rPr lang="en-US" b="0" i="1" smtClean="0">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e>
                                  </m:acc>
                                </m:num>
                                <m:den>
                                  <m:acc>
                                    <m:accPr>
                                      <m:chr m:val="̇"/>
                                      <m:ctrlPr>
                                        <a:rPr lang="en-US" b="0" i="1" smtClean="0">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e>
                                  </m:acc>
                                </m:den>
                              </m:f>
                            </m:e>
                          </m:d>
                          <m:r>
                            <a:rPr lang="en-US" b="0" i="1" smtClean="0">
                              <a:latin typeface="Cambria Math" panose="02040503050406030204" pitchFamily="18" charset="0"/>
                            </a:rPr>
                            <m:t>=</m:t>
                          </m:r>
                          <m:d>
                            <m:dPr>
                              <m:ctrlPr>
                                <a:rPr lang="en-US" b="0" i="1" smtClean="0">
                                  <a:latin typeface="Cambria Math" panose="02040503050406030204" pitchFamily="18" charset="0"/>
                                </a:rPr>
                              </m:ctrlPr>
                            </m:dPr>
                            <m:e>
                              <m:m>
                                <m:mPr>
                                  <m:mcs>
                                    <m:mc>
                                      <m:mcPr>
                                        <m:count m:val="2"/>
                                        <m:mcJc m:val="center"/>
                                      </m:mcPr>
                                    </m:mc>
                                  </m:mcs>
                                  <m:ctrlPr>
                                    <a:rPr lang="en-US" b="0" i="1" smtClean="0">
                                      <a:latin typeface="Cambria Math" panose="02040503050406030204" pitchFamily="18" charset="0"/>
                                    </a:rPr>
                                  </m:ctrlPr>
                                </m:mPr>
                                <m:mr>
                                  <m:e>
                                    <m:f>
                                      <m:fPr>
                                        <m:ctrlPr>
                                          <a:rPr lang="en-US" b="0" i="1" smtClean="0">
                                            <a:latin typeface="Cambria Math" panose="02040503050406030204" pitchFamily="18" charset="0"/>
                                          </a:rPr>
                                        </m:ctrlPr>
                                      </m:fPr>
                                      <m:num>
                                        <m:r>
                                          <a:rPr lang="en-US" b="0" i="1" smtClean="0">
                                            <a:latin typeface="Cambria Math" panose="02040503050406030204" pitchFamily="18" charset="0"/>
                                          </a:rPr>
                                          <m:t>𝜕</m:t>
                                        </m:r>
                                        <m:r>
                                          <a:rPr lang="en-US" b="0" i="1" smtClean="0">
                                            <a:latin typeface="Cambria Math" panose="02040503050406030204" pitchFamily="18" charset="0"/>
                                          </a:rPr>
                                          <m:t>𝑓</m:t>
                                        </m:r>
                                      </m:num>
                                      <m:den>
                                        <m:r>
                                          <m:rPr>
                                            <m:brk m:alnAt="7"/>
                                          </m:rP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m:rPr>
                                                <m:brk m:alnAt="7"/>
                                              </m:rPr>
                                              <a:rPr lang="en-US" b="0" i="1" smtClean="0">
                                                <a:latin typeface="Cambria Math" panose="02040503050406030204" pitchFamily="18" charset="0"/>
                                              </a:rPr>
                                              <m:t>𝑥</m:t>
                                            </m:r>
                                          </m:e>
                                          <m:sub>
                                            <m:r>
                                              <m:rPr>
                                                <m:brk m:alnAt="7"/>
                                              </m:rPr>
                                              <a:rPr lang="en-US" b="0" i="1" smtClean="0">
                                                <a:latin typeface="Cambria Math" panose="02040503050406030204" pitchFamily="18" charset="0"/>
                                              </a:rPr>
                                              <m:t>1</m:t>
                                            </m:r>
                                          </m:sub>
                                        </m:sSub>
                                      </m:den>
                                    </m:f>
                                  </m:e>
                                  <m:e>
                                    <m:f>
                                      <m:fPr>
                                        <m:ctrlPr>
                                          <a:rPr lang="en-US" i="1">
                                            <a:latin typeface="Cambria Math" panose="02040503050406030204" pitchFamily="18" charset="0"/>
                                          </a:rPr>
                                        </m:ctrlPr>
                                      </m:fPr>
                                      <m:num>
                                        <m:r>
                                          <a:rPr lang="en-US" i="1">
                                            <a:latin typeface="Cambria Math" panose="02040503050406030204" pitchFamily="18" charset="0"/>
                                          </a:rPr>
                                          <m:t>𝜕</m:t>
                                        </m:r>
                                        <m:r>
                                          <a:rPr lang="en-US" i="1">
                                            <a:latin typeface="Cambria Math" panose="02040503050406030204" pitchFamily="18" charset="0"/>
                                          </a:rPr>
                                          <m:t>𝑓</m:t>
                                        </m:r>
                                      </m:num>
                                      <m:den>
                                        <m:r>
                                          <m:rPr>
                                            <m:brk m:alnAt="7"/>
                                          </m:rPr>
                                          <a:rPr lang="en-US" i="1">
                                            <a:latin typeface="Cambria Math" panose="02040503050406030204" pitchFamily="18" charset="0"/>
                                          </a:rPr>
                                          <m:t>𝜕</m:t>
                                        </m:r>
                                        <m:sSub>
                                          <m:sSubPr>
                                            <m:ctrlPr>
                                              <a:rPr lang="en-US" i="1">
                                                <a:latin typeface="Cambria Math" panose="02040503050406030204" pitchFamily="18" charset="0"/>
                                              </a:rPr>
                                            </m:ctrlPr>
                                          </m:sSubPr>
                                          <m:e>
                                            <m:r>
                                              <m:rPr>
                                                <m:brk m:alnAt="7"/>
                                              </m:rPr>
                                              <a:rPr lang="en-US" i="1">
                                                <a:latin typeface="Cambria Math" panose="02040503050406030204" pitchFamily="18" charset="0"/>
                                              </a:rPr>
                                              <m:t>𝑥</m:t>
                                            </m:r>
                                          </m:e>
                                          <m:sub>
                                            <m:r>
                                              <a:rPr lang="en-US" b="0" i="1" smtClean="0">
                                                <a:latin typeface="Cambria Math" panose="02040503050406030204" pitchFamily="18" charset="0"/>
                                              </a:rPr>
                                              <m:t>2</m:t>
                                            </m:r>
                                          </m:sub>
                                        </m:sSub>
                                      </m:den>
                                    </m:f>
                                  </m:e>
                                </m:mr>
                                <m:mr>
                                  <m:e>
                                    <m:f>
                                      <m:fPr>
                                        <m:ctrlPr>
                                          <a:rPr lang="en-US" i="1">
                                            <a:latin typeface="Cambria Math" panose="02040503050406030204" pitchFamily="18" charset="0"/>
                                          </a:rPr>
                                        </m:ctrlPr>
                                      </m:fPr>
                                      <m:num>
                                        <m:r>
                                          <a:rPr lang="en-US" i="1">
                                            <a:latin typeface="Cambria Math" panose="02040503050406030204" pitchFamily="18" charset="0"/>
                                          </a:rPr>
                                          <m:t>𝜕</m:t>
                                        </m:r>
                                        <m:r>
                                          <a:rPr lang="en-US" b="0" i="1" smtClean="0">
                                            <a:latin typeface="Cambria Math" panose="02040503050406030204" pitchFamily="18" charset="0"/>
                                          </a:rPr>
                                          <m:t>𝑔</m:t>
                                        </m:r>
                                      </m:num>
                                      <m:den>
                                        <m:r>
                                          <m:rPr>
                                            <m:brk m:alnAt="7"/>
                                          </m:rPr>
                                          <a:rPr lang="en-US" i="1">
                                            <a:latin typeface="Cambria Math" panose="02040503050406030204" pitchFamily="18" charset="0"/>
                                          </a:rPr>
                                          <m:t>𝜕</m:t>
                                        </m:r>
                                        <m:sSub>
                                          <m:sSubPr>
                                            <m:ctrlPr>
                                              <a:rPr lang="en-US" i="1">
                                                <a:latin typeface="Cambria Math" panose="02040503050406030204" pitchFamily="18" charset="0"/>
                                              </a:rPr>
                                            </m:ctrlPr>
                                          </m:sSubPr>
                                          <m:e>
                                            <m:r>
                                              <m:rPr>
                                                <m:brk m:alnAt="7"/>
                                              </m:rPr>
                                              <a:rPr lang="en-US" i="1">
                                                <a:latin typeface="Cambria Math" panose="02040503050406030204" pitchFamily="18" charset="0"/>
                                              </a:rPr>
                                              <m:t>𝑥</m:t>
                                            </m:r>
                                          </m:e>
                                          <m:sub>
                                            <m:r>
                                              <m:rPr>
                                                <m:brk m:alnAt="7"/>
                                              </m:rPr>
                                              <a:rPr lang="en-US" i="1">
                                                <a:latin typeface="Cambria Math" panose="02040503050406030204" pitchFamily="18" charset="0"/>
                                              </a:rPr>
                                              <m:t>1</m:t>
                                            </m:r>
                                          </m:sub>
                                        </m:sSub>
                                      </m:den>
                                    </m:f>
                                  </m:e>
                                  <m:e>
                                    <m:f>
                                      <m:fPr>
                                        <m:ctrlPr>
                                          <a:rPr lang="en-US" i="1">
                                            <a:latin typeface="Cambria Math" panose="02040503050406030204" pitchFamily="18" charset="0"/>
                                          </a:rPr>
                                        </m:ctrlPr>
                                      </m:fPr>
                                      <m:num>
                                        <m:r>
                                          <a:rPr lang="en-US" i="1">
                                            <a:latin typeface="Cambria Math" panose="02040503050406030204" pitchFamily="18" charset="0"/>
                                          </a:rPr>
                                          <m:t>𝜕</m:t>
                                        </m:r>
                                        <m:r>
                                          <a:rPr lang="en-US" b="0" i="1" smtClean="0">
                                            <a:latin typeface="Cambria Math" panose="02040503050406030204" pitchFamily="18" charset="0"/>
                                          </a:rPr>
                                          <m:t>𝑔</m:t>
                                        </m:r>
                                      </m:num>
                                      <m:den>
                                        <m:r>
                                          <m:rPr>
                                            <m:brk m:alnAt="7"/>
                                          </m:rPr>
                                          <a:rPr lang="en-US" i="1">
                                            <a:latin typeface="Cambria Math" panose="02040503050406030204" pitchFamily="18" charset="0"/>
                                          </a:rPr>
                                          <m:t>𝜕</m:t>
                                        </m:r>
                                        <m:sSub>
                                          <m:sSubPr>
                                            <m:ctrlPr>
                                              <a:rPr lang="en-US" i="1">
                                                <a:latin typeface="Cambria Math" panose="02040503050406030204" pitchFamily="18" charset="0"/>
                                              </a:rPr>
                                            </m:ctrlPr>
                                          </m:sSubPr>
                                          <m:e>
                                            <m:r>
                                              <m:rPr>
                                                <m:brk m:alnAt="7"/>
                                              </m:rPr>
                                              <a:rPr lang="en-US" i="1">
                                                <a:latin typeface="Cambria Math" panose="02040503050406030204" pitchFamily="18" charset="0"/>
                                              </a:rPr>
                                              <m:t>𝑥</m:t>
                                            </m:r>
                                          </m:e>
                                          <m:sub>
                                            <m:r>
                                              <a:rPr lang="en-US" b="0" i="1" smtClean="0">
                                                <a:latin typeface="Cambria Math" panose="02040503050406030204" pitchFamily="18" charset="0"/>
                                              </a:rPr>
                                              <m:t>2</m:t>
                                            </m:r>
                                          </m:sub>
                                        </m:sSub>
                                      </m:den>
                                    </m:f>
                                  </m:e>
                                </m:mr>
                              </m:m>
                            </m:e>
                          </m:d>
                          <m:d>
                            <m:dPr>
                              <m:ctrlPr>
                                <a:rPr lang="en-US" b="0" i="1" smtClean="0">
                                  <a:latin typeface="Cambria Math" panose="02040503050406030204" pitchFamily="18" charset="0"/>
                                </a:rPr>
                              </m:ctrlPr>
                            </m:dPr>
                            <m:e>
                              <m:f>
                                <m:fPr>
                                  <m:type m:val="noBa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den>
                              </m:f>
                            </m:e>
                          </m:d>
                        </m:e>
                      </m:d>
                    </m:oMath>
                  </m:oMathPara>
                </a14:m>
                <a:endParaRPr lang="en-US" dirty="0"/>
              </a:p>
              <a:p>
                <a:endParaRPr lang="en-US" dirty="0"/>
              </a:p>
            </p:txBody>
          </p:sp>
        </mc:Choice>
        <mc:Fallback>
          <p:sp>
            <p:nvSpPr>
              <p:cNvPr id="8" name="TextBox 7"/>
              <p:cNvSpPr txBox="1">
                <a:spLocks noRot="1" noChangeAspect="1" noMove="1" noResize="1" noEditPoints="1" noAdjustHandles="1" noChangeArrowheads="1" noChangeShapeType="1" noTextEdit="1"/>
              </p:cNvSpPr>
              <p:nvPr/>
            </p:nvSpPr>
            <p:spPr>
              <a:xfrm>
                <a:off x="692148" y="1299654"/>
                <a:ext cx="11004551" cy="1684372"/>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 name="Rectangle 2"/>
              <p:cNvSpPr/>
              <p:nvPr/>
            </p:nvSpPr>
            <p:spPr>
              <a:xfrm>
                <a:off x="7807715" y="2984026"/>
                <a:ext cx="1463285" cy="638765"/>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a:latin typeface="Cambria Math" panose="02040503050406030204" pitchFamily="18" charset="0"/>
                            </a:rPr>
                            <m:t>𝑑</m:t>
                          </m:r>
                          <m:acc>
                            <m:accPr>
                              <m:chr m:val="⃗"/>
                              <m:ctrlPr>
                                <a:rPr lang="en-US" i="1" smtClean="0">
                                  <a:latin typeface="Cambria Math" panose="02040503050406030204" pitchFamily="18" charset="0"/>
                                </a:rPr>
                              </m:ctrlPr>
                            </m:accPr>
                            <m:e>
                              <m:r>
                                <a:rPr lang="en-US" i="1" smtClean="0">
                                  <a:latin typeface="Cambria Math" panose="02040503050406030204" pitchFamily="18" charset="0"/>
                                </a:rPr>
                                <m:t>𝑥</m:t>
                              </m:r>
                            </m:e>
                          </m:acc>
                        </m:num>
                        <m:den>
                          <m:r>
                            <a:rPr lang="en-US" i="1">
                              <a:latin typeface="Cambria Math" panose="02040503050406030204" pitchFamily="18" charset="0"/>
                            </a:rPr>
                            <m:t>𝑑𝑡</m:t>
                          </m:r>
                        </m:den>
                      </m:f>
                      <m:r>
                        <a:rPr lang="en-US" b="0" i="1" smtClean="0">
                          <a:latin typeface="Cambria Math" panose="02040503050406030204" pitchFamily="18" charset="0"/>
                        </a:rPr>
                        <m:t>=</m:t>
                      </m:r>
                      <m:acc>
                        <m:accPr>
                          <m:chr m:val="⃗"/>
                          <m:ctrlPr>
                            <a:rPr lang="en-US" i="1">
                              <a:latin typeface="Cambria Math" panose="02040503050406030204" pitchFamily="18" charset="0"/>
                            </a:rPr>
                          </m:ctrlPr>
                        </m:accPr>
                        <m:e>
                          <m:acc>
                            <m:accPr>
                              <m:chr m:val="̇"/>
                              <m:ctrlPr>
                                <a:rPr lang="en-US" i="1" smtClean="0">
                                  <a:latin typeface="Cambria Math" panose="02040503050406030204" pitchFamily="18" charset="0"/>
                                </a:rPr>
                              </m:ctrlPr>
                            </m:accPr>
                            <m:e>
                              <m:r>
                                <a:rPr lang="en-US" i="1">
                                  <a:latin typeface="Cambria Math" panose="02040503050406030204" pitchFamily="18" charset="0"/>
                                </a:rPr>
                                <m:t>𝑥</m:t>
                              </m:r>
                            </m:e>
                          </m:acc>
                        </m:e>
                      </m:acc>
                      <m:r>
                        <a:rPr lang="en-US" i="1">
                          <a:latin typeface="Cambria Math" panose="02040503050406030204" pitchFamily="18" charset="0"/>
                        </a:rPr>
                        <m:t>=</m:t>
                      </m:r>
                      <m:r>
                        <a:rPr lang="en-US" b="1" i="0" smtClean="0">
                          <a:latin typeface="Cambria Math" panose="02040503050406030204" pitchFamily="18" charset="0"/>
                        </a:rPr>
                        <m:t>𝐉</m:t>
                      </m:r>
                      <m:acc>
                        <m:accPr>
                          <m:chr m:val="⃗"/>
                          <m:ctrlPr>
                            <a:rPr lang="en-US" i="1">
                              <a:latin typeface="Cambria Math" panose="02040503050406030204" pitchFamily="18" charset="0"/>
                            </a:rPr>
                          </m:ctrlPr>
                        </m:accPr>
                        <m:e>
                          <m:r>
                            <a:rPr lang="en-US" i="1">
                              <a:latin typeface="Cambria Math" panose="02040503050406030204" pitchFamily="18" charset="0"/>
                            </a:rPr>
                            <m:t>𝑥</m:t>
                          </m:r>
                        </m:e>
                      </m:acc>
                    </m:oMath>
                  </m:oMathPara>
                </a14:m>
                <a:endParaRPr lang="en-US" dirty="0"/>
              </a:p>
            </p:txBody>
          </p:sp>
        </mc:Choice>
        <mc:Fallback>
          <p:sp>
            <p:nvSpPr>
              <p:cNvPr id="3" name="Rectangle 2"/>
              <p:cNvSpPr>
                <a:spLocks noRot="1" noChangeAspect="1" noMove="1" noResize="1" noEditPoints="1" noAdjustHandles="1" noChangeArrowheads="1" noChangeShapeType="1" noTextEdit="1"/>
              </p:cNvSpPr>
              <p:nvPr/>
            </p:nvSpPr>
            <p:spPr>
              <a:xfrm>
                <a:off x="7807715" y="2984026"/>
                <a:ext cx="1463285" cy="638765"/>
              </a:xfrm>
              <a:prstGeom prst="rect">
                <a:avLst/>
              </a:prstGeom>
              <a:blipFill>
                <a:blip r:embed="rId3"/>
                <a:stretch>
                  <a:fillRect/>
                </a:stretch>
              </a:blipFill>
            </p:spPr>
            <p:txBody>
              <a:bodyPr/>
              <a:lstStyle/>
              <a:p>
                <a:r>
                  <a:rPr lang="en-US">
                    <a:noFill/>
                  </a:rPr>
                  <a:t> </a:t>
                </a:r>
              </a:p>
            </p:txBody>
          </p:sp>
        </mc:Fallback>
      </mc:AlternateContent>
      <p:sp>
        <p:nvSpPr>
          <p:cNvPr id="9" name="Rounded Rectangle 8"/>
          <p:cNvSpPr/>
          <p:nvPr/>
        </p:nvSpPr>
        <p:spPr>
          <a:xfrm>
            <a:off x="8301470" y="1299654"/>
            <a:ext cx="1323975" cy="1453071"/>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Arrow Connector 14"/>
          <p:cNvCxnSpPr>
            <a:stCxn id="9" idx="2"/>
          </p:cNvCxnSpPr>
          <p:nvPr/>
        </p:nvCxnSpPr>
        <p:spPr>
          <a:xfrm flipH="1">
            <a:off x="8963457" y="2752725"/>
            <a:ext cx="1" cy="43815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p:cNvSpPr/>
          <p:nvPr/>
        </p:nvSpPr>
        <p:spPr>
          <a:xfrm>
            <a:off x="521207" y="3647837"/>
            <a:ext cx="11175492" cy="2031325"/>
          </a:xfrm>
          <a:prstGeom prst="rect">
            <a:avLst/>
          </a:prstGeom>
        </p:spPr>
        <p:txBody>
          <a:bodyPr wrap="square">
            <a:spAutoFit/>
          </a:bodyPr>
          <a:lstStyle/>
          <a:p>
            <a:pPr eaLnBrk="0" fontAlgn="base" hangingPunct="0">
              <a:spcBef>
                <a:spcPct val="0"/>
              </a:spcBef>
              <a:spcAft>
                <a:spcPct val="0"/>
              </a:spcAft>
            </a:pPr>
            <a:r>
              <a:rPr lang="en-US" dirty="0"/>
              <a:t>The stability of typical equilibria of smooth ODEs is determined by the sign of real part of eigenvalues of the Jacobian matrix. </a:t>
            </a:r>
            <a:endParaRPr lang="en-US" dirty="0" smtClean="0"/>
          </a:p>
          <a:p>
            <a:pPr fontAlgn="base"/>
            <a:r>
              <a:rPr lang="en-US" dirty="0"/>
              <a:t>The equilibrium is said to be </a:t>
            </a:r>
            <a:r>
              <a:rPr lang="en-US" b="1" dirty="0"/>
              <a:t>hyperbolic</a:t>
            </a:r>
            <a:r>
              <a:rPr lang="en-US" dirty="0"/>
              <a:t> if all eigenvalues of the Jacobian matrix have non-zero real parts</a:t>
            </a:r>
            <a:r>
              <a:rPr lang="en-US" dirty="0" smtClean="0"/>
              <a:t>.</a:t>
            </a:r>
          </a:p>
          <a:p>
            <a:pPr fontAlgn="base"/>
            <a:r>
              <a:rPr lang="en-US" dirty="0"/>
              <a:t>If at least one eigenvalue of the Jacobian matrix is zero or has a zero real part, then the equilibrium is said to be </a:t>
            </a:r>
            <a:r>
              <a:rPr lang="en-US" b="1" dirty="0"/>
              <a:t>non-hyperbolic</a:t>
            </a:r>
            <a:r>
              <a:rPr lang="en-US" dirty="0"/>
              <a:t>. Non-hyperbolic equilibria </a:t>
            </a:r>
            <a:r>
              <a:rPr lang="en-US" i="1" dirty="0"/>
              <a:t>are not</a:t>
            </a:r>
            <a:r>
              <a:rPr lang="en-US" dirty="0"/>
              <a:t> robust (i.e., the system is not structurally stable): Small perturbations can result in a local bifurcation of a non-hyperbolic equilibrium, i.e., it can change stability, disappear, or split into many equilibria</a:t>
            </a:r>
            <a:r>
              <a:rPr lang="en-US" dirty="0" smtClean="0"/>
              <a:t>.</a:t>
            </a:r>
            <a:endParaRPr lang="en-US" dirty="0"/>
          </a:p>
        </p:txBody>
      </p:sp>
      <p:sp>
        <p:nvSpPr>
          <p:cNvPr id="19" name="Slide Number Placeholder 18"/>
          <p:cNvSpPr>
            <a:spLocks noGrp="1"/>
          </p:cNvSpPr>
          <p:nvPr>
            <p:ph type="sldNum" sz="quarter" idx="4"/>
          </p:nvPr>
        </p:nvSpPr>
        <p:spPr/>
        <p:txBody>
          <a:bodyPr/>
          <a:lstStyle/>
          <a:p>
            <a:fld id="{9860EDB8-5305-433F-BE41-D7A86D811DB3}" type="slidenum">
              <a:rPr lang="en-US" smtClean="0"/>
              <a:pPr/>
              <a:t>23</a:t>
            </a:fld>
            <a:endParaRPr lang="en-US" dirty="0"/>
          </a:p>
        </p:txBody>
      </p:sp>
    </p:spTree>
    <p:extLst>
      <p:ext uri="{BB962C8B-B14F-4D97-AF65-F5344CB8AC3E}">
        <p14:creationId xmlns:p14="http://schemas.microsoft.com/office/powerpoint/2010/main" val="65272148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1207" y="448056"/>
            <a:ext cx="8749793" cy="640080"/>
          </a:xfrm>
        </p:spPr>
        <p:txBody>
          <a:bodyPr>
            <a:normAutofit fontScale="90000"/>
          </a:bodyPr>
          <a:lstStyle/>
          <a:p>
            <a:r>
              <a:rPr lang="en-US" b="1" dirty="0"/>
              <a:t>The Phase </a:t>
            </a:r>
            <a:r>
              <a:rPr lang="en-US" b="1" dirty="0" smtClean="0"/>
              <a:t>Plane – </a:t>
            </a:r>
            <a:r>
              <a:rPr lang="en-US" b="1" dirty="0"/>
              <a:t>Equilibrium </a:t>
            </a:r>
            <a:r>
              <a:rPr lang="en-US" b="1" dirty="0" smtClean="0"/>
              <a:t>points - </a:t>
            </a:r>
            <a:r>
              <a:rPr lang="en-US" b="1" dirty="0"/>
              <a:t>Nature of the </a:t>
            </a:r>
            <a:r>
              <a:rPr lang="en-US" b="1" dirty="0" smtClean="0"/>
              <a:t>equilibria</a:t>
            </a:r>
            <a:endParaRPr lang="en-US" b="1" dirty="0"/>
          </a:p>
        </p:txBody>
      </p:sp>
      <mc:AlternateContent xmlns:mc="http://schemas.openxmlformats.org/markup-compatibility/2006">
        <mc:Choice xmlns:a14="http://schemas.microsoft.com/office/drawing/2010/main" Requires="a14">
          <p:sp>
            <p:nvSpPr>
              <p:cNvPr id="9" name="TextBox 8"/>
              <p:cNvSpPr txBox="1"/>
              <p:nvPr/>
            </p:nvSpPr>
            <p:spPr>
              <a:xfrm>
                <a:off x="704850" y="1379871"/>
                <a:ext cx="11004550" cy="4650376"/>
              </a:xfrm>
              <a:prstGeom prst="rect">
                <a:avLst/>
              </a:prstGeom>
              <a:noFill/>
            </p:spPr>
            <p:txBody>
              <a:bodyPr wrap="square" rtlCol="0">
                <a:spAutoFit/>
              </a:bodyPr>
              <a:lstStyle/>
              <a:p>
                <a:pPr eaLnBrk="0" fontAlgn="base" hangingPunct="0">
                  <a:spcBef>
                    <a:spcPct val="0"/>
                  </a:spcBef>
                  <a:spcAft>
                    <a:spcPct val="0"/>
                  </a:spcAft>
                </a:pPr>
                <a:r>
                  <a:rPr lang="en-US" dirty="0" smtClean="0"/>
                  <a:t>A </a:t>
                </a:r>
                <a:r>
                  <a:rPr lang="en-US" dirty="0" smtClean="0"/>
                  <a:t>general </a:t>
                </a:r>
                <a:r>
                  <a:rPr lang="en-US" dirty="0"/>
                  <a:t>two-dimensional system of linear differential equations can be written in the </a:t>
                </a:r>
                <a:r>
                  <a:rPr lang="en-US" dirty="0" smtClean="0"/>
                  <a:t>form:</a:t>
                </a:r>
              </a:p>
              <a:p>
                <a:pPr algn="ctr" eaLnBrk="0" fontAlgn="base" hangingPunct="0">
                  <a:spcBef>
                    <a:spcPct val="0"/>
                  </a:spcBef>
                  <a:spcAft>
                    <a:spcPct val="0"/>
                  </a:spcAft>
                </a:pPr>
                <a14:m>
                  <m:oMath xmlns:m="http://schemas.openxmlformats.org/officeDocument/2006/math">
                    <m:d>
                      <m:dPr>
                        <m:begChr m:val="{"/>
                        <m:endChr m:val=""/>
                        <m:ctrlPr>
                          <a:rPr lang="en-US" i="1" smtClean="0">
                            <a:latin typeface="Cambria Math" panose="02040503050406030204" pitchFamily="18" charset="0"/>
                          </a:rPr>
                        </m:ctrlPr>
                      </m:dPr>
                      <m:e>
                        <m:eqArr>
                          <m:eqArrPr>
                            <m:ctrlPr>
                              <a:rPr lang="en-US" i="1" smtClean="0">
                                <a:latin typeface="Cambria Math" panose="02040503050406030204" pitchFamily="18" charset="0"/>
                              </a:rPr>
                            </m:ctrlPr>
                          </m:eqArrPr>
                          <m:e>
                            <m:f>
                              <m:fPr>
                                <m:ctrlPr>
                                  <a:rPr lang="en-US" i="1" smtClean="0">
                                    <a:latin typeface="Cambria Math" panose="02040503050406030204" pitchFamily="18" charset="0"/>
                                  </a:rPr>
                                </m:ctrlPr>
                              </m:fPr>
                              <m:num>
                                <m:r>
                                  <a:rPr lang="en-US" b="0" i="1" smtClean="0">
                                    <a:latin typeface="Cambria Math" panose="02040503050406030204" pitchFamily="18" charset="0"/>
                                  </a:rPr>
                                  <m:t>𝑑𝑥</m:t>
                                </m:r>
                              </m:num>
                              <m:den>
                                <m:r>
                                  <a:rPr lang="en-US" b="0" i="1" smtClean="0">
                                    <a:latin typeface="Cambria Math" panose="02040503050406030204" pitchFamily="18" charset="0"/>
                                  </a:rPr>
                                  <m:t>𝑑𝑡</m:t>
                                </m:r>
                              </m:den>
                            </m:f>
                            <m:r>
                              <a:rPr lang="en-US" b="0" i="1" smtClean="0">
                                <a:latin typeface="Cambria Math" panose="02040503050406030204" pitchFamily="18" charset="0"/>
                              </a:rPr>
                              <m:t>=</m:t>
                            </m:r>
                            <m:r>
                              <a:rPr lang="en-US" b="0" i="1" smtClean="0">
                                <a:latin typeface="Cambria Math" panose="02040503050406030204" pitchFamily="18" charset="0"/>
                              </a:rPr>
                              <m:t>𝑎𝑥</m:t>
                            </m:r>
                            <m:r>
                              <a:rPr lang="en-US" b="0" i="1" smtClean="0">
                                <a:latin typeface="Cambria Math" panose="02040503050406030204" pitchFamily="18" charset="0"/>
                              </a:rPr>
                              <m:t>+</m:t>
                            </m:r>
                            <m:r>
                              <a:rPr lang="en-US" b="0" i="1" smtClean="0">
                                <a:latin typeface="Cambria Math" panose="02040503050406030204" pitchFamily="18" charset="0"/>
                              </a:rPr>
                              <m:t>𝑏𝑦</m:t>
                            </m:r>
                          </m:e>
                          <m:e>
                            <m:f>
                              <m:fPr>
                                <m:ctrlPr>
                                  <a:rPr lang="en-US" i="1">
                                    <a:latin typeface="Cambria Math" panose="02040503050406030204" pitchFamily="18" charset="0"/>
                                  </a:rPr>
                                </m:ctrlPr>
                              </m:fPr>
                              <m:num>
                                <m:r>
                                  <a:rPr lang="en-US" b="0" i="1" smtClean="0">
                                    <a:latin typeface="Cambria Math" panose="02040503050406030204" pitchFamily="18" charset="0"/>
                                  </a:rPr>
                                  <m:t>𝑑𝑦</m:t>
                                </m:r>
                              </m:num>
                              <m:den>
                                <m:r>
                                  <a:rPr lang="en-US" b="0" i="1" smtClean="0">
                                    <a:latin typeface="Cambria Math" panose="02040503050406030204" pitchFamily="18" charset="0"/>
                                  </a:rPr>
                                  <m:t>𝑑𝑡</m:t>
                                </m:r>
                              </m:den>
                            </m:f>
                            <m:r>
                              <a:rPr lang="en-US" b="0" i="1" smtClean="0">
                                <a:latin typeface="Cambria Math" panose="02040503050406030204" pitchFamily="18" charset="0"/>
                              </a:rPr>
                              <m:t>=</m:t>
                            </m:r>
                            <m:r>
                              <a:rPr lang="en-US" b="0" i="1" smtClean="0">
                                <a:latin typeface="Cambria Math" panose="02040503050406030204" pitchFamily="18" charset="0"/>
                              </a:rPr>
                              <m:t>𝑐𝑥</m:t>
                            </m:r>
                            <m:r>
                              <a:rPr lang="en-US" b="0" i="1" smtClean="0">
                                <a:latin typeface="Cambria Math" panose="02040503050406030204" pitchFamily="18" charset="0"/>
                              </a:rPr>
                              <m:t>+</m:t>
                            </m:r>
                            <m:r>
                              <a:rPr lang="en-US" b="0" i="1" smtClean="0">
                                <a:latin typeface="Cambria Math" panose="02040503050406030204" pitchFamily="18" charset="0"/>
                              </a:rPr>
                              <m:t>𝑑𝑦</m:t>
                            </m:r>
                          </m:e>
                        </m:eqArr>
                      </m:e>
                    </m:d>
                    <m:groupChr>
                      <m:groupChrPr>
                        <m:chr m:val="⇒"/>
                        <m:vertJc m:val="bot"/>
                        <m:ctrlPr>
                          <a:rPr lang="en-US" i="1" smtClean="0">
                            <a:latin typeface="Cambria Math" panose="02040503050406030204" pitchFamily="18" charset="0"/>
                          </a:rPr>
                        </m:ctrlPr>
                      </m:groupChrPr>
                      <m:e>
                        <m:r>
                          <m:rPr>
                            <m:sty m:val="p"/>
                            <m:brk m:alnAt="2"/>
                          </m:rPr>
                          <a:rPr lang="en-US" b="0" i="0" smtClean="0">
                            <a:latin typeface="Cambria Math" panose="02040503050406030204" pitchFamily="18" charset="0"/>
                          </a:rPr>
                          <m:t>m</m:t>
                        </m:r>
                        <m:r>
                          <m:rPr>
                            <m:sty m:val="p"/>
                          </m:rPr>
                          <a:rPr lang="en-US" b="0" i="0" smtClean="0">
                            <a:latin typeface="Cambria Math" panose="02040503050406030204" pitchFamily="18" charset="0"/>
                          </a:rPr>
                          <m:t>atrix</m:t>
                        </m:r>
                        <m:r>
                          <a:rPr lang="en-US" b="0" i="0" smtClean="0">
                            <a:latin typeface="Cambria Math" panose="02040503050406030204" pitchFamily="18" charset="0"/>
                          </a:rPr>
                          <m:t> </m:t>
                        </m:r>
                        <m:r>
                          <m:rPr>
                            <m:sty m:val="p"/>
                          </m:rPr>
                          <a:rPr lang="en-US" b="0" i="0" smtClean="0">
                            <a:latin typeface="Cambria Math" panose="02040503050406030204" pitchFamily="18" charset="0"/>
                          </a:rPr>
                          <m:t>format</m:t>
                        </m:r>
                      </m:e>
                    </m:groupChr>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𝑑</m:t>
                        </m:r>
                      </m:num>
                      <m:den>
                        <m:r>
                          <a:rPr lang="en-US" b="0" i="1" smtClean="0">
                            <a:latin typeface="Cambria Math" panose="02040503050406030204" pitchFamily="18" charset="0"/>
                          </a:rPr>
                          <m:t>𝑑𝑡</m:t>
                        </m:r>
                      </m:den>
                    </m:f>
                    <m:d>
                      <m:dPr>
                        <m:ctrlPr>
                          <a:rPr lang="en-US" b="0" i="1" smtClean="0">
                            <a:latin typeface="Cambria Math" panose="02040503050406030204" pitchFamily="18" charset="0"/>
                          </a:rPr>
                        </m:ctrlPr>
                      </m:dPr>
                      <m:e>
                        <m:f>
                          <m:fPr>
                            <m:type m:val="noBar"/>
                            <m:ctrlPr>
                              <a:rPr lang="en-US" b="0" i="1" smtClean="0">
                                <a:latin typeface="Cambria Math" panose="02040503050406030204" pitchFamily="18" charset="0"/>
                              </a:rPr>
                            </m:ctrlPr>
                          </m:fPr>
                          <m:num>
                            <m:r>
                              <a:rPr lang="en-US" b="0" i="1" smtClean="0">
                                <a:latin typeface="Cambria Math" panose="02040503050406030204" pitchFamily="18" charset="0"/>
                              </a:rPr>
                              <m:t>𝑥</m:t>
                            </m:r>
                          </m:num>
                          <m:den>
                            <m:r>
                              <a:rPr lang="en-US" b="0" i="1" smtClean="0">
                                <a:latin typeface="Cambria Math" panose="02040503050406030204" pitchFamily="18" charset="0"/>
                              </a:rPr>
                              <m:t>𝑦</m:t>
                            </m:r>
                          </m:den>
                        </m:f>
                      </m:e>
                    </m:d>
                    <m:r>
                      <a:rPr lang="en-US" b="0" i="1" smtClean="0">
                        <a:latin typeface="Cambria Math" panose="02040503050406030204" pitchFamily="18" charset="0"/>
                      </a:rPr>
                      <m:t>=</m:t>
                    </m:r>
                    <m:d>
                      <m:dPr>
                        <m:ctrlPr>
                          <a:rPr lang="en-US" b="0" i="1" smtClean="0">
                            <a:latin typeface="Cambria Math" panose="02040503050406030204" pitchFamily="18" charset="0"/>
                          </a:rPr>
                        </m:ctrlPr>
                      </m:dPr>
                      <m:e>
                        <m:m>
                          <m:mPr>
                            <m:mcs>
                              <m:mc>
                                <m:mcPr>
                                  <m:count m:val="2"/>
                                  <m:mcJc m:val="center"/>
                                </m:mcPr>
                              </m:mc>
                            </m:mcs>
                            <m:ctrlPr>
                              <a:rPr lang="en-US" b="0" i="1" smtClean="0">
                                <a:latin typeface="Cambria Math" panose="02040503050406030204" pitchFamily="18" charset="0"/>
                              </a:rPr>
                            </m:ctrlPr>
                          </m:mPr>
                          <m:mr>
                            <m:e>
                              <m:r>
                                <a:rPr lang="en-US" b="0" i="1" smtClean="0">
                                  <a:latin typeface="Cambria Math" panose="02040503050406030204" pitchFamily="18" charset="0"/>
                                </a:rPr>
                                <m:t>𝑎</m:t>
                              </m:r>
                            </m:e>
                            <m:e>
                              <m:r>
                                <a:rPr lang="en-US" b="0" i="1" smtClean="0">
                                  <a:latin typeface="Cambria Math" panose="02040503050406030204" pitchFamily="18" charset="0"/>
                                </a:rPr>
                                <m:t>𝑏</m:t>
                              </m:r>
                            </m:e>
                          </m:mr>
                          <m:mr>
                            <m:e>
                              <m:r>
                                <a:rPr lang="en-US" b="0" i="1" smtClean="0">
                                  <a:latin typeface="Cambria Math" panose="02040503050406030204" pitchFamily="18" charset="0"/>
                                </a:rPr>
                                <m:t>𝑐</m:t>
                              </m:r>
                            </m:e>
                            <m:e>
                              <m:r>
                                <a:rPr lang="en-US" b="0" i="1" smtClean="0">
                                  <a:latin typeface="Cambria Math" panose="02040503050406030204" pitchFamily="18" charset="0"/>
                                </a:rPr>
                                <m:t>𝑑</m:t>
                              </m:r>
                            </m:e>
                          </m:mr>
                        </m:m>
                      </m:e>
                    </m:d>
                    <m:d>
                      <m:dPr>
                        <m:ctrlPr>
                          <a:rPr lang="en-US" i="1">
                            <a:latin typeface="Cambria Math" panose="02040503050406030204" pitchFamily="18" charset="0"/>
                          </a:rPr>
                        </m:ctrlPr>
                      </m:dPr>
                      <m:e>
                        <m:f>
                          <m:fPr>
                            <m:type m:val="noBar"/>
                            <m:ctrlPr>
                              <a:rPr lang="en-US" i="1">
                                <a:latin typeface="Cambria Math" panose="02040503050406030204" pitchFamily="18" charset="0"/>
                              </a:rPr>
                            </m:ctrlPr>
                          </m:fPr>
                          <m:num>
                            <m:r>
                              <a:rPr lang="en-US" i="1">
                                <a:latin typeface="Cambria Math" panose="02040503050406030204" pitchFamily="18" charset="0"/>
                              </a:rPr>
                              <m:t>𝑥</m:t>
                            </m:r>
                          </m:num>
                          <m:den>
                            <m:r>
                              <a:rPr lang="en-US" i="1">
                                <a:latin typeface="Cambria Math" panose="02040503050406030204" pitchFamily="18" charset="0"/>
                              </a:rPr>
                              <m:t>𝑦</m:t>
                            </m:r>
                          </m:den>
                        </m:f>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𝑑</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num>
                      <m:den>
                        <m:r>
                          <a:rPr lang="en-US" b="0" i="1" smtClean="0">
                            <a:latin typeface="Cambria Math" panose="02040503050406030204" pitchFamily="18" charset="0"/>
                          </a:rPr>
                          <m:t>𝑑𝑡</m:t>
                        </m:r>
                      </m:den>
                    </m:f>
                    <m:r>
                      <a:rPr lang="en-US" b="0" i="1" smtClean="0">
                        <a:latin typeface="Cambria Math" panose="02040503050406030204" pitchFamily="18" charset="0"/>
                      </a:rPr>
                      <m:t>=</m:t>
                    </m:r>
                    <m:r>
                      <a:rPr lang="en-US" b="1" i="0" smtClean="0">
                        <a:latin typeface="Cambria Math" panose="02040503050406030204" pitchFamily="18" charset="0"/>
                      </a:rPr>
                      <m:t>𝐀</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oMath>
                </a14:m>
                <a:r>
                  <a:rPr lang="en-US" i="1" dirty="0" smtClean="0"/>
                  <a:t> </a:t>
                </a:r>
              </a:p>
              <a:p>
                <a:endParaRPr lang="en-US" b="1" dirty="0" smtClean="0"/>
              </a:p>
              <a:p>
                <a:endParaRPr lang="en-US" b="1" dirty="0" smtClean="0"/>
              </a:p>
              <a:p>
                <a:r>
                  <a:rPr lang="en-US" b="1" dirty="0" smtClean="0"/>
                  <a:t>Solving </a:t>
                </a:r>
                <a:r>
                  <a:rPr lang="en-US" b="1" dirty="0"/>
                  <a:t>using </a:t>
                </a:r>
                <a:r>
                  <a:rPr lang="en-US" b="1" dirty="0" smtClean="0"/>
                  <a:t>eigenvalues</a:t>
                </a:r>
              </a:p>
              <a:p>
                <a:r>
                  <a:rPr lang="en-US" b="0" dirty="0" smtClean="0"/>
                  <a:t> </a:t>
                </a:r>
                <a14:m>
                  <m:oMath xmlns:m="http://schemas.openxmlformats.org/officeDocument/2006/math">
                    <m:r>
                      <m:rPr>
                        <m:sty m:val="p"/>
                      </m:rPr>
                      <a:rPr lang="en-US" b="0" i="0" smtClean="0">
                        <a:latin typeface="Cambria Math" panose="02040503050406030204" pitchFamily="18" charset="0"/>
                      </a:rPr>
                      <m:t>det</m:t>
                    </m:r>
                    <m:d>
                      <m:dPr>
                        <m:ctrlPr>
                          <a:rPr lang="en-US" b="1" i="1" smtClean="0">
                            <a:latin typeface="Cambria Math" panose="02040503050406030204" pitchFamily="18" charset="0"/>
                          </a:rPr>
                        </m:ctrlPr>
                      </m:dPr>
                      <m:e>
                        <m:r>
                          <a:rPr lang="en-US" b="1" i="1" smtClean="0">
                            <a:latin typeface="Cambria Math" panose="02040503050406030204" pitchFamily="18" charset="0"/>
                          </a:rPr>
                          <m:t> </m:t>
                        </m:r>
                        <m:r>
                          <a:rPr lang="en-US" b="1" i="0" smtClean="0">
                            <a:latin typeface="Cambria Math" panose="02040503050406030204" pitchFamily="18" charset="0"/>
                          </a:rPr>
                          <m:t>𝐀</m:t>
                        </m:r>
                        <m:r>
                          <a:rPr lang="en-US" b="1" i="0" smtClean="0">
                            <a:latin typeface="Cambria Math" panose="02040503050406030204" pitchFamily="18" charset="0"/>
                          </a:rPr>
                          <m:t>−</m:t>
                        </m:r>
                        <m:r>
                          <a:rPr lang="en-US" b="0" i="1" smtClean="0">
                            <a:latin typeface="Cambria Math" panose="02040503050406030204" pitchFamily="18" charset="0"/>
                          </a:rPr>
                          <m:t>𝜆</m:t>
                        </m:r>
                        <m:r>
                          <a:rPr lang="en-US" b="1" i="0" smtClean="0">
                            <a:latin typeface="Cambria Math" panose="02040503050406030204" pitchFamily="18" charset="0"/>
                          </a:rPr>
                          <m:t>𝐈</m:t>
                        </m:r>
                      </m:e>
                    </m:d>
                    <m:r>
                      <a:rPr lang="en-US" b="1" i="1" smtClean="0">
                        <a:latin typeface="Cambria Math" panose="02040503050406030204" pitchFamily="18" charset="0"/>
                      </a:rPr>
                      <m:t>=</m:t>
                    </m:r>
                    <m:r>
                      <a:rPr lang="en-US" b="1" i="1" smtClean="0">
                        <a:latin typeface="Cambria Math" panose="02040503050406030204" pitchFamily="18" charset="0"/>
                      </a:rPr>
                      <m:t>𝟎</m:t>
                    </m:r>
                    <m:r>
                      <a:rPr lang="en-US" b="1" i="1" smtClean="0">
                        <a:latin typeface="Cambria Math" panose="02040503050406030204" pitchFamily="18" charset="0"/>
                      </a:rPr>
                      <m:t>⇒</m:t>
                    </m:r>
                    <m:r>
                      <a:rPr lang="en-US" b="1" i="0" smtClean="0">
                        <a:latin typeface="Cambria Math" panose="02040503050406030204" pitchFamily="18" charset="0"/>
                      </a:rPr>
                      <m:t>𝐀</m:t>
                    </m:r>
                    <m:acc>
                      <m:accPr>
                        <m:chr m:val="⃗"/>
                        <m:ctrlPr>
                          <a:rPr lang="en-US" b="1" i="1" smtClean="0">
                            <a:latin typeface="Cambria Math" panose="02040503050406030204" pitchFamily="18" charset="0"/>
                          </a:rPr>
                        </m:ctrlPr>
                      </m:accPr>
                      <m:e>
                        <m:r>
                          <m:rPr>
                            <m:sty m:val="p"/>
                          </m:rPr>
                          <a:rPr lang="en-US" b="0" i="0" smtClean="0">
                            <a:latin typeface="Cambria Math" panose="02040503050406030204" pitchFamily="18" charset="0"/>
                          </a:rPr>
                          <m:t>x</m:t>
                        </m:r>
                      </m:e>
                    </m:acc>
                    <m:r>
                      <a:rPr lang="en-US" b="1" i="1" dirty="0" smtClean="0">
                        <a:latin typeface="Cambria Math" panose="02040503050406030204" pitchFamily="18" charset="0"/>
                      </a:rPr>
                      <m:t>=</m:t>
                    </m:r>
                    <m:r>
                      <m:rPr>
                        <m:sty m:val="p"/>
                      </m:rPr>
                      <a:rPr lang="en-US" b="0" i="0" dirty="0" smtClean="0">
                        <a:latin typeface="Cambria Math" panose="02040503050406030204" pitchFamily="18" charset="0"/>
                      </a:rPr>
                      <m:t>λ</m:t>
                    </m:r>
                    <m:acc>
                      <m:accPr>
                        <m:chr m:val="⃗"/>
                        <m:ctrlPr>
                          <a:rPr lang="en-US" b="1" i="1">
                            <a:latin typeface="Cambria Math" panose="02040503050406030204" pitchFamily="18" charset="0"/>
                          </a:rPr>
                        </m:ctrlPr>
                      </m:accPr>
                      <m:e>
                        <m:r>
                          <m:rPr>
                            <m:sty m:val="p"/>
                          </m:rPr>
                          <a:rPr lang="en-US">
                            <a:latin typeface="Cambria Math" panose="02040503050406030204" pitchFamily="18" charset="0"/>
                          </a:rPr>
                          <m:t>x</m:t>
                        </m:r>
                      </m:e>
                    </m:acc>
                    <m:r>
                      <a:rPr lang="en-US" b="1"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𝜆</m:t>
                        </m:r>
                      </m:e>
                      <m:sub>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𝜆</m:t>
                        </m:r>
                      </m:e>
                      <m:sub>
                        <m:r>
                          <a:rPr lang="en-US" b="0" i="1" smtClean="0">
                            <a:latin typeface="Cambria Math" panose="02040503050406030204" pitchFamily="18" charset="0"/>
                          </a:rPr>
                          <m:t>2</m:t>
                        </m:r>
                      </m:sub>
                    </m:sSub>
                    <m:r>
                      <a:rPr lang="en-US" b="0" i="1" smtClean="0">
                        <a:latin typeface="Cambria Math" panose="02040503050406030204" pitchFamily="18" charset="0"/>
                      </a:rPr>
                      <m:t> </m:t>
                    </m:r>
                    <m:r>
                      <m:rPr>
                        <m:sty m:val="p"/>
                      </m:rPr>
                      <a:rPr lang="en-US" b="0" i="0" smtClean="0">
                        <a:latin typeface="Cambria Math" panose="02040503050406030204" pitchFamily="18" charset="0"/>
                      </a:rPr>
                      <m:t>are</m:t>
                    </m:r>
                    <m:r>
                      <a:rPr lang="en-US" b="0" i="0" smtClean="0">
                        <a:latin typeface="Cambria Math" panose="02040503050406030204" pitchFamily="18" charset="0"/>
                      </a:rPr>
                      <m:t> </m:t>
                    </m:r>
                    <m:r>
                      <m:rPr>
                        <m:sty m:val="p"/>
                      </m:rPr>
                      <a:rPr lang="en-US" b="0" i="0" smtClean="0">
                        <a:latin typeface="Cambria Math" panose="02040503050406030204" pitchFamily="18" charset="0"/>
                      </a:rPr>
                      <m:t>the</m:t>
                    </m:r>
                    <m:r>
                      <a:rPr lang="en-US" b="0" i="0" smtClean="0">
                        <a:latin typeface="Cambria Math" panose="02040503050406030204" pitchFamily="18" charset="0"/>
                      </a:rPr>
                      <m:t> </m:t>
                    </m:r>
                    <m:r>
                      <m:rPr>
                        <m:sty m:val="p"/>
                      </m:rPr>
                      <a:rPr lang="en-US" b="0" i="0" smtClean="0">
                        <a:latin typeface="Cambria Math" panose="02040503050406030204" pitchFamily="18" charset="0"/>
                      </a:rPr>
                      <m:t>eigenvalues</m:t>
                    </m:r>
                    <m:r>
                      <a:rPr lang="en-US" b="0" i="0" smtClean="0">
                        <a:latin typeface="Cambria Math" panose="02040503050406030204" pitchFamily="18" charset="0"/>
                      </a:rPr>
                      <m:t> </m:t>
                    </m:r>
                    <m:r>
                      <m:rPr>
                        <m:sty m:val="p"/>
                      </m:rPr>
                      <a:rPr lang="en-US" b="0" i="0" smtClean="0">
                        <a:latin typeface="Cambria Math" panose="02040503050406030204" pitchFamily="18" charset="0"/>
                      </a:rPr>
                      <m:t>and</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sSub>
                                <m:sSubPr>
                                  <m:ctrlPr>
                                    <a:rPr lang="en-US" i="1">
                                      <a:latin typeface="Cambria Math" panose="02040503050406030204" pitchFamily="18" charset="0"/>
                                    </a:rPr>
                                  </m:ctrlPr>
                                </m:sSubPr>
                                <m:e>
                                  <m:r>
                                    <a:rPr lang="en-US" i="1">
                                      <a:latin typeface="Cambria Math" panose="02040503050406030204" pitchFamily="18" charset="0"/>
                                    </a:rPr>
                                    <m:t>𝑘</m:t>
                                  </m:r>
                                </m:e>
                                <m:sub>
                                  <m:r>
                                    <a:rPr lang="en-US" i="1">
                                      <a:latin typeface="Cambria Math" panose="02040503050406030204" pitchFamily="18" charset="0"/>
                                    </a:rPr>
                                    <m:t>1</m:t>
                                  </m:r>
                                </m:sub>
                              </m:sSub>
                            </m:e>
                          </m:mr>
                          <m:mr>
                            <m:e>
                              <m:sSub>
                                <m:sSubPr>
                                  <m:ctrlPr>
                                    <a:rPr lang="en-US" i="1">
                                      <a:latin typeface="Cambria Math" panose="02040503050406030204" pitchFamily="18" charset="0"/>
                                    </a:rPr>
                                  </m:ctrlPr>
                                </m:sSubPr>
                                <m:e>
                                  <m:r>
                                    <a:rPr lang="en-US" i="1">
                                      <a:latin typeface="Cambria Math" panose="02040503050406030204" pitchFamily="18" charset="0"/>
                                    </a:rPr>
                                    <m:t>𝑘</m:t>
                                  </m:r>
                                </m:e>
                                <m:sub>
                                  <m:r>
                                    <a:rPr lang="en-US" i="1">
                                      <a:latin typeface="Cambria Math" panose="02040503050406030204" pitchFamily="18" charset="0"/>
                                    </a:rPr>
                                    <m:t>2</m:t>
                                  </m:r>
                                </m:sub>
                              </m:sSub>
                            </m:e>
                          </m:mr>
                        </m:m>
                      </m:e>
                    </m:d>
                    <m:r>
                      <a:rPr lang="en-US" b="0" i="1" smtClean="0">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sSub>
                                <m:sSubPr>
                                  <m:ctrlPr>
                                    <a:rPr lang="en-US" i="1">
                                      <a:latin typeface="Cambria Math" panose="02040503050406030204" pitchFamily="18" charset="0"/>
                                    </a:rPr>
                                  </m:ctrlPr>
                                </m:sSubPr>
                                <m:e>
                                  <m:r>
                                    <a:rPr lang="en-US" i="1">
                                      <a:latin typeface="Cambria Math" panose="02040503050406030204" pitchFamily="18" charset="0"/>
                                    </a:rPr>
                                    <m:t>𝑘</m:t>
                                  </m:r>
                                </m:e>
                                <m:sub>
                                  <m:r>
                                    <a:rPr lang="en-US" b="0" i="1" smtClean="0">
                                      <a:latin typeface="Cambria Math" panose="02040503050406030204" pitchFamily="18" charset="0"/>
                                    </a:rPr>
                                    <m:t>3</m:t>
                                  </m:r>
                                </m:sub>
                              </m:sSub>
                            </m:e>
                          </m:mr>
                          <m:mr>
                            <m:e>
                              <m:sSub>
                                <m:sSubPr>
                                  <m:ctrlPr>
                                    <a:rPr lang="en-US" i="1">
                                      <a:latin typeface="Cambria Math" panose="02040503050406030204" pitchFamily="18" charset="0"/>
                                    </a:rPr>
                                  </m:ctrlPr>
                                </m:sSubPr>
                                <m:e>
                                  <m:r>
                                    <a:rPr lang="en-US" i="1">
                                      <a:latin typeface="Cambria Math" panose="02040503050406030204" pitchFamily="18" charset="0"/>
                                    </a:rPr>
                                    <m:t>𝑘</m:t>
                                  </m:r>
                                </m:e>
                                <m:sub>
                                  <m:r>
                                    <a:rPr lang="en-US" b="0" i="1" smtClean="0">
                                      <a:latin typeface="Cambria Math" panose="02040503050406030204" pitchFamily="18" charset="0"/>
                                    </a:rPr>
                                    <m:t>4</m:t>
                                  </m:r>
                                </m:sub>
                              </m:sSub>
                            </m:e>
                          </m:mr>
                        </m:m>
                      </m:e>
                    </m:d>
                    <m:r>
                      <a:rPr lang="en-US" b="0" i="0" smtClean="0">
                        <a:latin typeface="Cambria Math" panose="02040503050406030204" pitchFamily="18" charset="0"/>
                      </a:rPr>
                      <m:t> </m:t>
                    </m:r>
                    <m:r>
                      <m:rPr>
                        <m:sty m:val="p"/>
                      </m:rPr>
                      <a:rPr lang="en-US" b="0" i="0" smtClean="0">
                        <a:latin typeface="Cambria Math" panose="02040503050406030204" pitchFamily="18" charset="0"/>
                      </a:rPr>
                      <m:t>are</m:t>
                    </m:r>
                    <m:r>
                      <a:rPr lang="en-US" b="0" i="0" smtClean="0">
                        <a:latin typeface="Cambria Math" panose="02040503050406030204" pitchFamily="18" charset="0"/>
                      </a:rPr>
                      <m:t> </m:t>
                    </m:r>
                    <m:r>
                      <m:rPr>
                        <m:sty m:val="p"/>
                      </m:rPr>
                      <a:rPr lang="en-US" b="0" i="0" smtClean="0">
                        <a:latin typeface="Cambria Math" panose="02040503050406030204" pitchFamily="18" charset="0"/>
                      </a:rPr>
                      <m:t>the</m:t>
                    </m:r>
                    <m:r>
                      <a:rPr lang="en-US" b="0" i="0" smtClean="0">
                        <a:latin typeface="Cambria Math" panose="02040503050406030204" pitchFamily="18" charset="0"/>
                      </a:rPr>
                      <m:t> </m:t>
                    </m:r>
                    <m:r>
                      <m:rPr>
                        <m:sty m:val="p"/>
                      </m:rPr>
                      <a:rPr lang="en-US" b="0" i="0" smtClean="0">
                        <a:latin typeface="Cambria Math" panose="02040503050406030204" pitchFamily="18" charset="0"/>
                      </a:rPr>
                      <m:t>basic</m:t>
                    </m:r>
                    <m:r>
                      <a:rPr lang="en-US" b="0" i="0" smtClean="0">
                        <a:latin typeface="Cambria Math" panose="02040503050406030204" pitchFamily="18" charset="0"/>
                      </a:rPr>
                      <m:t> </m:t>
                    </m:r>
                    <m:r>
                      <m:rPr>
                        <m:sty m:val="p"/>
                      </m:rPr>
                      <a:rPr lang="en-US" b="0" i="0" smtClean="0">
                        <a:latin typeface="Cambria Math" panose="02040503050406030204" pitchFamily="18" charset="0"/>
                      </a:rPr>
                      <m:t>eigenvectors</m:t>
                    </m:r>
                  </m:oMath>
                </a14:m>
                <a:endParaRPr lang="en-US" b="0" dirty="0" smtClean="0"/>
              </a:p>
              <a:p>
                <a:r>
                  <a:rPr lang="en-US" dirty="0"/>
                  <a:t>The general solution </a:t>
                </a:r>
                <a:r>
                  <a:rPr lang="en-US" dirty="0" smtClean="0"/>
                  <a:t>is: </a:t>
                </a: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1</m:t>
                                  </m:r>
                                </m:sub>
                              </m:sSub>
                            </m:e>
                          </m:mr>
                          <m:m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2</m:t>
                                  </m:r>
                                </m:sub>
                              </m:sSub>
                            </m:e>
                          </m:mr>
                        </m:m>
                      </m:e>
                    </m:d>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1</m:t>
                        </m:r>
                      </m:sub>
                    </m:sSub>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sSub>
                          <m:sSubPr>
                            <m:ctrlPr>
                              <a:rPr lang="en-US" b="0" i="1" smtClean="0">
                                <a:latin typeface="Cambria Math" panose="02040503050406030204" pitchFamily="18" charset="0"/>
                              </a:rPr>
                            </m:ctrlPr>
                          </m:sSubPr>
                          <m:e>
                            <m:r>
                              <a:rPr lang="en-US" b="0" i="1" smtClean="0">
                                <a:latin typeface="Cambria Math" panose="02040503050406030204" pitchFamily="18" charset="0"/>
                              </a:rPr>
                              <m:t>𝜆</m:t>
                            </m:r>
                          </m:e>
                          <m:sub>
                            <m:r>
                              <a:rPr lang="en-US" b="0" i="1" smtClean="0">
                                <a:latin typeface="Cambria Math" panose="02040503050406030204" pitchFamily="18" charset="0"/>
                              </a:rPr>
                              <m:t>1</m:t>
                            </m:r>
                          </m:sub>
                        </m:sSub>
                        <m:r>
                          <a:rPr lang="en-US" b="0" i="1" smtClean="0">
                            <a:latin typeface="Cambria Math" panose="02040503050406030204" pitchFamily="18" charset="0"/>
                          </a:rPr>
                          <m:t>𝑡</m:t>
                        </m:r>
                      </m:sup>
                    </m:sSup>
                  </m:oMath>
                </a14:m>
                <a:r>
                  <a:rPr lang="en-US" dirty="0" smtClean="0"/>
                  <a:t>+</a:t>
                </a:r>
                <a14:m>
                  <m:oMath xmlns:m="http://schemas.openxmlformats.org/officeDocument/2006/math">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sSub>
                                <m:sSubPr>
                                  <m:ctrlPr>
                                    <a:rPr lang="en-US" i="1">
                                      <a:latin typeface="Cambria Math" panose="02040503050406030204" pitchFamily="18" charset="0"/>
                                    </a:rPr>
                                  </m:ctrlPr>
                                </m:sSubPr>
                                <m:e>
                                  <m:r>
                                    <a:rPr lang="en-US" i="1">
                                      <a:latin typeface="Cambria Math" panose="02040503050406030204" pitchFamily="18" charset="0"/>
                                    </a:rPr>
                                    <m:t>𝑘</m:t>
                                  </m:r>
                                </m:e>
                                <m:sub>
                                  <m:r>
                                    <a:rPr lang="en-US" b="0" i="1" smtClean="0">
                                      <a:latin typeface="Cambria Math" panose="02040503050406030204" pitchFamily="18" charset="0"/>
                                    </a:rPr>
                                    <m:t>3</m:t>
                                  </m:r>
                                </m:sub>
                              </m:sSub>
                            </m:e>
                          </m:mr>
                          <m:mr>
                            <m:e>
                              <m:sSub>
                                <m:sSubPr>
                                  <m:ctrlPr>
                                    <a:rPr lang="en-US" i="1">
                                      <a:latin typeface="Cambria Math" panose="02040503050406030204" pitchFamily="18" charset="0"/>
                                    </a:rPr>
                                  </m:ctrlPr>
                                </m:sSubPr>
                                <m:e>
                                  <m:r>
                                    <a:rPr lang="en-US" i="1">
                                      <a:latin typeface="Cambria Math" panose="02040503050406030204" pitchFamily="18" charset="0"/>
                                    </a:rPr>
                                    <m:t>𝑘</m:t>
                                  </m:r>
                                </m:e>
                                <m:sub>
                                  <m:r>
                                    <a:rPr lang="en-US" b="0" i="1" smtClean="0">
                                      <a:latin typeface="Cambria Math" panose="02040503050406030204" pitchFamily="18" charset="0"/>
                                    </a:rPr>
                                    <m:t>4</m:t>
                                  </m:r>
                                </m:sub>
                              </m:sSub>
                            </m:e>
                          </m:mr>
                        </m:m>
                      </m:e>
                    </m:d>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b="0" i="1" smtClean="0">
                            <a:latin typeface="Cambria Math" panose="02040503050406030204" pitchFamily="18" charset="0"/>
                          </a:rPr>
                          <m:t>2</m:t>
                        </m:r>
                      </m:sub>
                    </m:sSub>
                    <m:sSup>
                      <m:sSupPr>
                        <m:ctrlPr>
                          <a:rPr lang="en-US" i="1">
                            <a:latin typeface="Cambria Math" panose="02040503050406030204" pitchFamily="18" charset="0"/>
                          </a:rPr>
                        </m:ctrlPr>
                      </m:sSupPr>
                      <m:e>
                        <m:r>
                          <a:rPr lang="en-US" i="1">
                            <a:latin typeface="Cambria Math" panose="02040503050406030204" pitchFamily="18" charset="0"/>
                          </a:rPr>
                          <m:t>𝑒</m:t>
                        </m:r>
                      </m:e>
                      <m:sup>
                        <m:sSub>
                          <m:sSubPr>
                            <m:ctrlPr>
                              <a:rPr lang="en-US" i="1">
                                <a:latin typeface="Cambria Math" panose="02040503050406030204" pitchFamily="18" charset="0"/>
                              </a:rPr>
                            </m:ctrlPr>
                          </m:sSubPr>
                          <m:e>
                            <m:r>
                              <a:rPr lang="en-US" i="1">
                                <a:latin typeface="Cambria Math" panose="02040503050406030204" pitchFamily="18" charset="0"/>
                              </a:rPr>
                              <m:t>𝜆</m:t>
                            </m:r>
                          </m:e>
                          <m:sub>
                            <m:r>
                              <a:rPr lang="en-US" b="0" i="1" smtClean="0">
                                <a:latin typeface="Cambria Math" panose="02040503050406030204" pitchFamily="18" charset="0"/>
                              </a:rPr>
                              <m:t>2</m:t>
                            </m:r>
                          </m:sub>
                        </m:sSub>
                        <m:r>
                          <a:rPr lang="en-US" i="1">
                            <a:latin typeface="Cambria Math" panose="02040503050406030204" pitchFamily="18" charset="0"/>
                          </a:rPr>
                          <m:t>𝑡</m:t>
                        </m:r>
                      </m:sup>
                    </m:sSup>
                  </m:oMath>
                </a14:m>
                <a:endParaRPr lang="en-US" dirty="0" smtClean="0"/>
              </a:p>
              <a:p>
                <a:r>
                  <a:rPr lang="en-US" dirty="0"/>
                  <a:t>The above determinant leads to the characteristic </a:t>
                </a:r>
                <a:r>
                  <a:rPr lang="en-US" dirty="0" smtClean="0"/>
                  <a:t>polynomial: </a:t>
                </a:r>
              </a:p>
              <a:p>
                <a:pPr algn="ctr"/>
                <a:r>
                  <a:rPr lang="en-US" b="0" dirty="0" smtClean="0"/>
                  <a:t>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𝜆</m:t>
                        </m:r>
                      </m:e>
                      <m:sup>
                        <m:r>
                          <a:rPr lang="en-US" b="0" i="1" smtClean="0">
                            <a:latin typeface="Cambria Math" panose="02040503050406030204" pitchFamily="18" charset="0"/>
                          </a:rPr>
                          <m:t>2</m:t>
                        </m:r>
                      </m:sup>
                    </m:sSup>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𝑑</m:t>
                        </m:r>
                      </m:e>
                    </m:d>
                    <m:r>
                      <a:rPr lang="en-US" b="0" i="1" smtClean="0">
                        <a:latin typeface="Cambria Math" panose="02040503050406030204" pitchFamily="18" charset="0"/>
                      </a:rPr>
                      <m:t>𝜆</m:t>
                    </m:r>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𝑎𝑑</m:t>
                        </m:r>
                        <m:r>
                          <a:rPr lang="en-US" b="0" i="1" smtClean="0">
                            <a:latin typeface="Cambria Math" panose="02040503050406030204" pitchFamily="18" charset="0"/>
                          </a:rPr>
                          <m:t>−</m:t>
                        </m:r>
                        <m:r>
                          <a:rPr lang="en-US" b="0" i="1" smtClean="0">
                            <a:latin typeface="Cambria Math" panose="02040503050406030204" pitchFamily="18" charset="0"/>
                          </a:rPr>
                          <m:t>𝑏𝑐</m:t>
                        </m:r>
                      </m:e>
                    </m:d>
                    <m:r>
                      <a:rPr lang="en-US" b="0" i="1" smtClean="0">
                        <a:latin typeface="Cambria Math" panose="02040503050406030204" pitchFamily="18" charset="0"/>
                      </a:rPr>
                      <m:t>=0</m:t>
                    </m:r>
                    <m:groupChr>
                      <m:groupChrPr>
                        <m:chr m:val="→"/>
                        <m:vertJc m:val="bot"/>
                        <m:ctrlPr>
                          <a:rPr lang="en-US" b="0" i="1" smtClean="0">
                            <a:latin typeface="Cambria Math" panose="02040503050406030204" pitchFamily="18" charset="0"/>
                          </a:rPr>
                        </m:ctrlPr>
                      </m:groupChrPr>
                      <m:e>
                        <m:r>
                          <a:rPr lang="en-US" b="0" i="1" smtClean="0">
                            <a:latin typeface="Cambria Math" panose="02040503050406030204" pitchFamily="18" charset="0"/>
                          </a:rPr>
                          <m:t>𝜏</m:t>
                        </m:r>
                        <m:r>
                          <m:rPr>
                            <m:nor/>
                          </m:rPr>
                          <a:rPr lang="en-US" b="0" i="1" smtClean="0">
                            <a:latin typeface="Cambria Math" panose="02040503050406030204" pitchFamily="18" charset="0"/>
                          </a:rPr>
                          <m:t>=</m:t>
                        </m:r>
                        <m:r>
                          <m:rPr>
                            <m:nor/>
                          </m:rPr>
                          <a:rPr lang="en-US" b="0" i="1" smtClean="0">
                            <a:latin typeface="Cambria Math" panose="02040503050406030204" pitchFamily="18" charset="0"/>
                          </a:rPr>
                          <m:t>a</m:t>
                        </m:r>
                        <m:r>
                          <m:rPr>
                            <m:nor/>
                          </m:rPr>
                          <a:rPr lang="en-US" b="0" i="1" smtClean="0">
                            <a:latin typeface="Cambria Math" panose="02040503050406030204" pitchFamily="18" charset="0"/>
                          </a:rPr>
                          <m:t>+</m:t>
                        </m:r>
                        <m:r>
                          <m:rPr>
                            <m:nor/>
                          </m:rPr>
                          <a:rPr lang="en-US" b="0" i="1" smtClean="0">
                            <a:latin typeface="Cambria Math" panose="02040503050406030204" pitchFamily="18" charset="0"/>
                          </a:rPr>
                          <m:t>d</m:t>
                        </m:r>
                        <m:r>
                          <m:rPr>
                            <m:nor/>
                          </m:rPr>
                          <a:rPr lang="en-US" b="0" i="0" smtClean="0">
                            <a:latin typeface="Cambria Math" panose="02040503050406030204" pitchFamily="18" charset="0"/>
                          </a:rPr>
                          <m:t>=</m:t>
                        </m:r>
                        <m:r>
                          <m:rPr>
                            <m:nor/>
                          </m:rPr>
                          <a:rPr lang="en-US" b="0" i="0" smtClean="0">
                            <a:latin typeface="Cambria Math" panose="02040503050406030204" pitchFamily="18" charset="0"/>
                          </a:rPr>
                          <m:t>tr</m:t>
                        </m:r>
                        <m:r>
                          <m:rPr>
                            <m:nor/>
                          </m:rPr>
                          <a:rPr lang="en-US" b="0" i="0" smtClean="0">
                            <a:latin typeface="Cambria Math" panose="02040503050406030204" pitchFamily="18" charset="0"/>
                          </a:rPr>
                          <m:t>(</m:t>
                        </m:r>
                        <m:r>
                          <m:rPr>
                            <m:nor/>
                          </m:rPr>
                          <a:rPr lang="en-US" b="1" i="0" smtClean="0">
                            <a:latin typeface="Cambria Math" panose="02040503050406030204" pitchFamily="18" charset="0"/>
                          </a:rPr>
                          <m:t>A</m:t>
                        </m:r>
                        <m:r>
                          <m:rPr>
                            <m:nor/>
                          </m:rPr>
                          <a:rPr lang="en-US" b="0" i="0" smtClean="0">
                            <a:latin typeface="Cambria Math" panose="02040503050406030204" pitchFamily="18" charset="0"/>
                          </a:rPr>
                          <m:t>);</m:t>
                        </m:r>
                        <m:r>
                          <a:rPr lang="en-US" b="0" i="1" smtClean="0">
                            <a:latin typeface="Cambria Math" panose="02040503050406030204" pitchFamily="18" charset="0"/>
                          </a:rPr>
                          <m:t> </m:t>
                        </m:r>
                        <m:r>
                          <a:rPr lang="en-US" b="0" i="1" smtClean="0">
                            <a:latin typeface="Cambria Math" panose="02040503050406030204" pitchFamily="18" charset="0"/>
                          </a:rPr>
                          <m:t>𝛥</m:t>
                        </m:r>
                        <m:r>
                          <m:rPr>
                            <m:nor/>
                          </m:rPr>
                          <a:rPr lang="en-US" b="0" i="1" smtClean="0">
                            <a:latin typeface="Cambria Math" panose="02040503050406030204" pitchFamily="18" charset="0"/>
                          </a:rPr>
                          <m:t>=</m:t>
                        </m:r>
                        <m:r>
                          <m:rPr>
                            <m:nor/>
                          </m:rPr>
                          <a:rPr lang="en-US" b="0" i="1" smtClean="0">
                            <a:latin typeface="Cambria Math" panose="02040503050406030204" pitchFamily="18" charset="0"/>
                          </a:rPr>
                          <m:t>ad</m:t>
                        </m:r>
                        <m:r>
                          <m:rPr>
                            <m:nor/>
                          </m:rPr>
                          <a:rPr lang="en-US" b="0" i="1" smtClean="0">
                            <a:latin typeface="Cambria Math" panose="02040503050406030204" pitchFamily="18" charset="0"/>
                          </a:rPr>
                          <m:t>−</m:t>
                        </m:r>
                        <m:r>
                          <m:rPr>
                            <m:nor/>
                          </m:rPr>
                          <a:rPr lang="en-US" b="0" i="1" smtClean="0">
                            <a:latin typeface="Cambria Math" panose="02040503050406030204" pitchFamily="18" charset="0"/>
                          </a:rPr>
                          <m:t>bc</m:t>
                        </m:r>
                        <m:r>
                          <m:rPr>
                            <m:nor/>
                          </m:rPr>
                          <a:rPr lang="en-US" b="0" i="0" smtClean="0">
                            <a:latin typeface="Cambria Math" panose="02040503050406030204" pitchFamily="18" charset="0"/>
                          </a:rPr>
                          <m:t>=</m:t>
                        </m:r>
                        <m:r>
                          <m:rPr>
                            <m:nor/>
                          </m:rPr>
                          <a:rPr lang="en-US" b="0" i="0" smtClean="0">
                            <a:latin typeface="Cambria Math" panose="02040503050406030204" pitchFamily="18" charset="0"/>
                          </a:rPr>
                          <m:t>det</m:t>
                        </m:r>
                        <m:r>
                          <m:rPr>
                            <m:nor/>
                          </m:rPr>
                          <a:rPr lang="en-US" b="0" i="0" smtClean="0">
                            <a:latin typeface="Cambria Math" panose="02040503050406030204" pitchFamily="18" charset="0"/>
                          </a:rPr>
                          <m:t>(</m:t>
                        </m:r>
                        <m:r>
                          <m:rPr>
                            <m:nor/>
                          </m:rPr>
                          <a:rPr lang="en-US" b="1" i="0" smtClean="0">
                            <a:latin typeface="Cambria Math" panose="02040503050406030204" pitchFamily="18" charset="0"/>
                          </a:rPr>
                          <m:t>A</m:t>
                        </m:r>
                        <m:r>
                          <m:rPr>
                            <m:nor/>
                          </m:rPr>
                          <a:rPr lang="en-US" b="0" i="0" smtClean="0">
                            <a:latin typeface="Cambria Math" panose="02040503050406030204" pitchFamily="18" charset="0"/>
                          </a:rPr>
                          <m:t>)</m:t>
                        </m:r>
                      </m:e>
                    </m:groupChr>
                    <m:sSup>
                      <m:sSupPr>
                        <m:ctrlPr>
                          <a:rPr lang="en-US" b="0" i="1" smtClean="0">
                            <a:latin typeface="Cambria Math" panose="02040503050406030204" pitchFamily="18" charset="0"/>
                          </a:rPr>
                        </m:ctrlPr>
                      </m:sSupPr>
                      <m:e>
                        <m:r>
                          <a:rPr lang="en-US" b="0" i="1" smtClean="0">
                            <a:latin typeface="Cambria Math" panose="02040503050406030204" pitchFamily="18" charset="0"/>
                          </a:rPr>
                          <m:t>𝜆</m:t>
                        </m:r>
                      </m:e>
                      <m:sup>
                        <m:r>
                          <a:rPr lang="en-US" b="0" i="1" smtClean="0">
                            <a:latin typeface="Cambria Math" panose="02040503050406030204" pitchFamily="18" charset="0"/>
                          </a:rPr>
                          <m:t>2</m:t>
                        </m:r>
                      </m:sup>
                    </m:sSup>
                    <m:r>
                      <a:rPr lang="en-US" b="0" i="1" smtClean="0">
                        <a:latin typeface="Cambria Math" panose="02040503050406030204" pitchFamily="18" charset="0"/>
                      </a:rPr>
                      <m:t>−</m:t>
                    </m:r>
                    <m:r>
                      <a:rPr lang="en-US" b="0" i="1" smtClean="0">
                        <a:latin typeface="Cambria Math" panose="02040503050406030204" pitchFamily="18" charset="0"/>
                      </a:rPr>
                      <m:t>𝜏𝜆</m:t>
                    </m:r>
                    <m:r>
                      <a:rPr lang="en-US" b="0" i="1" smtClean="0">
                        <a:latin typeface="Cambria Math" panose="02040503050406030204" pitchFamily="18" charset="0"/>
                      </a:rPr>
                      <m:t>+</m:t>
                    </m:r>
                    <m:r>
                      <m:rPr>
                        <m:sty m:val="p"/>
                      </m:rPr>
                      <a:rPr lang="en-US" b="0" i="0" smtClean="0">
                        <a:latin typeface="Cambria Math" panose="02040503050406030204" pitchFamily="18" charset="0"/>
                      </a:rPr>
                      <m:t>Δ</m:t>
                    </m:r>
                    <m:r>
                      <a:rPr lang="en-US" b="0" i="1" smtClean="0">
                        <a:latin typeface="Cambria Math" panose="02040503050406030204" pitchFamily="18" charset="0"/>
                      </a:rPr>
                      <m:t>=0</m:t>
                    </m:r>
                  </m:oMath>
                </a14:m>
                <a:endParaRPr lang="en-US" b="0" dirty="0" smtClean="0"/>
              </a:p>
              <a:p>
                <a:r>
                  <a:rPr lang="en-US" dirty="0"/>
                  <a:t>The explicit solution of the eigenvalues are then given by the quadratic formula</a:t>
                </a:r>
                <a:r>
                  <a:rPr lang="en-US" dirty="0" smtClean="0"/>
                  <a:t>:</a:t>
                </a:r>
              </a:p>
              <a:p>
                <a:pPr algn="ctr"/>
                <a:r>
                  <a:rPr lang="en-US" b="0" dirty="0" smtClean="0"/>
                  <a:t> </a:t>
                </a:r>
                <a14:m>
                  <m:oMath xmlns:m="http://schemas.openxmlformats.org/officeDocument/2006/math">
                    <m:r>
                      <a:rPr lang="en-US" b="0" i="1" smtClean="0">
                        <a:latin typeface="Cambria Math" panose="02040503050406030204" pitchFamily="18" charset="0"/>
                      </a:rPr>
                      <m:t>𝜆</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d>
                      <m:dPr>
                        <m:ctrlPr>
                          <a:rPr lang="en-US" b="0" i="1" smtClean="0">
                            <a:latin typeface="Cambria Math" panose="02040503050406030204" pitchFamily="18" charset="0"/>
                          </a:rPr>
                        </m:ctrlPr>
                      </m:dPr>
                      <m:e>
                        <m:r>
                          <a:rPr lang="en-US" b="0" i="1" smtClean="0">
                            <a:latin typeface="Cambria Math" panose="02040503050406030204" pitchFamily="18" charset="0"/>
                          </a:rPr>
                          <m:t>𝜏</m:t>
                        </m:r>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sSup>
                              <m:sSupPr>
                                <m:ctrlPr>
                                  <a:rPr lang="en-US" b="0" i="1" smtClean="0">
                                    <a:latin typeface="Cambria Math" panose="02040503050406030204" pitchFamily="18" charset="0"/>
                                  </a:rPr>
                                </m:ctrlPr>
                              </m:sSupPr>
                              <m:e>
                                <m:r>
                                  <a:rPr lang="en-US" b="0" i="1" smtClean="0">
                                    <a:latin typeface="Cambria Math" panose="02040503050406030204" pitchFamily="18" charset="0"/>
                                  </a:rPr>
                                  <m:t>𝜏</m:t>
                                </m:r>
                              </m:e>
                              <m:sup>
                                <m:r>
                                  <a:rPr lang="en-US" b="0" i="1" smtClean="0">
                                    <a:latin typeface="Cambria Math" panose="02040503050406030204" pitchFamily="18" charset="0"/>
                                  </a:rPr>
                                  <m:t>2</m:t>
                                </m:r>
                              </m:sup>
                            </m:sSup>
                            <m:r>
                              <a:rPr lang="en-US" b="0" i="1" smtClean="0">
                                <a:latin typeface="Cambria Math" panose="02040503050406030204" pitchFamily="18" charset="0"/>
                              </a:rPr>
                              <m:t>−4</m:t>
                            </m:r>
                            <m:r>
                              <m:rPr>
                                <m:sty m:val="p"/>
                              </m:rPr>
                              <a:rPr lang="en-US" b="0" i="0" smtClean="0">
                                <a:latin typeface="Cambria Math" panose="02040503050406030204" pitchFamily="18" charset="0"/>
                              </a:rPr>
                              <m:t>Δ</m:t>
                            </m:r>
                          </m:e>
                        </m:rad>
                      </m:e>
                    </m:d>
                  </m:oMath>
                </a14:m>
                <a:endParaRPr lang="en-US" dirty="0" smtClean="0"/>
              </a:p>
            </p:txBody>
          </p:sp>
        </mc:Choice>
        <mc:Fallback>
          <p:sp>
            <p:nvSpPr>
              <p:cNvPr id="9" name="TextBox 8"/>
              <p:cNvSpPr txBox="1">
                <a:spLocks noRot="1" noChangeAspect="1" noMove="1" noResize="1" noEditPoints="1" noAdjustHandles="1" noChangeArrowheads="1" noChangeShapeType="1" noTextEdit="1"/>
              </p:cNvSpPr>
              <p:nvPr/>
            </p:nvSpPr>
            <p:spPr>
              <a:xfrm>
                <a:off x="704850" y="1379871"/>
                <a:ext cx="11004550" cy="4650376"/>
              </a:xfrm>
              <a:prstGeom prst="rect">
                <a:avLst/>
              </a:prstGeom>
              <a:blipFill>
                <a:blip r:embed="rId2"/>
                <a:stretch>
                  <a:fillRect l="-499" t="-524"/>
                </a:stretch>
              </a:blipFill>
            </p:spPr>
            <p:txBody>
              <a:bodyPr/>
              <a:lstStyle/>
              <a:p>
                <a:r>
                  <a:rPr lang="en-US">
                    <a:noFill/>
                  </a:rPr>
                  <a:t> </a:t>
                </a:r>
              </a:p>
            </p:txBody>
          </p:sp>
        </mc:Fallback>
      </mc:AlternateContent>
      <p:sp>
        <p:nvSpPr>
          <p:cNvPr id="6" name="AutoShape 2" descr="$v$"/>
          <p:cNvSpPr>
            <a:spLocks noChangeAspect="1" noChangeArrowheads="1"/>
          </p:cNvSpPr>
          <p:nvPr/>
        </p:nvSpPr>
        <p:spPr bwMode="auto">
          <a:xfrm>
            <a:off x="3943350" y="-682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3" descr="$w$"/>
          <p:cNvSpPr>
            <a:spLocks noChangeAspect="1" noChangeArrowheads="1"/>
          </p:cNvSpPr>
          <p:nvPr/>
        </p:nvSpPr>
        <p:spPr bwMode="auto">
          <a:xfrm>
            <a:off x="4960938" y="-682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Slide Number Placeholder 2"/>
          <p:cNvSpPr>
            <a:spLocks noGrp="1"/>
          </p:cNvSpPr>
          <p:nvPr>
            <p:ph type="sldNum" sz="quarter" idx="4"/>
          </p:nvPr>
        </p:nvSpPr>
        <p:spPr/>
        <p:txBody>
          <a:bodyPr/>
          <a:lstStyle/>
          <a:p>
            <a:fld id="{9860EDB8-5305-433F-BE41-D7A86D811DB3}" type="slidenum">
              <a:rPr lang="en-US" smtClean="0"/>
              <a:pPr/>
              <a:t>24</a:t>
            </a:fld>
            <a:endParaRPr lang="en-US" dirty="0"/>
          </a:p>
        </p:txBody>
      </p:sp>
    </p:spTree>
    <p:extLst>
      <p:ext uri="{BB962C8B-B14F-4D97-AF65-F5344CB8AC3E}">
        <p14:creationId xmlns:p14="http://schemas.microsoft.com/office/powerpoint/2010/main" val="353685253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Classification of </a:t>
            </a:r>
            <a:r>
              <a:rPr lang="en-US" b="1" dirty="0" smtClean="0"/>
              <a:t>Equilibrium </a:t>
            </a:r>
            <a:r>
              <a:rPr lang="en-US" b="1" dirty="0" smtClean="0"/>
              <a:t>points</a:t>
            </a:r>
            <a:endParaRPr lang="en-US" b="1" dirty="0"/>
          </a:p>
        </p:txBody>
      </p:sp>
      <mc:AlternateContent xmlns:mc="http://schemas.openxmlformats.org/markup-compatibility/2006" xmlns:a14="http://schemas.microsoft.com/office/drawing/2010/main">
        <mc:Choice Requires="a14">
          <p:sp>
            <p:nvSpPr>
              <p:cNvPr id="3" name="Content Placeholder 2"/>
              <p:cNvSpPr>
                <a:spLocks noGrp="1"/>
              </p:cNvSpPr>
              <p:nvPr>
                <p:ph sz="quarter" idx="10"/>
              </p:nvPr>
            </p:nvSpPr>
            <p:spPr>
              <a:xfrm>
                <a:off x="521207" y="1238475"/>
                <a:ext cx="4159504" cy="913892"/>
              </a:xfrm>
            </p:spPr>
            <p:txBody>
              <a:bodyPr>
                <a:normAutofit/>
              </a:bodyPr>
              <a:lstStyle/>
              <a:p>
                <a:r>
                  <a:rPr lang="en-US" sz="1600" dirty="0" smtClean="0">
                    <a:solidFill>
                      <a:schemeClr val="tx1"/>
                    </a:solidFill>
                  </a:rPr>
                  <a:t> </a:t>
                </a:r>
                <a14:m>
                  <m:oMath xmlns:m="http://schemas.openxmlformats.org/officeDocument/2006/math">
                    <m:r>
                      <a:rPr lang="en-US" sz="1600" i="1">
                        <a:solidFill>
                          <a:schemeClr val="tx1"/>
                        </a:solidFill>
                        <a:latin typeface="Cambria Math" panose="02040503050406030204" pitchFamily="18" charset="0"/>
                      </a:rPr>
                      <m:t>𝜆</m:t>
                    </m:r>
                    <m:r>
                      <a:rPr lang="en-US" sz="1600" i="1">
                        <a:solidFill>
                          <a:schemeClr val="tx1"/>
                        </a:solidFill>
                        <a:latin typeface="Cambria Math" panose="02040503050406030204" pitchFamily="18" charset="0"/>
                      </a:rPr>
                      <m:t>=</m:t>
                    </m:r>
                    <m:f>
                      <m:fPr>
                        <m:ctrlPr>
                          <a:rPr lang="en-US" sz="1600" i="1">
                            <a:solidFill>
                              <a:schemeClr val="tx1"/>
                            </a:solidFill>
                            <a:latin typeface="Cambria Math" panose="02040503050406030204" pitchFamily="18" charset="0"/>
                          </a:rPr>
                        </m:ctrlPr>
                      </m:fPr>
                      <m:num>
                        <m:r>
                          <a:rPr lang="en-US" sz="1600" i="1">
                            <a:solidFill>
                              <a:schemeClr val="tx1"/>
                            </a:solidFill>
                            <a:latin typeface="Cambria Math" panose="02040503050406030204" pitchFamily="18" charset="0"/>
                          </a:rPr>
                          <m:t>1</m:t>
                        </m:r>
                      </m:num>
                      <m:den>
                        <m:r>
                          <a:rPr lang="en-US" sz="1600" i="1">
                            <a:solidFill>
                              <a:schemeClr val="tx1"/>
                            </a:solidFill>
                            <a:latin typeface="Cambria Math" panose="02040503050406030204" pitchFamily="18" charset="0"/>
                          </a:rPr>
                          <m:t>2</m:t>
                        </m:r>
                      </m:den>
                    </m:f>
                    <m:d>
                      <m:dPr>
                        <m:ctrlPr>
                          <a:rPr lang="en-US" sz="1600" i="1">
                            <a:solidFill>
                              <a:schemeClr val="tx1"/>
                            </a:solidFill>
                            <a:latin typeface="Cambria Math" panose="02040503050406030204" pitchFamily="18" charset="0"/>
                          </a:rPr>
                        </m:ctrlPr>
                      </m:dPr>
                      <m:e>
                        <m:r>
                          <a:rPr lang="en-US" sz="1600" i="1">
                            <a:solidFill>
                              <a:schemeClr val="tx1"/>
                            </a:solidFill>
                            <a:latin typeface="Cambria Math" panose="02040503050406030204" pitchFamily="18" charset="0"/>
                          </a:rPr>
                          <m:t>𝑝</m:t>
                        </m:r>
                        <m:r>
                          <a:rPr lang="en-US" sz="1600" i="1">
                            <a:solidFill>
                              <a:schemeClr val="tx1"/>
                            </a:solidFill>
                            <a:latin typeface="Cambria Math" panose="02040503050406030204" pitchFamily="18" charset="0"/>
                          </a:rPr>
                          <m:t>±</m:t>
                        </m:r>
                        <m:rad>
                          <m:radPr>
                            <m:degHide m:val="on"/>
                            <m:ctrlPr>
                              <a:rPr lang="en-US" sz="1600" i="1">
                                <a:solidFill>
                                  <a:schemeClr val="tx1"/>
                                </a:solidFill>
                                <a:latin typeface="Cambria Math" panose="02040503050406030204" pitchFamily="18" charset="0"/>
                              </a:rPr>
                            </m:ctrlPr>
                          </m:radPr>
                          <m:deg/>
                          <m:e>
                            <m:r>
                              <m:rPr>
                                <m:sty m:val="p"/>
                              </m:rPr>
                              <a:rPr lang="en-US" sz="1600">
                                <a:solidFill>
                                  <a:schemeClr val="tx1"/>
                                </a:solidFill>
                                <a:latin typeface="Cambria Math" panose="02040503050406030204" pitchFamily="18" charset="0"/>
                              </a:rPr>
                              <m:t>Δ</m:t>
                            </m:r>
                          </m:e>
                        </m:rad>
                      </m:e>
                    </m:d>
                    <m:r>
                      <a:rPr lang="en-US" sz="1600" i="1">
                        <a:solidFill>
                          <a:schemeClr val="tx1"/>
                        </a:solidFill>
                        <a:latin typeface="Cambria Math" panose="02040503050406030204" pitchFamily="18" charset="0"/>
                      </a:rPr>
                      <m:t>   </m:t>
                    </m:r>
                    <m:groupChr>
                      <m:groupChrPr>
                        <m:chr m:val="→"/>
                        <m:vertJc m:val="bot"/>
                        <m:ctrlPr>
                          <a:rPr lang="en-US" sz="1600" i="1" smtClean="0">
                            <a:solidFill>
                              <a:schemeClr val="tx1"/>
                            </a:solidFill>
                            <a:latin typeface="Cambria Math" panose="02040503050406030204" pitchFamily="18" charset="0"/>
                          </a:rPr>
                        </m:ctrlPr>
                      </m:groupChrPr>
                      <m:e>
                        <m:r>
                          <m:rPr>
                            <m:sty m:val="p"/>
                          </m:rPr>
                          <a:rPr lang="en-US" sz="1600">
                            <a:solidFill>
                              <a:schemeClr val="tx1"/>
                            </a:solidFill>
                            <a:latin typeface="Cambria Math" panose="02040503050406030204" pitchFamily="18" charset="0"/>
                          </a:rPr>
                          <m:t>Δ</m:t>
                        </m:r>
                        <m:r>
                          <a:rPr lang="en-US" sz="1600" i="1">
                            <a:solidFill>
                              <a:schemeClr val="tx1"/>
                            </a:solidFill>
                            <a:latin typeface="Cambria Math" panose="02040503050406030204" pitchFamily="18" charset="0"/>
                          </a:rPr>
                          <m:t>=</m:t>
                        </m:r>
                        <m:sSup>
                          <m:sSupPr>
                            <m:ctrlPr>
                              <a:rPr lang="en-US" sz="1600" i="1">
                                <a:solidFill>
                                  <a:schemeClr val="tx1"/>
                                </a:solidFill>
                                <a:latin typeface="Cambria Math" panose="02040503050406030204" pitchFamily="18" charset="0"/>
                              </a:rPr>
                            </m:ctrlPr>
                          </m:sSupPr>
                          <m:e>
                            <m:r>
                              <a:rPr lang="en-US" sz="1600" i="1">
                                <a:solidFill>
                                  <a:schemeClr val="tx1"/>
                                </a:solidFill>
                                <a:latin typeface="Cambria Math" panose="02040503050406030204" pitchFamily="18" charset="0"/>
                              </a:rPr>
                              <m:t>𝑝</m:t>
                            </m:r>
                          </m:e>
                          <m:sup>
                            <m:r>
                              <a:rPr lang="en-US" sz="1600" i="1">
                                <a:solidFill>
                                  <a:schemeClr val="tx1"/>
                                </a:solidFill>
                                <a:latin typeface="Cambria Math" panose="02040503050406030204" pitchFamily="18" charset="0"/>
                              </a:rPr>
                              <m:t>2</m:t>
                            </m:r>
                          </m:sup>
                        </m:sSup>
                        <m:r>
                          <a:rPr lang="en-US" sz="1600" i="1">
                            <a:solidFill>
                              <a:schemeClr val="tx1"/>
                            </a:solidFill>
                            <a:latin typeface="Cambria Math" panose="02040503050406030204" pitchFamily="18" charset="0"/>
                          </a:rPr>
                          <m:t>−</m:t>
                        </m:r>
                        <m:r>
                          <a:rPr lang="en-US" sz="1600" i="1">
                            <a:solidFill>
                              <a:schemeClr val="tx1"/>
                            </a:solidFill>
                            <a:latin typeface="Cambria Math" panose="02040503050406030204" pitchFamily="18" charset="0"/>
                          </a:rPr>
                          <m:t>4</m:t>
                        </m:r>
                        <m:r>
                          <a:rPr lang="en-US" sz="1600" i="1">
                            <a:solidFill>
                              <a:schemeClr val="tx1"/>
                            </a:solidFill>
                            <a:latin typeface="Cambria Math" panose="02040503050406030204" pitchFamily="18" charset="0"/>
                          </a:rPr>
                          <m:t>𝑞</m:t>
                        </m:r>
                      </m:e>
                    </m:groupChr>
                    <m:r>
                      <a:rPr lang="en-US" sz="1600" i="1" smtClean="0">
                        <a:solidFill>
                          <a:schemeClr val="tx1"/>
                        </a:solidFill>
                        <a:latin typeface="Cambria Math" panose="02040503050406030204" pitchFamily="18" charset="0"/>
                      </a:rPr>
                      <m:t> </m:t>
                    </m:r>
                    <m:d>
                      <m:dPr>
                        <m:begChr m:val="{"/>
                        <m:endChr m:val=""/>
                        <m:ctrlPr>
                          <a:rPr lang="en-US" sz="1600" b="0" i="1" smtClean="0">
                            <a:solidFill>
                              <a:schemeClr val="tx1"/>
                            </a:solidFill>
                            <a:latin typeface="Cambria Math" panose="02040503050406030204" pitchFamily="18" charset="0"/>
                          </a:rPr>
                        </m:ctrlPr>
                      </m:dPr>
                      <m:e>
                        <m:eqArr>
                          <m:eqArrPr>
                            <m:ctrlPr>
                              <a:rPr lang="en-US" sz="1600" b="0" i="1" smtClean="0">
                                <a:solidFill>
                                  <a:schemeClr val="tx1"/>
                                </a:solidFill>
                                <a:latin typeface="Cambria Math" panose="02040503050406030204" pitchFamily="18" charset="0"/>
                              </a:rPr>
                            </m:ctrlPr>
                          </m:eqArrPr>
                          <m:e>
                            <m:sSub>
                              <m:sSubPr>
                                <m:ctrlPr>
                                  <a:rPr lang="en-US" sz="1600" i="1">
                                    <a:solidFill>
                                      <a:schemeClr val="tx1"/>
                                    </a:solidFill>
                                    <a:latin typeface="Cambria Math" panose="02040503050406030204" pitchFamily="18" charset="0"/>
                                  </a:rPr>
                                </m:ctrlPr>
                              </m:sSubPr>
                              <m:e>
                                <m:r>
                                  <a:rPr lang="en-US" sz="1600" i="1">
                                    <a:solidFill>
                                      <a:schemeClr val="tx1"/>
                                    </a:solidFill>
                                    <a:latin typeface="Cambria Math" panose="02040503050406030204" pitchFamily="18" charset="0"/>
                                  </a:rPr>
                                  <m:t>𝜆</m:t>
                                </m:r>
                              </m:e>
                              <m:sub>
                                <m:r>
                                  <a:rPr lang="en-US" sz="1600" i="1">
                                    <a:solidFill>
                                      <a:schemeClr val="tx1"/>
                                    </a:solidFill>
                                    <a:latin typeface="Cambria Math" panose="02040503050406030204" pitchFamily="18" charset="0"/>
                                  </a:rPr>
                                  <m:t>1</m:t>
                                </m:r>
                              </m:sub>
                            </m:sSub>
                            <m:r>
                              <a:rPr lang="en-US" sz="1600" i="1">
                                <a:solidFill>
                                  <a:schemeClr val="tx1"/>
                                </a:solidFill>
                                <a:latin typeface="Cambria Math" panose="02040503050406030204" pitchFamily="18" charset="0"/>
                              </a:rPr>
                              <m:t>=</m:t>
                            </m:r>
                            <m:sSub>
                              <m:sSubPr>
                                <m:ctrlPr>
                                  <a:rPr lang="en-US" sz="1600" i="1">
                                    <a:solidFill>
                                      <a:schemeClr val="tx1"/>
                                    </a:solidFill>
                                    <a:latin typeface="Cambria Math" panose="02040503050406030204" pitchFamily="18" charset="0"/>
                                  </a:rPr>
                                </m:ctrlPr>
                              </m:sSubPr>
                              <m:e>
                                <m:r>
                                  <a:rPr lang="en-US" sz="1600" i="1">
                                    <a:solidFill>
                                      <a:schemeClr val="tx1"/>
                                    </a:solidFill>
                                    <a:latin typeface="Cambria Math" panose="02040503050406030204" pitchFamily="18" charset="0"/>
                                  </a:rPr>
                                  <m:t>𝜆</m:t>
                                </m:r>
                              </m:e>
                              <m:sub>
                                <m:r>
                                  <a:rPr lang="en-US" sz="1600" i="1">
                                    <a:solidFill>
                                      <a:schemeClr val="tx1"/>
                                    </a:solidFill>
                                    <a:latin typeface="Cambria Math" panose="02040503050406030204" pitchFamily="18" charset="0"/>
                                  </a:rPr>
                                  <m:t>1</m:t>
                                </m:r>
                                <m:r>
                                  <a:rPr lang="en-US" sz="1600" i="1">
                                    <a:solidFill>
                                      <a:schemeClr val="tx1"/>
                                    </a:solidFill>
                                    <a:latin typeface="Cambria Math" panose="02040503050406030204" pitchFamily="18" charset="0"/>
                                  </a:rPr>
                                  <m:t>𝑟</m:t>
                                </m:r>
                              </m:sub>
                            </m:sSub>
                            <m:r>
                              <a:rPr lang="en-US" sz="1600" i="1">
                                <a:solidFill>
                                  <a:schemeClr val="tx1"/>
                                </a:solidFill>
                                <a:latin typeface="Cambria Math" panose="02040503050406030204" pitchFamily="18" charset="0"/>
                              </a:rPr>
                              <m:t>+</m:t>
                            </m:r>
                            <m:r>
                              <a:rPr lang="en-US" sz="1600" i="1">
                                <a:solidFill>
                                  <a:schemeClr val="tx1"/>
                                </a:solidFill>
                                <a:latin typeface="Cambria Math" panose="02040503050406030204" pitchFamily="18" charset="0"/>
                              </a:rPr>
                              <m:t>𝑖</m:t>
                            </m:r>
                            <m:sSub>
                              <m:sSubPr>
                                <m:ctrlPr>
                                  <a:rPr lang="en-US" sz="1600" i="1">
                                    <a:solidFill>
                                      <a:schemeClr val="tx1"/>
                                    </a:solidFill>
                                    <a:latin typeface="Cambria Math" panose="02040503050406030204" pitchFamily="18" charset="0"/>
                                  </a:rPr>
                                </m:ctrlPr>
                              </m:sSubPr>
                              <m:e>
                                <m:r>
                                  <a:rPr lang="en-US" sz="1600" i="1">
                                    <a:solidFill>
                                      <a:schemeClr val="tx1"/>
                                    </a:solidFill>
                                    <a:latin typeface="Cambria Math" panose="02040503050406030204" pitchFamily="18" charset="0"/>
                                  </a:rPr>
                                  <m:t>𝜆</m:t>
                                </m:r>
                              </m:e>
                              <m:sub>
                                <m:r>
                                  <a:rPr lang="en-US" sz="1600" i="1">
                                    <a:solidFill>
                                      <a:schemeClr val="tx1"/>
                                    </a:solidFill>
                                    <a:latin typeface="Cambria Math" panose="02040503050406030204" pitchFamily="18" charset="0"/>
                                  </a:rPr>
                                  <m:t>1</m:t>
                                </m:r>
                                <m:r>
                                  <a:rPr lang="en-US" sz="1600" i="1">
                                    <a:solidFill>
                                      <a:schemeClr val="tx1"/>
                                    </a:solidFill>
                                    <a:latin typeface="Cambria Math" panose="02040503050406030204" pitchFamily="18" charset="0"/>
                                  </a:rPr>
                                  <m:t>𝑖</m:t>
                                </m:r>
                              </m:sub>
                            </m:sSub>
                          </m:e>
                          <m:e>
                            <m:sSub>
                              <m:sSubPr>
                                <m:ctrlPr>
                                  <a:rPr lang="en-US" sz="1600" i="1">
                                    <a:solidFill>
                                      <a:schemeClr val="tx1"/>
                                    </a:solidFill>
                                    <a:latin typeface="Cambria Math" panose="02040503050406030204" pitchFamily="18" charset="0"/>
                                  </a:rPr>
                                </m:ctrlPr>
                              </m:sSubPr>
                              <m:e>
                                <m:r>
                                  <a:rPr lang="en-US" sz="1600" i="1">
                                    <a:solidFill>
                                      <a:schemeClr val="tx1"/>
                                    </a:solidFill>
                                    <a:latin typeface="Cambria Math" panose="02040503050406030204" pitchFamily="18" charset="0"/>
                                  </a:rPr>
                                  <m:t>𝜆</m:t>
                                </m:r>
                              </m:e>
                              <m:sub>
                                <m:r>
                                  <a:rPr lang="en-US" sz="1600" b="0" i="1" smtClean="0">
                                    <a:solidFill>
                                      <a:schemeClr val="tx1"/>
                                    </a:solidFill>
                                    <a:latin typeface="Cambria Math" panose="02040503050406030204" pitchFamily="18" charset="0"/>
                                  </a:rPr>
                                  <m:t>2</m:t>
                                </m:r>
                              </m:sub>
                            </m:sSub>
                            <m:r>
                              <a:rPr lang="en-US" sz="1600" i="1">
                                <a:solidFill>
                                  <a:schemeClr val="tx1"/>
                                </a:solidFill>
                                <a:latin typeface="Cambria Math" panose="02040503050406030204" pitchFamily="18" charset="0"/>
                              </a:rPr>
                              <m:t>=</m:t>
                            </m:r>
                            <m:sSub>
                              <m:sSubPr>
                                <m:ctrlPr>
                                  <a:rPr lang="en-US" sz="1600" i="1">
                                    <a:solidFill>
                                      <a:schemeClr val="tx1"/>
                                    </a:solidFill>
                                    <a:latin typeface="Cambria Math" panose="02040503050406030204" pitchFamily="18" charset="0"/>
                                  </a:rPr>
                                </m:ctrlPr>
                              </m:sSubPr>
                              <m:e>
                                <m:r>
                                  <a:rPr lang="en-US" sz="1600" i="1">
                                    <a:solidFill>
                                      <a:schemeClr val="tx1"/>
                                    </a:solidFill>
                                    <a:latin typeface="Cambria Math" panose="02040503050406030204" pitchFamily="18" charset="0"/>
                                  </a:rPr>
                                  <m:t>𝜆</m:t>
                                </m:r>
                              </m:e>
                              <m:sub>
                                <m:r>
                                  <a:rPr lang="en-US" sz="1600" b="0" i="1" smtClean="0">
                                    <a:solidFill>
                                      <a:schemeClr val="tx1"/>
                                    </a:solidFill>
                                    <a:latin typeface="Cambria Math" panose="02040503050406030204" pitchFamily="18" charset="0"/>
                                  </a:rPr>
                                  <m:t>2</m:t>
                                </m:r>
                                <m:r>
                                  <a:rPr lang="en-US" sz="1600" i="1">
                                    <a:solidFill>
                                      <a:schemeClr val="tx1"/>
                                    </a:solidFill>
                                    <a:latin typeface="Cambria Math" panose="02040503050406030204" pitchFamily="18" charset="0"/>
                                  </a:rPr>
                                  <m:t>𝑟</m:t>
                                </m:r>
                              </m:sub>
                            </m:sSub>
                            <m:r>
                              <a:rPr lang="en-US" sz="1600" i="1">
                                <a:solidFill>
                                  <a:schemeClr val="tx1"/>
                                </a:solidFill>
                                <a:latin typeface="Cambria Math" panose="02040503050406030204" pitchFamily="18" charset="0"/>
                              </a:rPr>
                              <m:t>+</m:t>
                            </m:r>
                            <m:r>
                              <a:rPr lang="en-US" sz="1600" i="1">
                                <a:solidFill>
                                  <a:schemeClr val="tx1"/>
                                </a:solidFill>
                                <a:latin typeface="Cambria Math" panose="02040503050406030204" pitchFamily="18" charset="0"/>
                              </a:rPr>
                              <m:t>𝑖</m:t>
                            </m:r>
                            <m:sSub>
                              <m:sSubPr>
                                <m:ctrlPr>
                                  <a:rPr lang="en-US" sz="1600" i="1">
                                    <a:solidFill>
                                      <a:schemeClr val="tx1"/>
                                    </a:solidFill>
                                    <a:latin typeface="Cambria Math" panose="02040503050406030204" pitchFamily="18" charset="0"/>
                                  </a:rPr>
                                </m:ctrlPr>
                              </m:sSubPr>
                              <m:e>
                                <m:r>
                                  <a:rPr lang="en-US" sz="1600" i="1">
                                    <a:solidFill>
                                      <a:schemeClr val="tx1"/>
                                    </a:solidFill>
                                    <a:latin typeface="Cambria Math" panose="02040503050406030204" pitchFamily="18" charset="0"/>
                                  </a:rPr>
                                  <m:t>𝜆</m:t>
                                </m:r>
                              </m:e>
                              <m:sub>
                                <m:r>
                                  <a:rPr lang="en-US" sz="1600" b="0" i="1" smtClean="0">
                                    <a:solidFill>
                                      <a:schemeClr val="tx1"/>
                                    </a:solidFill>
                                    <a:latin typeface="Cambria Math" panose="02040503050406030204" pitchFamily="18" charset="0"/>
                                  </a:rPr>
                                  <m:t>2</m:t>
                                </m:r>
                                <m:r>
                                  <a:rPr lang="en-US" sz="1600" i="1">
                                    <a:solidFill>
                                      <a:schemeClr val="tx1"/>
                                    </a:solidFill>
                                    <a:latin typeface="Cambria Math" panose="02040503050406030204" pitchFamily="18" charset="0"/>
                                  </a:rPr>
                                  <m:t>𝑖</m:t>
                                </m:r>
                              </m:sub>
                            </m:sSub>
                          </m:e>
                        </m:eqArr>
                      </m:e>
                    </m:d>
                  </m:oMath>
                </a14:m>
                <a:r>
                  <a:rPr lang="en-US" sz="1600" dirty="0" smtClean="0">
                    <a:solidFill>
                      <a:schemeClr val="tx1"/>
                    </a:solidFill>
                  </a:rPr>
                  <a:t> </a:t>
                </a:r>
                <a:endParaRPr lang="en-US" sz="1600" dirty="0">
                  <a:solidFill>
                    <a:schemeClr val="tx1"/>
                  </a:solidFill>
                </a:endParaRPr>
              </a:p>
            </p:txBody>
          </p:sp>
        </mc:Choice>
        <mc:Fallback xmlns="">
          <p:sp>
            <p:nvSpPr>
              <p:cNvPr id="3" name="Content Placeholder 2"/>
              <p:cNvSpPr>
                <a:spLocks noGrp="1" noRot="1" noChangeAspect="1" noMove="1" noResize="1" noEditPoints="1" noAdjustHandles="1" noChangeArrowheads="1" noChangeShapeType="1" noTextEdit="1"/>
              </p:cNvSpPr>
              <p:nvPr>
                <p:ph sz="quarter" idx="10"/>
              </p:nvPr>
            </p:nvSpPr>
            <p:spPr>
              <a:xfrm>
                <a:off x="521207" y="1238475"/>
                <a:ext cx="4159504" cy="913892"/>
              </a:xfr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539496" y="2183129"/>
                <a:ext cx="5556504" cy="1253613"/>
              </a:xfrm>
              <a:prstGeom prst="rect">
                <a:avLst/>
              </a:prstGeom>
              <a:noFill/>
            </p:spPr>
            <p:txBody>
              <a:bodyPr wrap="square" rtlCol="0">
                <a:spAutoFit/>
              </a:bodyPr>
              <a:lstStyle/>
              <a:p>
                <a14:m>
                  <m:oMath xmlns:m="http://schemas.openxmlformats.org/officeDocument/2006/math">
                    <m:r>
                      <a:rPr lang="en-US" i="1">
                        <a:latin typeface="Cambria Math" panose="02040503050406030204" pitchFamily="18" charset="0"/>
                      </a:rPr>
                      <m:t>𝜆</m:t>
                    </m:r>
                  </m:oMath>
                </a14:m>
                <a:r>
                  <a:rPr lang="en-US" dirty="0"/>
                  <a:t> is pure real : </a:t>
                </a:r>
                <a14:m>
                  <m:oMath xmlns:m="http://schemas.openxmlformats.org/officeDocument/2006/math">
                    <m:d>
                      <m:dPr>
                        <m:begChr m:val="{"/>
                        <m:endChr m:val=""/>
                        <m:ctrlPr>
                          <a:rPr lang="en-US" i="1">
                            <a:latin typeface="Cambria Math" panose="02040503050406030204" pitchFamily="18" charset="0"/>
                          </a:rPr>
                        </m:ctrlPr>
                      </m:dPr>
                      <m:e>
                        <m:eqArr>
                          <m:eqArrPr>
                            <m:ctrlPr>
                              <a:rPr lang="en-US" i="1">
                                <a:latin typeface="Cambria Math" panose="02040503050406030204" pitchFamily="18" charset="0"/>
                              </a:rPr>
                            </m:ctrlPr>
                          </m:eqArrPr>
                          <m:e>
                            <m:sSub>
                              <m:sSubPr>
                                <m:ctrlPr>
                                  <a:rPr lang="en-US" i="1">
                                    <a:latin typeface="Cambria Math" panose="02040503050406030204" pitchFamily="18" charset="0"/>
                                  </a:rPr>
                                </m:ctrlPr>
                              </m:sSubPr>
                              <m:e>
                                <m:r>
                                  <a:rPr lang="en-US" i="1">
                                    <a:latin typeface="Cambria Math" panose="02040503050406030204" pitchFamily="18" charset="0"/>
                                  </a:rPr>
                                  <m:t>𝜆</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𝜆</m:t>
                                </m:r>
                              </m:e>
                              <m:sub>
                                <m:r>
                                  <a:rPr lang="en-US" i="1">
                                    <a:latin typeface="Cambria Math" panose="02040503050406030204" pitchFamily="18" charset="0"/>
                                  </a:rPr>
                                  <m:t>2</m:t>
                                </m:r>
                              </m:sub>
                            </m:sSub>
                            <m:r>
                              <a:rPr lang="en-US" i="1">
                                <a:latin typeface="Cambria Math" panose="02040503050406030204" pitchFamily="18" charset="0"/>
                              </a:rPr>
                              <m:t>&lt;</m:t>
                            </m:r>
                            <m:r>
                              <a:rPr lang="en-US" i="1">
                                <a:latin typeface="Cambria Math" panose="02040503050406030204" pitchFamily="18" charset="0"/>
                              </a:rPr>
                              <m:t>0</m:t>
                            </m:r>
                            <m:r>
                              <a:rPr lang="en-US" i="1">
                                <a:latin typeface="Cambria Math" panose="02040503050406030204" pitchFamily="18" charset="0"/>
                              </a:rPr>
                              <m:t> :</m:t>
                            </m:r>
                            <m:r>
                              <a:rPr lang="en-US" i="1">
                                <a:latin typeface="Cambria Math" panose="02040503050406030204" pitchFamily="18" charset="0"/>
                              </a:rPr>
                              <m:t>𝑠𝑡𝑎𝑏𝑙𝑒</m:t>
                            </m:r>
                            <m:r>
                              <a:rPr lang="en-US" i="1">
                                <a:latin typeface="Cambria Math" panose="02040503050406030204" pitchFamily="18" charset="0"/>
                              </a:rPr>
                              <m:t> </m:t>
                            </m:r>
                            <m:r>
                              <a:rPr lang="en-US" i="1">
                                <a:latin typeface="Cambria Math" panose="02040503050406030204" pitchFamily="18" charset="0"/>
                              </a:rPr>
                              <m:t>𝑛𝑜𝑑𝑒</m:t>
                            </m:r>
                          </m:e>
                          <m:e>
                            <m:sSub>
                              <m:sSubPr>
                                <m:ctrlPr>
                                  <a:rPr lang="en-US" i="1">
                                    <a:latin typeface="Cambria Math" panose="02040503050406030204" pitchFamily="18" charset="0"/>
                                  </a:rPr>
                                </m:ctrlPr>
                              </m:sSubPr>
                              <m:e>
                                <m:r>
                                  <a:rPr lang="en-US" i="1">
                                    <a:latin typeface="Cambria Math" panose="02040503050406030204" pitchFamily="18" charset="0"/>
                                  </a:rPr>
                                  <m:t>𝜆</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𝜆</m:t>
                                </m:r>
                              </m:e>
                              <m:sub>
                                <m:r>
                                  <a:rPr lang="en-US" i="1">
                                    <a:latin typeface="Cambria Math" panose="02040503050406030204" pitchFamily="18" charset="0"/>
                                  </a:rPr>
                                  <m:t>2</m:t>
                                </m:r>
                              </m:sub>
                            </m:sSub>
                            <m:r>
                              <a:rPr lang="en-US" i="1">
                                <a:latin typeface="Cambria Math" panose="02040503050406030204" pitchFamily="18" charset="0"/>
                              </a:rPr>
                              <m:t>&gt;</m:t>
                            </m:r>
                            <m:r>
                              <a:rPr lang="en-US" i="1">
                                <a:latin typeface="Cambria Math" panose="02040503050406030204" pitchFamily="18" charset="0"/>
                              </a:rPr>
                              <m:t>0</m:t>
                            </m:r>
                            <m:r>
                              <a:rPr lang="en-US" i="1">
                                <a:latin typeface="Cambria Math" panose="02040503050406030204" pitchFamily="18" charset="0"/>
                              </a:rPr>
                              <m:t> :</m:t>
                            </m:r>
                            <m:r>
                              <a:rPr lang="en-US" i="1">
                                <a:latin typeface="Cambria Math" panose="02040503050406030204" pitchFamily="18" charset="0"/>
                              </a:rPr>
                              <m:t>𝑢𝑛𝑠𝑡𝑎𝑏𝑙𝑒</m:t>
                            </m:r>
                            <m:r>
                              <a:rPr lang="en-US" i="1">
                                <a:latin typeface="Cambria Math" panose="02040503050406030204" pitchFamily="18" charset="0"/>
                              </a:rPr>
                              <m:t> </m:t>
                            </m:r>
                            <m:r>
                              <a:rPr lang="en-US" i="1">
                                <a:latin typeface="Cambria Math" panose="02040503050406030204" pitchFamily="18" charset="0"/>
                              </a:rPr>
                              <m:t>𝑛𝑜𝑑𝑒</m:t>
                            </m:r>
                          </m:e>
                          <m:e>
                            <m:sSub>
                              <m:sSubPr>
                                <m:ctrlPr>
                                  <a:rPr lang="en-US" i="1">
                                    <a:latin typeface="Cambria Math" panose="02040503050406030204" pitchFamily="18" charset="0"/>
                                  </a:rPr>
                                </m:ctrlPr>
                              </m:sSubPr>
                              <m:e>
                                <m:r>
                                  <a:rPr lang="en-US" i="1">
                                    <a:latin typeface="Cambria Math" panose="02040503050406030204" pitchFamily="18" charset="0"/>
                                  </a:rPr>
                                  <m:t>𝜆</m:t>
                                </m:r>
                              </m:e>
                              <m:sub>
                                <m:r>
                                  <a:rPr lang="en-US" i="1">
                                    <a:latin typeface="Cambria Math" panose="02040503050406030204" pitchFamily="18" charset="0"/>
                                  </a:rPr>
                                  <m:t>1</m:t>
                                </m:r>
                              </m:sub>
                            </m:sSub>
                            <m:r>
                              <a:rPr lang="en-US" i="1">
                                <a:latin typeface="Cambria Math" panose="02040503050406030204" pitchFamily="18" charset="0"/>
                              </a:rPr>
                              <m:t>&lt;</m:t>
                            </m:r>
                            <m:r>
                              <a:rPr lang="en-US" i="1">
                                <a:latin typeface="Cambria Math" panose="02040503050406030204" pitchFamily="18" charset="0"/>
                              </a:rPr>
                              <m:t>0</m:t>
                            </m:r>
                            <m:r>
                              <a:rPr lang="en-US" i="1">
                                <a:latin typeface="Cambria Math" panose="02040503050406030204" pitchFamily="18" charset="0"/>
                              </a:rPr>
                              <m:t>&lt;</m:t>
                            </m:r>
                            <m:sSub>
                              <m:sSubPr>
                                <m:ctrlPr>
                                  <a:rPr lang="en-US" i="1">
                                    <a:latin typeface="Cambria Math" panose="02040503050406030204" pitchFamily="18" charset="0"/>
                                  </a:rPr>
                                </m:ctrlPr>
                              </m:sSubPr>
                              <m:e>
                                <m:r>
                                  <a:rPr lang="en-US" i="1">
                                    <a:latin typeface="Cambria Math" panose="02040503050406030204" pitchFamily="18" charset="0"/>
                                  </a:rPr>
                                  <m:t>𝜆</m:t>
                                </m:r>
                              </m:e>
                              <m:sub>
                                <m:r>
                                  <a:rPr lang="en-US" i="1">
                                    <a:latin typeface="Cambria Math" panose="02040503050406030204" pitchFamily="18" charset="0"/>
                                  </a:rPr>
                                  <m:t>2</m:t>
                                </m:r>
                              </m:sub>
                            </m:sSub>
                            <m:r>
                              <a:rPr lang="en-US" i="1">
                                <a:latin typeface="Cambria Math" panose="02040503050406030204" pitchFamily="18" charset="0"/>
                              </a:rPr>
                              <m:t>:</m:t>
                            </m:r>
                            <m:r>
                              <a:rPr lang="en-US" i="1">
                                <a:latin typeface="Cambria Math" panose="02040503050406030204" pitchFamily="18" charset="0"/>
                              </a:rPr>
                              <m:t>𝑠𝑎𝑑𝑑𝑙𝑒</m:t>
                            </m:r>
                            <m:r>
                              <a:rPr lang="en-US" i="1">
                                <a:latin typeface="Cambria Math" panose="02040503050406030204" pitchFamily="18" charset="0"/>
                              </a:rPr>
                              <m:t> </m:t>
                            </m:r>
                            <m:r>
                              <a:rPr lang="en-US" i="1">
                                <a:latin typeface="Cambria Math" panose="02040503050406030204" pitchFamily="18" charset="0"/>
                              </a:rPr>
                              <m:t>𝑝𝑜𝑖𝑛𝑡</m:t>
                            </m:r>
                          </m:e>
                        </m:eqArr>
                      </m:e>
                    </m:d>
                  </m:oMath>
                </a14:m>
                <a:endParaRPr lang="en-US" dirty="0"/>
              </a:p>
              <a:p>
                <a:endParaRPr lang="en-US" dirty="0"/>
              </a:p>
            </p:txBody>
          </p:sp>
        </mc:Choice>
        <mc:Fallback xmlns="">
          <p:sp>
            <p:nvSpPr>
              <p:cNvPr id="5" name="TextBox 4"/>
              <p:cNvSpPr txBox="1">
                <a:spLocks noRot="1" noChangeAspect="1" noMove="1" noResize="1" noEditPoints="1" noAdjustHandles="1" noChangeArrowheads="1" noChangeShapeType="1" noTextEdit="1"/>
              </p:cNvSpPr>
              <p:nvPr/>
            </p:nvSpPr>
            <p:spPr>
              <a:xfrm>
                <a:off x="539496" y="2183129"/>
                <a:ext cx="5556504" cy="1253613"/>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530351" y="4436715"/>
                <a:ext cx="5574794" cy="1394997"/>
              </a:xfrm>
              <a:prstGeom prst="rect">
                <a:avLst/>
              </a:prstGeom>
              <a:noFill/>
            </p:spPr>
            <p:txBody>
              <a:bodyPr wrap="square" rtlCol="0">
                <a:spAutoFit/>
              </a:bodyPr>
              <a:lstStyle/>
              <a:p>
                <a14:m>
                  <m:oMath xmlns:m="http://schemas.openxmlformats.org/officeDocument/2006/math">
                    <m:r>
                      <a:rPr lang="en-US" i="1" smtClean="0">
                        <a:latin typeface="Cambria Math" panose="02040503050406030204" pitchFamily="18" charset="0"/>
                      </a:rPr>
                      <m:t>𝜆</m:t>
                    </m:r>
                  </m:oMath>
                </a14:m>
                <a:r>
                  <a:rPr lang="en-US" dirty="0"/>
                  <a:t> is </a:t>
                </a:r>
                <a:r>
                  <a:rPr lang="en-US" dirty="0" smtClean="0"/>
                  <a:t>complex </a:t>
                </a:r>
                <a:r>
                  <a:rPr lang="en-US" dirty="0"/>
                  <a:t>: </a:t>
                </a:r>
                <a14:m>
                  <m:oMath xmlns:m="http://schemas.openxmlformats.org/officeDocument/2006/math">
                    <m:d>
                      <m:dPr>
                        <m:begChr m:val="{"/>
                        <m:endChr m:val=""/>
                        <m:ctrlPr>
                          <a:rPr lang="en-US" i="1">
                            <a:latin typeface="Cambria Math" panose="02040503050406030204" pitchFamily="18" charset="0"/>
                          </a:rPr>
                        </m:ctrlPr>
                      </m:dPr>
                      <m:e>
                        <m:eqArr>
                          <m:eqArrPr>
                            <m:ctrlPr>
                              <a:rPr lang="en-US" i="1">
                                <a:latin typeface="Cambria Math" panose="02040503050406030204" pitchFamily="18" charset="0"/>
                              </a:rPr>
                            </m:ctrlPr>
                          </m:eqArrPr>
                          <m:e>
                            <m:sSub>
                              <m:sSubPr>
                                <m:ctrlPr>
                                  <a:rPr lang="en-US" i="1">
                                    <a:latin typeface="Cambria Math" panose="02040503050406030204" pitchFamily="18" charset="0"/>
                                  </a:rPr>
                                </m:ctrlPr>
                              </m:sSubPr>
                              <m:e>
                                <m:r>
                                  <a:rPr lang="en-US" i="1">
                                    <a:latin typeface="Cambria Math" panose="02040503050406030204" pitchFamily="18" charset="0"/>
                                  </a:rPr>
                                  <m:t>𝜆</m:t>
                                </m:r>
                              </m:e>
                              <m:sub>
                                <m:r>
                                  <a:rPr lang="en-US" b="0" i="1" smtClean="0">
                                    <a:latin typeface="Cambria Math" panose="02040503050406030204" pitchFamily="18" charset="0"/>
                                  </a:rPr>
                                  <m:t>𝑟</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𝜆</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a:rPr lang="en-US" i="1">
                                <a:latin typeface="Cambria Math" panose="02040503050406030204" pitchFamily="18" charset="0"/>
                              </a:rPr>
                              <m:t>0</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𝜆</m:t>
                                </m:r>
                              </m:e>
                              <m:sub>
                                <m:r>
                                  <a:rPr lang="en-US" b="0" i="1" smtClean="0">
                                    <a:latin typeface="Cambria Math" panose="02040503050406030204" pitchFamily="18" charset="0"/>
                                  </a:rPr>
                                  <m:t>𝑟</m:t>
                                </m:r>
                              </m:sub>
                            </m:sSub>
                            <m:r>
                              <a:rPr lang="en-US" b="0" i="1" smtClean="0">
                                <a:latin typeface="Cambria Math" panose="02040503050406030204" pitchFamily="18" charset="0"/>
                              </a:rPr>
                              <m:t>&lt;</m:t>
                            </m:r>
                            <m:r>
                              <a:rPr lang="en-US" b="0" i="1" smtClean="0">
                                <a:latin typeface="Cambria Math" panose="02040503050406030204" pitchFamily="18" charset="0"/>
                              </a:rPr>
                              <m:t>0</m:t>
                            </m:r>
                            <m:r>
                              <a:rPr lang="en-US" b="0" i="1" smtClean="0">
                                <a:latin typeface="Cambria Math" panose="02040503050406030204" pitchFamily="18" charset="0"/>
                              </a:rPr>
                              <m:t>  :</m:t>
                            </m:r>
                            <m:r>
                              <a:rPr lang="en-US" i="1">
                                <a:latin typeface="Cambria Math" panose="02040503050406030204" pitchFamily="18" charset="0"/>
                              </a:rPr>
                              <m:t>𝑠𝑡𝑎𝑏𝑙𝑒</m:t>
                            </m:r>
                            <m:r>
                              <a:rPr lang="en-US" i="1">
                                <a:latin typeface="Cambria Math" panose="02040503050406030204" pitchFamily="18" charset="0"/>
                              </a:rPr>
                              <m:t> </m:t>
                            </m:r>
                            <m:r>
                              <a:rPr lang="en-US" b="0" i="1" smtClean="0">
                                <a:latin typeface="Cambria Math" panose="02040503050406030204" pitchFamily="18" charset="0"/>
                              </a:rPr>
                              <m:t>𝑓𝑜𝑐𝑢𝑠</m:t>
                            </m:r>
                          </m:e>
                          <m:e>
                            <m:sSub>
                              <m:sSubPr>
                                <m:ctrlPr>
                                  <a:rPr lang="en-US" i="1">
                                    <a:latin typeface="Cambria Math" panose="02040503050406030204" pitchFamily="18" charset="0"/>
                                  </a:rPr>
                                </m:ctrlPr>
                              </m:sSubPr>
                              <m:e>
                                <m:r>
                                  <a:rPr lang="en-US" i="1">
                                    <a:latin typeface="Cambria Math" panose="02040503050406030204" pitchFamily="18" charset="0"/>
                                  </a:rPr>
                                  <m:t>𝜆</m:t>
                                </m:r>
                              </m:e>
                              <m:sub>
                                <m:r>
                                  <a:rPr lang="en-US" i="1">
                                    <a:latin typeface="Cambria Math" panose="02040503050406030204" pitchFamily="18" charset="0"/>
                                  </a:rPr>
                                  <m:t>𝑟</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𝜆</m:t>
                                </m:r>
                              </m:e>
                              <m:sub>
                                <m:r>
                                  <a:rPr lang="en-US" i="1">
                                    <a:latin typeface="Cambria Math" panose="02040503050406030204" pitchFamily="18" charset="0"/>
                                  </a:rPr>
                                  <m:t>𝑖</m:t>
                                </m:r>
                              </m:sub>
                            </m:sSub>
                            <m:r>
                              <a:rPr lang="en-US" i="1">
                                <a:latin typeface="Cambria Math" panose="02040503050406030204" pitchFamily="18" charset="0"/>
                              </a:rPr>
                              <m:t>≠</m:t>
                            </m:r>
                            <m:r>
                              <a:rPr lang="en-US" i="1">
                                <a:latin typeface="Cambria Math" panose="02040503050406030204" pitchFamily="18" charset="0"/>
                              </a:rPr>
                              <m:t>0</m:t>
                            </m:r>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𝜆</m:t>
                                </m:r>
                              </m:e>
                              <m:sub>
                                <m:r>
                                  <a:rPr lang="en-US" i="1">
                                    <a:latin typeface="Cambria Math" panose="02040503050406030204" pitchFamily="18" charset="0"/>
                                  </a:rPr>
                                  <m:t>𝑟</m:t>
                                </m:r>
                              </m:sub>
                            </m:sSub>
                            <m:r>
                              <a:rPr lang="en-US" b="0" i="1" smtClean="0">
                                <a:latin typeface="Cambria Math" panose="02040503050406030204" pitchFamily="18" charset="0"/>
                              </a:rPr>
                              <m:t>&gt;</m:t>
                            </m:r>
                            <m:r>
                              <a:rPr lang="en-US" i="1">
                                <a:latin typeface="Cambria Math" panose="02040503050406030204" pitchFamily="18" charset="0"/>
                              </a:rPr>
                              <m:t>0</m:t>
                            </m:r>
                            <m:r>
                              <a:rPr lang="en-US" i="1">
                                <a:latin typeface="Cambria Math" panose="02040503050406030204" pitchFamily="18" charset="0"/>
                              </a:rPr>
                              <m:t>  :</m:t>
                            </m:r>
                            <m:r>
                              <a:rPr lang="en-US" b="0" i="1" smtClean="0">
                                <a:latin typeface="Cambria Math" panose="02040503050406030204" pitchFamily="18" charset="0"/>
                              </a:rPr>
                              <m:t>𝑢𝑛</m:t>
                            </m:r>
                            <m:r>
                              <a:rPr lang="en-US" i="1">
                                <a:latin typeface="Cambria Math" panose="02040503050406030204" pitchFamily="18" charset="0"/>
                              </a:rPr>
                              <m:t>𝑠𝑡𝑎𝑏𝑙𝑒</m:t>
                            </m:r>
                            <m:r>
                              <a:rPr lang="en-US" i="1">
                                <a:latin typeface="Cambria Math" panose="02040503050406030204" pitchFamily="18" charset="0"/>
                              </a:rPr>
                              <m:t> </m:t>
                            </m:r>
                            <m:r>
                              <a:rPr lang="en-US" i="1">
                                <a:latin typeface="Cambria Math" panose="02040503050406030204" pitchFamily="18" charset="0"/>
                              </a:rPr>
                              <m:t>𝑓𝑜𝑐𝑢𝑠</m:t>
                            </m:r>
                          </m:e>
                          <m:e>
                            <m:sSub>
                              <m:sSubPr>
                                <m:ctrlPr>
                                  <a:rPr lang="en-US" i="1">
                                    <a:latin typeface="Cambria Math" panose="02040503050406030204" pitchFamily="18" charset="0"/>
                                  </a:rPr>
                                </m:ctrlPr>
                              </m:sSubPr>
                              <m:e>
                                <m:r>
                                  <a:rPr lang="en-US" i="1">
                                    <a:latin typeface="Cambria Math" panose="02040503050406030204" pitchFamily="18" charset="0"/>
                                  </a:rPr>
                                  <m:t>𝜆</m:t>
                                </m:r>
                              </m:e>
                              <m:sub>
                                <m:r>
                                  <a:rPr lang="en-US" i="1">
                                    <a:latin typeface="Cambria Math" panose="02040503050406030204" pitchFamily="18" charset="0"/>
                                  </a:rPr>
                                  <m:t>𝑟</m:t>
                                </m:r>
                              </m:sub>
                            </m:sSub>
                            <m:r>
                              <a:rPr lang="en-US" b="0" i="1" smtClean="0">
                                <a:latin typeface="Cambria Math" panose="02040503050406030204" pitchFamily="18" charset="0"/>
                              </a:rPr>
                              <m:t>=</m:t>
                            </m:r>
                            <m:r>
                              <a:rPr lang="en-US" b="0" i="1" smtClean="0">
                                <a:latin typeface="Cambria Math" panose="02040503050406030204" pitchFamily="18" charset="0"/>
                              </a:rPr>
                              <m:t>0</m:t>
                            </m:r>
                            <m:r>
                              <a:rPr lang="en-US" b="0" i="1" smtClean="0">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𝜆</m:t>
                                </m:r>
                              </m:e>
                              <m:sub>
                                <m:r>
                                  <a:rPr lang="en-US" i="1">
                                    <a:latin typeface="Cambria Math" panose="02040503050406030204" pitchFamily="18" charset="0"/>
                                  </a:rPr>
                                  <m:t>𝑖</m:t>
                                </m:r>
                              </m:sub>
                            </m:sSub>
                            <m:r>
                              <a:rPr lang="en-US" i="1">
                                <a:latin typeface="Cambria Math" panose="02040503050406030204" pitchFamily="18" charset="0"/>
                              </a:rPr>
                              <m:t>≠</m:t>
                            </m:r>
                            <m:r>
                              <a:rPr lang="en-US" i="1">
                                <a:latin typeface="Cambria Math" panose="02040503050406030204" pitchFamily="18" charset="0"/>
                              </a:rPr>
                              <m:t>0</m:t>
                            </m:r>
                            <m:r>
                              <a:rPr lang="en-US" b="0" i="1" smtClean="0">
                                <a:latin typeface="Cambria Math" panose="02040503050406030204" pitchFamily="18" charset="0"/>
                              </a:rPr>
                              <m:t> </m:t>
                            </m:r>
                            <m:r>
                              <a:rPr lang="en-US" i="1">
                                <a:latin typeface="Cambria Math" panose="02040503050406030204" pitchFamily="18" charset="0"/>
                              </a:rPr>
                              <m:t>:</m:t>
                            </m:r>
                            <m:r>
                              <a:rPr lang="en-US" b="0" i="1" smtClean="0">
                                <a:latin typeface="Cambria Math" panose="02040503050406030204" pitchFamily="18" charset="0"/>
                              </a:rPr>
                              <m:t>𝑐𝑒𝑛𝑡𝑒𝑟</m:t>
                            </m:r>
                          </m:e>
                        </m:eqArr>
                      </m:e>
                    </m:d>
                  </m:oMath>
                </a14:m>
                <a:endParaRPr lang="en-US" dirty="0"/>
              </a:p>
              <a:p>
                <a:endParaRPr lang="en-US" dirty="0"/>
              </a:p>
            </p:txBody>
          </p:sp>
        </mc:Choice>
        <mc:Fallback xmlns="">
          <p:sp>
            <p:nvSpPr>
              <p:cNvPr id="6" name="TextBox 5"/>
              <p:cNvSpPr txBox="1">
                <a:spLocks noRot="1" noChangeAspect="1" noMove="1" noResize="1" noEditPoints="1" noAdjustHandles="1" noChangeArrowheads="1" noChangeShapeType="1" noTextEdit="1"/>
              </p:cNvSpPr>
              <p:nvPr/>
            </p:nvSpPr>
            <p:spPr>
              <a:xfrm>
                <a:off x="530351" y="4436715"/>
                <a:ext cx="5574794" cy="1394997"/>
              </a:xfrm>
              <a:prstGeom prst="rect">
                <a:avLst/>
              </a:prstGeom>
              <a:blipFill>
                <a:blip r:embed="rId4"/>
                <a:stretch>
                  <a:fillRect/>
                </a:stretch>
              </a:blipFill>
            </p:spPr>
            <p:txBody>
              <a:bodyPr/>
              <a:lstStyle/>
              <a:p>
                <a:r>
                  <a:rPr lang="en-US">
                    <a:noFill/>
                  </a:rPr>
                  <a:t> </a:t>
                </a:r>
              </a:p>
            </p:txBody>
          </p:sp>
        </mc:Fallback>
      </mc:AlternateContent>
      <p:grpSp>
        <p:nvGrpSpPr>
          <p:cNvPr id="20" name="Group 19"/>
          <p:cNvGrpSpPr/>
          <p:nvPr/>
        </p:nvGrpSpPr>
        <p:grpSpPr>
          <a:xfrm>
            <a:off x="6094160" y="4114190"/>
            <a:ext cx="5750942" cy="2040048"/>
            <a:chOff x="6325876" y="3625784"/>
            <a:chExt cx="5750942" cy="2040048"/>
          </a:xfrm>
        </p:grpSpPr>
        <p:pic>
          <p:nvPicPr>
            <p:cNvPr id="15" name="Picture 14"/>
            <p:cNvPicPr>
              <a:picLocks noChangeAspect="1"/>
            </p:cNvPicPr>
            <p:nvPr/>
          </p:nvPicPr>
          <p:blipFill>
            <a:blip r:embed="rId5"/>
            <a:stretch>
              <a:fillRect/>
            </a:stretch>
          </p:blipFill>
          <p:spPr>
            <a:xfrm>
              <a:off x="6325876" y="3676906"/>
              <a:ext cx="1828800" cy="1942353"/>
            </a:xfrm>
            <a:prstGeom prst="rect">
              <a:avLst/>
            </a:prstGeom>
          </p:spPr>
        </p:pic>
        <p:pic>
          <p:nvPicPr>
            <p:cNvPr id="16" name="Picture 15"/>
            <p:cNvPicPr>
              <a:picLocks noChangeAspect="1"/>
            </p:cNvPicPr>
            <p:nvPr/>
          </p:nvPicPr>
          <p:blipFill>
            <a:blip r:embed="rId6"/>
            <a:stretch>
              <a:fillRect/>
            </a:stretch>
          </p:blipFill>
          <p:spPr>
            <a:xfrm>
              <a:off x="8286947" y="3639968"/>
              <a:ext cx="1828800" cy="2011680"/>
            </a:xfrm>
            <a:prstGeom prst="rect">
              <a:avLst/>
            </a:prstGeom>
          </p:spPr>
        </p:pic>
        <p:pic>
          <p:nvPicPr>
            <p:cNvPr id="17" name="Picture 16"/>
            <p:cNvPicPr>
              <a:picLocks noChangeAspect="1"/>
            </p:cNvPicPr>
            <p:nvPr/>
          </p:nvPicPr>
          <p:blipFill>
            <a:blip r:embed="rId7"/>
            <a:stretch>
              <a:fillRect/>
            </a:stretch>
          </p:blipFill>
          <p:spPr>
            <a:xfrm>
              <a:off x="10248018" y="3625784"/>
              <a:ext cx="1828800" cy="2040048"/>
            </a:xfrm>
            <a:prstGeom prst="rect">
              <a:avLst/>
            </a:prstGeom>
          </p:spPr>
        </p:pic>
      </p:grpSp>
      <p:grpSp>
        <p:nvGrpSpPr>
          <p:cNvPr id="21" name="Group 20"/>
          <p:cNvGrpSpPr/>
          <p:nvPr/>
        </p:nvGrpSpPr>
        <p:grpSpPr>
          <a:xfrm>
            <a:off x="6096000" y="1787250"/>
            <a:ext cx="5802446" cy="2045369"/>
            <a:chOff x="5087077" y="1301975"/>
            <a:chExt cx="5802446" cy="2045369"/>
          </a:xfrm>
        </p:grpSpPr>
        <p:pic>
          <p:nvPicPr>
            <p:cNvPr id="14" name="Picture 13"/>
            <p:cNvPicPr>
              <a:picLocks noChangeAspect="1"/>
            </p:cNvPicPr>
            <p:nvPr/>
          </p:nvPicPr>
          <p:blipFill>
            <a:blip r:embed="rId8"/>
            <a:stretch>
              <a:fillRect/>
            </a:stretch>
          </p:blipFill>
          <p:spPr>
            <a:xfrm>
              <a:off x="9060723" y="1446399"/>
              <a:ext cx="1828800" cy="1693333"/>
            </a:xfrm>
            <a:prstGeom prst="rect">
              <a:avLst/>
            </a:prstGeom>
          </p:spPr>
        </p:pic>
        <p:pic>
          <p:nvPicPr>
            <p:cNvPr id="18" name="Picture 17"/>
            <p:cNvPicPr>
              <a:picLocks noChangeAspect="1"/>
            </p:cNvPicPr>
            <p:nvPr/>
          </p:nvPicPr>
          <p:blipFill>
            <a:blip r:embed="rId9"/>
            <a:stretch>
              <a:fillRect/>
            </a:stretch>
          </p:blipFill>
          <p:spPr>
            <a:xfrm>
              <a:off x="5087077" y="1301975"/>
              <a:ext cx="1828800" cy="1982183"/>
            </a:xfrm>
            <a:prstGeom prst="rect">
              <a:avLst/>
            </a:prstGeom>
          </p:spPr>
        </p:pic>
        <p:pic>
          <p:nvPicPr>
            <p:cNvPr id="19" name="Picture 18"/>
            <p:cNvPicPr>
              <a:picLocks noChangeAspect="1"/>
            </p:cNvPicPr>
            <p:nvPr/>
          </p:nvPicPr>
          <p:blipFill>
            <a:blip r:embed="rId10"/>
            <a:stretch>
              <a:fillRect/>
            </a:stretch>
          </p:blipFill>
          <p:spPr>
            <a:xfrm>
              <a:off x="7073900" y="1301975"/>
              <a:ext cx="1828800" cy="2045369"/>
            </a:xfrm>
            <a:prstGeom prst="rect">
              <a:avLst/>
            </a:prstGeom>
          </p:spPr>
        </p:pic>
      </p:grpSp>
      <p:sp>
        <p:nvSpPr>
          <p:cNvPr id="22" name="Rectangle 21"/>
          <p:cNvSpPr/>
          <p:nvPr/>
        </p:nvSpPr>
        <p:spPr>
          <a:xfrm>
            <a:off x="521207" y="6197379"/>
            <a:ext cx="11323895" cy="338554"/>
          </a:xfrm>
          <a:prstGeom prst="rect">
            <a:avLst/>
          </a:prstGeom>
        </p:spPr>
        <p:txBody>
          <a:bodyPr wrap="square">
            <a:spAutoFit/>
          </a:bodyPr>
          <a:lstStyle/>
          <a:p>
            <a:r>
              <a:rPr lang="en-US" sz="1600" dirty="0"/>
              <a:t>https://www.math24.net/linear-autonomous-systems-equilibrium-points/</a:t>
            </a:r>
          </a:p>
        </p:txBody>
      </p:sp>
      <p:sp>
        <p:nvSpPr>
          <p:cNvPr id="4" name="Slide Number Placeholder 3"/>
          <p:cNvSpPr>
            <a:spLocks noGrp="1"/>
          </p:cNvSpPr>
          <p:nvPr>
            <p:ph type="sldNum" sz="quarter" idx="4"/>
          </p:nvPr>
        </p:nvSpPr>
        <p:spPr/>
        <p:txBody>
          <a:bodyPr/>
          <a:lstStyle/>
          <a:p>
            <a:fld id="{9860EDB8-5305-433F-BE41-D7A86D811DB3}" type="slidenum">
              <a:rPr lang="en-US" smtClean="0"/>
              <a:pPr/>
              <a:t>25</a:t>
            </a:fld>
            <a:endParaRPr lang="en-US" dirty="0"/>
          </a:p>
        </p:txBody>
      </p:sp>
    </p:spTree>
    <p:extLst>
      <p:ext uri="{BB962C8B-B14F-4D97-AF65-F5344CB8AC3E}">
        <p14:creationId xmlns:p14="http://schemas.microsoft.com/office/powerpoint/2010/main" val="294614013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1207" y="448056"/>
            <a:ext cx="8749793" cy="640080"/>
          </a:xfrm>
        </p:spPr>
        <p:txBody>
          <a:bodyPr>
            <a:normAutofit fontScale="90000"/>
          </a:bodyPr>
          <a:lstStyle/>
          <a:p>
            <a:r>
              <a:rPr lang="en-US" b="1" dirty="0"/>
              <a:t>The Phase </a:t>
            </a:r>
            <a:r>
              <a:rPr lang="en-US" b="1" dirty="0" smtClean="0"/>
              <a:t>Plane – </a:t>
            </a:r>
            <a:r>
              <a:rPr lang="en-US" b="1" dirty="0"/>
              <a:t>Equilibrium </a:t>
            </a:r>
            <a:r>
              <a:rPr lang="en-US" b="1" dirty="0" smtClean="0"/>
              <a:t>points - </a:t>
            </a:r>
            <a:r>
              <a:rPr lang="en-US" b="1" dirty="0"/>
              <a:t>Nature of the </a:t>
            </a:r>
            <a:r>
              <a:rPr lang="en-US" b="1" dirty="0" smtClean="0"/>
              <a:t>equilibria</a:t>
            </a:r>
            <a:endParaRPr lang="en-US" b="1" dirty="0"/>
          </a:p>
        </p:txBody>
      </p:sp>
      <p:sp>
        <p:nvSpPr>
          <p:cNvPr id="9" name="TextBox 8"/>
          <p:cNvSpPr txBox="1"/>
          <p:nvPr/>
        </p:nvSpPr>
        <p:spPr>
          <a:xfrm>
            <a:off x="704850" y="1379871"/>
            <a:ext cx="11004550" cy="2308324"/>
          </a:xfrm>
          <a:prstGeom prst="rect">
            <a:avLst/>
          </a:prstGeom>
          <a:noFill/>
        </p:spPr>
        <p:txBody>
          <a:bodyPr wrap="square" rtlCol="0">
            <a:spAutoFit/>
          </a:bodyPr>
          <a:lstStyle/>
          <a:p>
            <a:pPr eaLnBrk="0" fontAlgn="base" hangingPunct="0">
              <a:spcBef>
                <a:spcPct val="0"/>
              </a:spcBef>
              <a:spcAft>
                <a:spcPct val="0"/>
              </a:spcAft>
            </a:pPr>
            <a:r>
              <a:rPr lang="en-US" dirty="0" smtClean="0"/>
              <a:t>The </a:t>
            </a:r>
            <a:r>
              <a:rPr lang="en-US" dirty="0"/>
              <a:t>signs of the eigenvalues will tell how the system's phase plane behaves</a:t>
            </a:r>
            <a:r>
              <a:rPr lang="en-US" dirty="0" smtClean="0"/>
              <a:t>:</a:t>
            </a:r>
            <a:endParaRPr lang="en-US" i="1" dirty="0" smtClean="0">
              <a:latin typeface="Cambria Math" panose="02040503050406030204" pitchFamily="18" charset="0"/>
            </a:endParaRPr>
          </a:p>
          <a:p>
            <a:pPr marL="742950" lvl="1" indent="-285750">
              <a:buFont typeface="Arial" panose="020B0604020202020204" pitchFamily="34" charset="0"/>
              <a:buChar char="•"/>
            </a:pPr>
            <a:r>
              <a:rPr lang="en-US" dirty="0" smtClean="0"/>
              <a:t>If </a:t>
            </a:r>
            <a:r>
              <a:rPr lang="en-US" dirty="0"/>
              <a:t>the signs are opposite, the intersection of the eigenvectors is a </a:t>
            </a:r>
            <a:r>
              <a:rPr lang="en-US" b="1" dirty="0"/>
              <a:t>saddle point</a:t>
            </a:r>
            <a:r>
              <a:rPr lang="en-US" dirty="0" smtClean="0"/>
              <a:t>.</a:t>
            </a:r>
          </a:p>
          <a:p>
            <a:pPr marL="742950" lvl="1" indent="-285750">
              <a:buFont typeface="Arial" panose="020B0604020202020204" pitchFamily="34" charset="0"/>
              <a:buChar char="•"/>
            </a:pPr>
            <a:r>
              <a:rPr lang="en-US" dirty="0"/>
              <a:t>If the signs are both positive, the eigenvectors represent stable situations that the system diverges away from, and the intersection is an </a:t>
            </a:r>
            <a:r>
              <a:rPr lang="en-US" b="1" dirty="0"/>
              <a:t>unstable node</a:t>
            </a:r>
            <a:r>
              <a:rPr lang="en-US" dirty="0"/>
              <a:t>.</a:t>
            </a:r>
          </a:p>
          <a:p>
            <a:pPr marL="742950" lvl="1" indent="-285750">
              <a:buFont typeface="Arial" panose="020B0604020202020204" pitchFamily="34" charset="0"/>
              <a:buChar char="•"/>
            </a:pPr>
            <a:r>
              <a:rPr lang="en-US" dirty="0"/>
              <a:t>If the signs are both negative, the eigenvectors represent stable situations that the system converges towards, and the intersection is a </a:t>
            </a:r>
            <a:r>
              <a:rPr lang="en-US" b="1" dirty="0"/>
              <a:t>stable node</a:t>
            </a:r>
            <a:r>
              <a:rPr lang="en-US" dirty="0" smtClean="0"/>
              <a:t>.</a:t>
            </a:r>
            <a:endParaRPr lang="en-US" dirty="0"/>
          </a:p>
          <a:p>
            <a:r>
              <a:rPr lang="en-US" dirty="0"/>
              <a:t>The above can be visualized by recalling the </a:t>
            </a:r>
            <a:r>
              <a:rPr lang="en-US" dirty="0" smtClean="0"/>
              <a:t>behavior </a:t>
            </a:r>
            <a:r>
              <a:rPr lang="en-US" dirty="0"/>
              <a:t>of exponential terms in differential equation solutions.</a:t>
            </a:r>
            <a:endParaRPr lang="en-US" b="1" dirty="0" smtClean="0"/>
          </a:p>
        </p:txBody>
      </p:sp>
      <p:sp>
        <p:nvSpPr>
          <p:cNvPr id="6" name="AutoShape 2" descr="$v$"/>
          <p:cNvSpPr>
            <a:spLocks noChangeAspect="1" noChangeArrowheads="1"/>
          </p:cNvSpPr>
          <p:nvPr/>
        </p:nvSpPr>
        <p:spPr bwMode="auto">
          <a:xfrm>
            <a:off x="3943350" y="-682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3" descr="$w$"/>
          <p:cNvSpPr>
            <a:spLocks noChangeAspect="1" noChangeArrowheads="1"/>
          </p:cNvSpPr>
          <p:nvPr/>
        </p:nvSpPr>
        <p:spPr bwMode="auto">
          <a:xfrm>
            <a:off x="4960938" y="-682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 name="Picture 3"/>
          <p:cNvPicPr>
            <a:picLocks noChangeAspect="1"/>
          </p:cNvPicPr>
          <p:nvPr/>
        </p:nvPicPr>
        <p:blipFill>
          <a:blip r:embed="rId2"/>
          <a:stretch>
            <a:fillRect/>
          </a:stretch>
        </p:blipFill>
        <p:spPr>
          <a:xfrm>
            <a:off x="7226300" y="3429000"/>
            <a:ext cx="4089400" cy="3112827"/>
          </a:xfrm>
          <a:prstGeom prst="rect">
            <a:avLst/>
          </a:prstGeom>
        </p:spPr>
      </p:pic>
      <p:sp>
        <p:nvSpPr>
          <p:cNvPr id="3" name="Slide Number Placeholder 2"/>
          <p:cNvSpPr>
            <a:spLocks noGrp="1"/>
          </p:cNvSpPr>
          <p:nvPr>
            <p:ph type="sldNum" sz="quarter" idx="4"/>
          </p:nvPr>
        </p:nvSpPr>
        <p:spPr/>
        <p:txBody>
          <a:bodyPr/>
          <a:lstStyle/>
          <a:p>
            <a:fld id="{9860EDB8-5305-433F-BE41-D7A86D811DB3}" type="slidenum">
              <a:rPr lang="en-US" smtClean="0"/>
              <a:pPr/>
              <a:t>26</a:t>
            </a:fld>
            <a:endParaRPr lang="en-US" dirty="0"/>
          </a:p>
        </p:txBody>
      </p:sp>
    </p:spTree>
    <p:extLst>
      <p:ext uri="{BB962C8B-B14F-4D97-AF65-F5344CB8AC3E}">
        <p14:creationId xmlns:p14="http://schemas.microsoft.com/office/powerpoint/2010/main" val="414031338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1207" y="448056"/>
            <a:ext cx="8749793" cy="640080"/>
          </a:xfrm>
        </p:spPr>
        <p:txBody>
          <a:bodyPr>
            <a:normAutofit fontScale="90000"/>
          </a:bodyPr>
          <a:lstStyle/>
          <a:p>
            <a:r>
              <a:rPr lang="en-US" b="1" dirty="0"/>
              <a:t>The Phase </a:t>
            </a:r>
            <a:r>
              <a:rPr lang="en-US" b="1" dirty="0" smtClean="0"/>
              <a:t>Plane – </a:t>
            </a:r>
            <a:r>
              <a:rPr lang="en-US" b="1" dirty="0"/>
              <a:t>Equilibrium </a:t>
            </a:r>
            <a:r>
              <a:rPr lang="en-US" b="1" dirty="0" smtClean="0"/>
              <a:t>points - </a:t>
            </a:r>
            <a:r>
              <a:rPr lang="en-US" b="1" dirty="0"/>
              <a:t>Nature of the </a:t>
            </a:r>
            <a:r>
              <a:rPr lang="en-US" b="1" dirty="0" smtClean="0"/>
              <a:t>equilibria</a:t>
            </a:r>
            <a:endParaRPr lang="en-US" b="1" dirty="0"/>
          </a:p>
        </p:txBody>
      </p:sp>
      <mc:AlternateContent xmlns:mc="http://schemas.openxmlformats.org/markup-compatibility/2006">
        <mc:Choice xmlns:a14="http://schemas.microsoft.com/office/drawing/2010/main" Requires="a14">
          <p:sp>
            <p:nvSpPr>
              <p:cNvPr id="9" name="TextBox 8"/>
              <p:cNvSpPr txBox="1"/>
              <p:nvPr/>
            </p:nvSpPr>
            <p:spPr>
              <a:xfrm>
                <a:off x="692149" y="2694651"/>
                <a:ext cx="11004550" cy="2595134"/>
              </a:xfrm>
              <a:prstGeom prst="rect">
                <a:avLst/>
              </a:prstGeom>
              <a:noFill/>
            </p:spPr>
            <p:txBody>
              <a:bodyPr wrap="square" rtlCol="0">
                <a:spAutoFit/>
              </a:bodyPr>
              <a:lstStyle/>
              <a:p>
                <a:pPr algn="ctr" eaLnBrk="0" fontAlgn="base" hangingPunct="0">
                  <a:spcBef>
                    <a:spcPct val="0"/>
                  </a:spcBef>
                  <a:spcAft>
                    <a:spcPct val="0"/>
                  </a:spcAft>
                </a:pPr>
                <a:r>
                  <a:rPr lang="en-US" dirty="0" smtClean="0"/>
                  <a:t> </a:t>
                </a:r>
                <a14:m>
                  <m:oMath xmlns:m="http://schemas.openxmlformats.org/officeDocument/2006/math">
                    <m:d>
                      <m:dPr>
                        <m:begChr m:val="["/>
                        <m:endChr m:val="]"/>
                        <m:ctrlPr>
                          <a:rPr lang="en-US" sz="2000" i="1" smtClean="0">
                            <a:latin typeface="Cambria Math" panose="02040503050406030204" pitchFamily="18" charset="0"/>
                          </a:rPr>
                        </m:ctrlPr>
                      </m:dPr>
                      <m:e>
                        <m:m>
                          <m:mPr>
                            <m:mcs>
                              <m:mc>
                                <m:mcPr>
                                  <m:count m:val="1"/>
                                  <m:mcJc m:val="center"/>
                                </m:mcPr>
                              </m:mc>
                            </m:mcs>
                            <m:ctrlPr>
                              <a:rPr lang="en-US" sz="2000" i="1" smtClean="0">
                                <a:latin typeface="Cambria Math" panose="02040503050406030204" pitchFamily="18" charset="0"/>
                              </a:rPr>
                            </m:ctrlPr>
                          </m:mPr>
                          <m:mr>
                            <m:e>
                              <m:sSub>
                                <m:sSubPr>
                                  <m:ctrlPr>
                                    <a:rPr lang="en-US" sz="2000" b="0" i="1" smtClean="0">
                                      <a:latin typeface="Cambria Math" panose="02040503050406030204" pitchFamily="18" charset="0"/>
                                    </a:rPr>
                                  </m:ctrlPr>
                                </m:sSubPr>
                                <m:e>
                                  <m:r>
                                    <m:rPr>
                                      <m:brk m:alnAt="7"/>
                                    </m:rPr>
                                    <a:rPr lang="en-US" sz="2000" b="0" i="1" smtClean="0">
                                      <a:latin typeface="Cambria Math" panose="02040503050406030204" pitchFamily="18" charset="0"/>
                                    </a:rPr>
                                    <m:t>𝐹</m:t>
                                  </m:r>
                                </m:e>
                                <m:sub>
                                  <m:r>
                                    <m:rPr>
                                      <m:brk m:alnAt="7"/>
                                    </m:rPr>
                                    <a:rPr lang="en-US" sz="2000" b="0" i="1" smtClean="0">
                                      <a:latin typeface="Cambria Math" panose="02040503050406030204" pitchFamily="18" charset="0"/>
                                    </a:rPr>
                                    <m:t>1</m:t>
                                  </m:r>
                                </m:sub>
                              </m:sSub>
                              <m:r>
                                <m:rPr>
                                  <m:brk m:alnAt="7"/>
                                </m:rPr>
                                <a:rPr lang="en-US" sz="2000" b="0" i="1" smtClean="0">
                                  <a:latin typeface="Cambria Math" panose="02040503050406030204" pitchFamily="18" charset="0"/>
                                </a:rPr>
                                <m:t>(</m:t>
                              </m:r>
                              <m:r>
                                <a:rPr lang="en-US" sz="2000" b="0" i="1" smtClean="0">
                                  <a:latin typeface="Cambria Math" panose="02040503050406030204" pitchFamily="18" charset="0"/>
                                </a:rPr>
                                <m:t>𝑣</m:t>
                              </m:r>
                              <m:r>
                                <a:rPr lang="en-US" sz="2000" b="0" i="1" smtClean="0">
                                  <a:latin typeface="Cambria Math" panose="02040503050406030204" pitchFamily="18" charset="0"/>
                                </a:rPr>
                                <m:t>+</m:t>
                              </m:r>
                              <m:r>
                                <a:rPr lang="en-US" sz="2000" b="0" i="1" smtClean="0">
                                  <a:latin typeface="Cambria Math" panose="02040503050406030204" pitchFamily="18" charset="0"/>
                                </a:rPr>
                                <m:t>h</m:t>
                              </m:r>
                              <m:r>
                                <a:rPr lang="en-US" sz="2000" b="0" i="1" smtClean="0">
                                  <a:latin typeface="Cambria Math" panose="02040503050406030204" pitchFamily="18" charset="0"/>
                                </a:rPr>
                                <m:t>,</m:t>
                              </m:r>
                              <m:r>
                                <a:rPr lang="en-US" sz="2000" b="0" i="1" smtClean="0">
                                  <a:latin typeface="Cambria Math" panose="02040503050406030204" pitchFamily="18" charset="0"/>
                                </a:rPr>
                                <m:t>𝑤</m:t>
                              </m:r>
                              <m:r>
                                <a:rPr lang="en-US" sz="2000" b="0" i="1" smtClean="0">
                                  <a:latin typeface="Cambria Math" panose="02040503050406030204" pitchFamily="18" charset="0"/>
                                </a:rPr>
                                <m:t>+</m:t>
                              </m:r>
                              <m:r>
                                <a:rPr lang="en-US" sz="2000" b="0" i="1" smtClean="0">
                                  <a:latin typeface="Cambria Math" panose="02040503050406030204" pitchFamily="18" charset="0"/>
                                </a:rPr>
                                <m:t>𝑘</m:t>
                              </m:r>
                              <m:r>
                                <a:rPr lang="en-US" sz="2000" b="0" i="1" smtClean="0">
                                  <a:latin typeface="Cambria Math" panose="02040503050406030204" pitchFamily="18" charset="0"/>
                                </a:rPr>
                                <m:t>)</m:t>
                              </m:r>
                            </m:e>
                          </m:mr>
                          <m:mr>
                            <m:e>
                              <m:sSub>
                                <m:sSubPr>
                                  <m:ctrlPr>
                                    <a:rPr lang="en-US" sz="2000" i="1">
                                      <a:latin typeface="Cambria Math" panose="02040503050406030204" pitchFamily="18" charset="0"/>
                                    </a:rPr>
                                  </m:ctrlPr>
                                </m:sSubPr>
                                <m:e>
                                  <m:r>
                                    <m:rPr>
                                      <m:brk m:alnAt="7"/>
                                    </m:rPr>
                                    <a:rPr lang="en-US" sz="2000" i="1">
                                      <a:latin typeface="Cambria Math" panose="02040503050406030204" pitchFamily="18" charset="0"/>
                                    </a:rPr>
                                    <m:t>𝐹</m:t>
                                  </m:r>
                                </m:e>
                                <m:sub>
                                  <m:r>
                                    <a:rPr lang="en-US" sz="2000" b="0" i="1" smtClean="0">
                                      <a:latin typeface="Cambria Math" panose="02040503050406030204" pitchFamily="18" charset="0"/>
                                    </a:rPr>
                                    <m:t>2</m:t>
                                  </m:r>
                                </m:sub>
                              </m:sSub>
                              <m:r>
                                <m:rPr>
                                  <m:brk m:alnAt="7"/>
                                </m:rPr>
                                <a:rPr lang="en-US" sz="2000" i="1">
                                  <a:latin typeface="Cambria Math" panose="02040503050406030204" pitchFamily="18" charset="0"/>
                                </a:rPr>
                                <m:t>(</m:t>
                              </m:r>
                              <m:r>
                                <a:rPr lang="en-US" sz="2000" i="1">
                                  <a:latin typeface="Cambria Math" panose="02040503050406030204" pitchFamily="18" charset="0"/>
                                </a:rPr>
                                <m:t>𝑣</m:t>
                              </m:r>
                              <m:r>
                                <a:rPr lang="en-US" sz="2000" i="1">
                                  <a:latin typeface="Cambria Math" panose="02040503050406030204" pitchFamily="18" charset="0"/>
                                </a:rPr>
                                <m:t>+</m:t>
                              </m:r>
                              <m:r>
                                <m:rPr>
                                  <m:brk m:alnAt="7"/>
                                </m:rPr>
                                <a:rPr lang="en-US" sz="2000" i="1">
                                  <a:latin typeface="Cambria Math" panose="02040503050406030204" pitchFamily="18" charset="0"/>
                                </a:rPr>
                                <m:t>h</m:t>
                              </m:r>
                              <m:r>
                                <a:rPr lang="en-US" sz="2000" i="1">
                                  <a:latin typeface="Cambria Math" panose="02040503050406030204" pitchFamily="18" charset="0"/>
                                </a:rPr>
                                <m:t>,</m:t>
                              </m:r>
                              <m:r>
                                <a:rPr lang="en-US" sz="2000" i="1">
                                  <a:latin typeface="Cambria Math" panose="02040503050406030204" pitchFamily="18" charset="0"/>
                                </a:rPr>
                                <m:t>𝑤</m:t>
                              </m:r>
                              <m:r>
                                <a:rPr lang="en-US" sz="2000" i="1">
                                  <a:latin typeface="Cambria Math" panose="02040503050406030204" pitchFamily="18" charset="0"/>
                                </a:rPr>
                                <m:t>+</m:t>
                              </m:r>
                              <m:r>
                                <a:rPr lang="en-US" sz="2000" i="1">
                                  <a:latin typeface="Cambria Math" panose="02040503050406030204" pitchFamily="18" charset="0"/>
                                </a:rPr>
                                <m:t>𝑘</m:t>
                              </m:r>
                              <m:r>
                                <a:rPr lang="en-US" sz="2000" i="1">
                                  <a:latin typeface="Cambria Math" panose="02040503050406030204" pitchFamily="18" charset="0"/>
                                </a:rPr>
                                <m:t>)</m:t>
                              </m:r>
                            </m:e>
                          </m:mr>
                        </m:m>
                      </m:e>
                    </m:d>
                    <m:r>
                      <a:rPr lang="en-US" sz="2000" b="0" i="1" smtClean="0">
                        <a:latin typeface="Cambria Math" panose="02040503050406030204" pitchFamily="18" charset="0"/>
                      </a:rPr>
                      <m:t>=</m:t>
                    </m:r>
                    <m:d>
                      <m:dPr>
                        <m:begChr m:val="["/>
                        <m:endChr m:val="]"/>
                        <m:ctrlPr>
                          <a:rPr lang="en-US" sz="2000" i="1">
                            <a:latin typeface="Cambria Math" panose="02040503050406030204" pitchFamily="18" charset="0"/>
                          </a:rPr>
                        </m:ctrlPr>
                      </m:dPr>
                      <m:e>
                        <m:m>
                          <m:mPr>
                            <m:mcs>
                              <m:mc>
                                <m:mcPr>
                                  <m:count m:val="1"/>
                                  <m:mcJc m:val="center"/>
                                </m:mcPr>
                              </m:mc>
                            </m:mcs>
                            <m:ctrlPr>
                              <a:rPr lang="en-US" sz="2000" i="1">
                                <a:latin typeface="Cambria Math" panose="02040503050406030204" pitchFamily="18" charset="0"/>
                              </a:rPr>
                            </m:ctrlPr>
                          </m:mPr>
                          <m:mr>
                            <m:e>
                              <m:sSub>
                                <m:sSubPr>
                                  <m:ctrlPr>
                                    <a:rPr lang="en-US" sz="2000" i="1">
                                      <a:latin typeface="Cambria Math" panose="02040503050406030204" pitchFamily="18" charset="0"/>
                                    </a:rPr>
                                  </m:ctrlPr>
                                </m:sSubPr>
                                <m:e>
                                  <m:r>
                                    <m:rPr>
                                      <m:brk m:alnAt="7"/>
                                    </m:rPr>
                                    <a:rPr lang="en-US" sz="2000" i="1">
                                      <a:latin typeface="Cambria Math" panose="02040503050406030204" pitchFamily="18" charset="0"/>
                                    </a:rPr>
                                    <m:t>𝐹</m:t>
                                  </m:r>
                                </m:e>
                                <m:sub>
                                  <m:r>
                                    <m:rPr>
                                      <m:brk m:alnAt="7"/>
                                    </m:rPr>
                                    <a:rPr lang="en-US" sz="2000" i="1">
                                      <a:latin typeface="Cambria Math" panose="02040503050406030204" pitchFamily="18" charset="0"/>
                                    </a:rPr>
                                    <m:t>1</m:t>
                                  </m:r>
                                </m:sub>
                              </m:sSub>
                              <m:r>
                                <m:rPr>
                                  <m:brk m:alnAt="7"/>
                                </m:rPr>
                                <a:rPr lang="en-US" sz="2000" i="1">
                                  <a:latin typeface="Cambria Math" panose="02040503050406030204" pitchFamily="18" charset="0"/>
                                </a:rPr>
                                <m:t>(</m:t>
                              </m:r>
                              <m:r>
                                <a:rPr lang="en-US" sz="2000" i="1">
                                  <a:latin typeface="Cambria Math" panose="02040503050406030204" pitchFamily="18" charset="0"/>
                                </a:rPr>
                                <m:t>𝑣</m:t>
                              </m:r>
                              <m:r>
                                <a:rPr lang="en-US" sz="2000" i="1">
                                  <a:latin typeface="Cambria Math" panose="02040503050406030204" pitchFamily="18" charset="0"/>
                                </a:rPr>
                                <m:t>,</m:t>
                              </m:r>
                              <m:r>
                                <a:rPr lang="en-US" sz="2000" i="1">
                                  <a:latin typeface="Cambria Math" panose="02040503050406030204" pitchFamily="18" charset="0"/>
                                </a:rPr>
                                <m:t>𝑤</m:t>
                              </m:r>
                              <m:r>
                                <a:rPr lang="en-US" sz="2000" i="1">
                                  <a:latin typeface="Cambria Math" panose="02040503050406030204" pitchFamily="18" charset="0"/>
                                </a:rPr>
                                <m:t>)</m:t>
                              </m:r>
                            </m:e>
                          </m:mr>
                          <m:mr>
                            <m:e>
                              <m:sSub>
                                <m:sSubPr>
                                  <m:ctrlPr>
                                    <a:rPr lang="en-US" sz="2000" i="1">
                                      <a:latin typeface="Cambria Math" panose="02040503050406030204" pitchFamily="18" charset="0"/>
                                    </a:rPr>
                                  </m:ctrlPr>
                                </m:sSubPr>
                                <m:e>
                                  <m:r>
                                    <m:rPr>
                                      <m:brk m:alnAt="7"/>
                                    </m:rPr>
                                    <a:rPr lang="en-US" sz="2000" i="1">
                                      <a:latin typeface="Cambria Math" panose="02040503050406030204" pitchFamily="18" charset="0"/>
                                    </a:rPr>
                                    <m:t>𝐹</m:t>
                                  </m:r>
                                </m:e>
                                <m:sub>
                                  <m:r>
                                    <a:rPr lang="en-US" sz="2000" i="1">
                                      <a:latin typeface="Cambria Math" panose="02040503050406030204" pitchFamily="18" charset="0"/>
                                    </a:rPr>
                                    <m:t>2</m:t>
                                  </m:r>
                                </m:sub>
                              </m:sSub>
                              <m:r>
                                <m:rPr>
                                  <m:brk m:alnAt="7"/>
                                </m:rPr>
                                <a:rPr lang="en-US" sz="2000" i="1">
                                  <a:latin typeface="Cambria Math" panose="02040503050406030204" pitchFamily="18" charset="0"/>
                                </a:rPr>
                                <m:t>(</m:t>
                              </m:r>
                              <m:r>
                                <a:rPr lang="en-US" sz="2000" i="1">
                                  <a:latin typeface="Cambria Math" panose="02040503050406030204" pitchFamily="18" charset="0"/>
                                </a:rPr>
                                <m:t>𝑣</m:t>
                              </m:r>
                              <m:r>
                                <a:rPr lang="en-US" sz="2000" i="1">
                                  <a:latin typeface="Cambria Math" panose="02040503050406030204" pitchFamily="18" charset="0"/>
                                </a:rPr>
                                <m:t>,</m:t>
                              </m:r>
                              <m:r>
                                <a:rPr lang="en-US" sz="2000" i="1">
                                  <a:latin typeface="Cambria Math" panose="02040503050406030204" pitchFamily="18" charset="0"/>
                                </a:rPr>
                                <m:t>𝑤</m:t>
                              </m:r>
                              <m:r>
                                <a:rPr lang="en-US" sz="2000" i="1">
                                  <a:latin typeface="Cambria Math" panose="02040503050406030204" pitchFamily="18" charset="0"/>
                                </a:rPr>
                                <m:t>)</m:t>
                              </m:r>
                            </m:e>
                          </m:mr>
                        </m:m>
                      </m:e>
                    </m:d>
                    <m:r>
                      <a:rPr lang="en-US" sz="2000" b="0" i="1" smtClean="0">
                        <a:latin typeface="Cambria Math" panose="02040503050406030204" pitchFamily="18" charset="0"/>
                      </a:rPr>
                      <m:t>+</m:t>
                    </m:r>
                    <m:d>
                      <m:dPr>
                        <m:begChr m:val="["/>
                        <m:endChr m:val="]"/>
                        <m:ctrlPr>
                          <a:rPr lang="en-US" sz="2000" b="0" i="1" smtClean="0">
                            <a:latin typeface="Cambria Math" panose="02040503050406030204" pitchFamily="18" charset="0"/>
                          </a:rPr>
                        </m:ctrlPr>
                      </m:dPr>
                      <m:e>
                        <m:m>
                          <m:mPr>
                            <m:mcs>
                              <m:mc>
                                <m:mcPr>
                                  <m:count m:val="2"/>
                                  <m:mcJc m:val="center"/>
                                </m:mcPr>
                              </m:mc>
                            </m:mcs>
                            <m:ctrlPr>
                              <a:rPr lang="en-US" sz="2000" b="0" i="1" smtClean="0">
                                <a:latin typeface="Cambria Math" panose="02040503050406030204" pitchFamily="18" charset="0"/>
                              </a:rPr>
                            </m:ctrlPr>
                          </m:mPr>
                          <m:mr>
                            <m:e>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𝐹</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r>
                                    <a:rPr lang="en-US" sz="2000" b="0" i="1" smtClean="0">
                                      <a:latin typeface="Cambria Math" panose="02040503050406030204" pitchFamily="18" charset="0"/>
                                    </a:rPr>
                                    <m:t>𝑣</m:t>
                                  </m:r>
                                  <m:r>
                                    <a:rPr lang="en-US" sz="2000" b="0" i="1" smtClean="0">
                                      <a:latin typeface="Cambria Math" panose="02040503050406030204" pitchFamily="18" charset="0"/>
                                    </a:rPr>
                                    <m:t>,</m:t>
                                  </m:r>
                                  <m:r>
                                    <a:rPr lang="en-US" sz="2000" b="0" i="1" smtClean="0">
                                      <a:latin typeface="Cambria Math" panose="02040503050406030204" pitchFamily="18" charset="0"/>
                                    </a:rPr>
                                    <m:t>𝑤</m:t>
                                  </m:r>
                                  <m:r>
                                    <a:rPr lang="en-US" sz="2000" b="0" i="1" smtClean="0">
                                      <a:latin typeface="Cambria Math" panose="02040503050406030204" pitchFamily="18" charset="0"/>
                                    </a:rPr>
                                    <m:t>)</m:t>
                                  </m:r>
                                </m:num>
                                <m:den>
                                  <m:r>
                                    <m:rPr>
                                      <m:brk m:alnAt="7"/>
                                    </m:rPr>
                                    <a:rPr lang="en-US" sz="2000" b="0" i="1" smtClean="0">
                                      <a:latin typeface="Cambria Math" panose="02040503050406030204" pitchFamily="18" charset="0"/>
                                    </a:rPr>
                                    <m:t>𝜕</m:t>
                                  </m:r>
                                  <m:r>
                                    <a:rPr lang="en-US" sz="2000" b="0" i="1" smtClean="0">
                                      <a:latin typeface="Cambria Math" panose="02040503050406030204" pitchFamily="18" charset="0"/>
                                    </a:rPr>
                                    <m:t>𝑣</m:t>
                                  </m:r>
                                </m:den>
                              </m:f>
                            </m:e>
                            <m:e>
                              <m:f>
                                <m:fPr>
                                  <m:ctrlPr>
                                    <a:rPr lang="en-US" sz="2000" i="1">
                                      <a:latin typeface="Cambria Math" panose="02040503050406030204" pitchFamily="18" charset="0"/>
                                    </a:rPr>
                                  </m:ctrlPr>
                                </m:fPr>
                                <m:num>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𝐹</m:t>
                                      </m:r>
                                    </m:e>
                                    <m:sub>
                                      <m:r>
                                        <a:rPr lang="en-US" sz="2000" i="1">
                                          <a:latin typeface="Cambria Math" panose="02040503050406030204" pitchFamily="18" charset="0"/>
                                        </a:rPr>
                                        <m:t>1</m:t>
                                      </m:r>
                                    </m:sub>
                                  </m:sSub>
                                  <m:r>
                                    <a:rPr lang="en-US" sz="2000" i="1">
                                      <a:latin typeface="Cambria Math" panose="02040503050406030204" pitchFamily="18" charset="0"/>
                                    </a:rPr>
                                    <m:t>(</m:t>
                                  </m:r>
                                  <m:r>
                                    <a:rPr lang="en-US" sz="2000" i="1">
                                      <a:latin typeface="Cambria Math" panose="02040503050406030204" pitchFamily="18" charset="0"/>
                                    </a:rPr>
                                    <m:t>𝑣</m:t>
                                  </m:r>
                                  <m:r>
                                    <a:rPr lang="en-US" sz="2000" i="1">
                                      <a:latin typeface="Cambria Math" panose="02040503050406030204" pitchFamily="18" charset="0"/>
                                    </a:rPr>
                                    <m:t>,</m:t>
                                  </m:r>
                                  <m:r>
                                    <a:rPr lang="en-US" sz="2000" i="1">
                                      <a:latin typeface="Cambria Math" panose="02040503050406030204" pitchFamily="18" charset="0"/>
                                    </a:rPr>
                                    <m:t>𝑤</m:t>
                                  </m:r>
                                  <m:r>
                                    <a:rPr lang="en-US" sz="2000" i="1">
                                      <a:latin typeface="Cambria Math" panose="02040503050406030204" pitchFamily="18" charset="0"/>
                                    </a:rPr>
                                    <m:t>)</m:t>
                                  </m:r>
                                </m:num>
                                <m:den>
                                  <m:r>
                                    <m:rPr>
                                      <m:brk m:alnAt="7"/>
                                    </m:rPr>
                                    <a:rPr lang="en-US" sz="2000" i="1">
                                      <a:latin typeface="Cambria Math" panose="02040503050406030204" pitchFamily="18" charset="0"/>
                                    </a:rPr>
                                    <m:t>𝜕</m:t>
                                  </m:r>
                                  <m:r>
                                    <a:rPr lang="en-US" sz="2000" b="0" i="1" smtClean="0">
                                      <a:latin typeface="Cambria Math" panose="02040503050406030204" pitchFamily="18" charset="0"/>
                                    </a:rPr>
                                    <m:t>𝑤</m:t>
                                  </m:r>
                                </m:den>
                              </m:f>
                            </m:e>
                          </m:mr>
                          <m:mr>
                            <m:e>
                              <m:f>
                                <m:fPr>
                                  <m:ctrlPr>
                                    <a:rPr lang="en-US" sz="2000" i="1">
                                      <a:latin typeface="Cambria Math" panose="02040503050406030204" pitchFamily="18" charset="0"/>
                                    </a:rPr>
                                  </m:ctrlPr>
                                </m:fPr>
                                <m:num>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𝐹</m:t>
                                      </m:r>
                                    </m:e>
                                    <m:sub>
                                      <m:r>
                                        <a:rPr lang="en-US" sz="2000" b="0" i="1" smtClean="0">
                                          <a:latin typeface="Cambria Math" panose="02040503050406030204" pitchFamily="18" charset="0"/>
                                        </a:rPr>
                                        <m:t>2</m:t>
                                      </m:r>
                                    </m:sub>
                                  </m:sSub>
                                  <m:r>
                                    <a:rPr lang="en-US" sz="2000" i="1">
                                      <a:latin typeface="Cambria Math" panose="02040503050406030204" pitchFamily="18" charset="0"/>
                                    </a:rPr>
                                    <m:t>(</m:t>
                                  </m:r>
                                  <m:r>
                                    <a:rPr lang="en-US" sz="2000" i="1">
                                      <a:latin typeface="Cambria Math" panose="02040503050406030204" pitchFamily="18" charset="0"/>
                                    </a:rPr>
                                    <m:t>𝑣</m:t>
                                  </m:r>
                                  <m:r>
                                    <a:rPr lang="en-US" sz="2000" i="1">
                                      <a:latin typeface="Cambria Math" panose="02040503050406030204" pitchFamily="18" charset="0"/>
                                    </a:rPr>
                                    <m:t>,</m:t>
                                  </m:r>
                                  <m:r>
                                    <a:rPr lang="en-US" sz="2000" i="1">
                                      <a:latin typeface="Cambria Math" panose="02040503050406030204" pitchFamily="18" charset="0"/>
                                    </a:rPr>
                                    <m:t>𝑤</m:t>
                                  </m:r>
                                  <m:r>
                                    <a:rPr lang="en-US" sz="2000" i="1">
                                      <a:latin typeface="Cambria Math" panose="02040503050406030204" pitchFamily="18" charset="0"/>
                                    </a:rPr>
                                    <m:t>)</m:t>
                                  </m:r>
                                </m:num>
                                <m:den>
                                  <m:r>
                                    <m:rPr>
                                      <m:brk m:alnAt="7"/>
                                    </m:rPr>
                                    <a:rPr lang="en-US" sz="2000" i="1">
                                      <a:latin typeface="Cambria Math" panose="02040503050406030204" pitchFamily="18" charset="0"/>
                                    </a:rPr>
                                    <m:t>𝜕</m:t>
                                  </m:r>
                                  <m:r>
                                    <a:rPr lang="en-US" sz="2000" i="1">
                                      <a:latin typeface="Cambria Math" panose="02040503050406030204" pitchFamily="18" charset="0"/>
                                    </a:rPr>
                                    <m:t>𝑣</m:t>
                                  </m:r>
                                </m:den>
                              </m:f>
                            </m:e>
                            <m:e>
                              <m:f>
                                <m:fPr>
                                  <m:ctrlPr>
                                    <a:rPr lang="en-US" sz="2000" i="1">
                                      <a:latin typeface="Cambria Math" panose="02040503050406030204" pitchFamily="18" charset="0"/>
                                    </a:rPr>
                                  </m:ctrlPr>
                                </m:fPr>
                                <m:num>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𝐹</m:t>
                                      </m:r>
                                    </m:e>
                                    <m:sub>
                                      <m:r>
                                        <a:rPr lang="en-US" sz="2000" b="0" i="1" smtClean="0">
                                          <a:latin typeface="Cambria Math" panose="02040503050406030204" pitchFamily="18" charset="0"/>
                                        </a:rPr>
                                        <m:t>2</m:t>
                                      </m:r>
                                    </m:sub>
                                  </m:sSub>
                                  <m:r>
                                    <a:rPr lang="en-US" sz="2000" i="1">
                                      <a:latin typeface="Cambria Math" panose="02040503050406030204" pitchFamily="18" charset="0"/>
                                    </a:rPr>
                                    <m:t>(</m:t>
                                  </m:r>
                                  <m:r>
                                    <a:rPr lang="en-US" sz="2000" i="1">
                                      <a:latin typeface="Cambria Math" panose="02040503050406030204" pitchFamily="18" charset="0"/>
                                    </a:rPr>
                                    <m:t>𝑣</m:t>
                                  </m:r>
                                  <m:r>
                                    <a:rPr lang="en-US" sz="2000" i="1">
                                      <a:latin typeface="Cambria Math" panose="02040503050406030204" pitchFamily="18" charset="0"/>
                                    </a:rPr>
                                    <m:t>,</m:t>
                                  </m:r>
                                  <m:r>
                                    <a:rPr lang="en-US" sz="2000" i="1">
                                      <a:latin typeface="Cambria Math" panose="02040503050406030204" pitchFamily="18" charset="0"/>
                                    </a:rPr>
                                    <m:t>𝑤</m:t>
                                  </m:r>
                                  <m:r>
                                    <a:rPr lang="en-US" sz="2000" i="1">
                                      <a:latin typeface="Cambria Math" panose="02040503050406030204" pitchFamily="18" charset="0"/>
                                    </a:rPr>
                                    <m:t>)</m:t>
                                  </m:r>
                                </m:num>
                                <m:den>
                                  <m:r>
                                    <m:rPr>
                                      <m:brk m:alnAt="7"/>
                                    </m:rPr>
                                    <a:rPr lang="en-US" sz="2000" i="1">
                                      <a:latin typeface="Cambria Math" panose="02040503050406030204" pitchFamily="18" charset="0"/>
                                    </a:rPr>
                                    <m:t>𝜕</m:t>
                                  </m:r>
                                  <m:r>
                                    <a:rPr lang="en-US" sz="2000" b="0" i="1" smtClean="0">
                                      <a:latin typeface="Cambria Math" panose="02040503050406030204" pitchFamily="18" charset="0"/>
                                    </a:rPr>
                                    <m:t>𝑤</m:t>
                                  </m:r>
                                </m:den>
                              </m:f>
                            </m:e>
                          </m:mr>
                        </m:m>
                      </m:e>
                    </m:d>
                    <m:d>
                      <m:dPr>
                        <m:begChr m:val="["/>
                        <m:endChr m:val="]"/>
                        <m:ctrlPr>
                          <a:rPr lang="en-US" sz="2000" i="1">
                            <a:latin typeface="Cambria Math" panose="02040503050406030204" pitchFamily="18" charset="0"/>
                          </a:rPr>
                        </m:ctrlPr>
                      </m:dPr>
                      <m:e>
                        <m:m>
                          <m:mPr>
                            <m:mcs>
                              <m:mc>
                                <m:mcPr>
                                  <m:count m:val="1"/>
                                  <m:mcJc m:val="center"/>
                                </m:mcPr>
                              </m:mc>
                            </m:mcs>
                            <m:ctrlPr>
                              <a:rPr lang="en-US" sz="2000" i="1">
                                <a:latin typeface="Cambria Math" panose="02040503050406030204" pitchFamily="18" charset="0"/>
                              </a:rPr>
                            </m:ctrlPr>
                          </m:mPr>
                          <m:mr>
                            <m:e>
                              <m:r>
                                <a:rPr lang="en-US" sz="2000" b="0" i="1" smtClean="0">
                                  <a:latin typeface="Cambria Math" panose="02040503050406030204" pitchFamily="18" charset="0"/>
                                </a:rPr>
                                <m:t>h</m:t>
                              </m:r>
                            </m:e>
                          </m:mr>
                          <m:mr>
                            <m:e>
                              <m:r>
                                <a:rPr lang="en-US" sz="2000" b="0" i="1" smtClean="0">
                                  <a:latin typeface="Cambria Math" panose="02040503050406030204" pitchFamily="18" charset="0"/>
                                </a:rPr>
                                <m:t>𝑘</m:t>
                              </m:r>
                            </m:e>
                          </m:mr>
                        </m:m>
                      </m:e>
                    </m:d>
                    <m:r>
                      <a:rPr lang="en-US" sz="2000" b="0" i="1" smtClean="0">
                        <a:latin typeface="Cambria Math" panose="02040503050406030204" pitchFamily="18" charset="0"/>
                      </a:rPr>
                      <m:t>+</m:t>
                    </m:r>
                    <m:r>
                      <a:rPr lang="en-US" sz="2000" b="0" i="1" smtClean="0">
                        <a:latin typeface="Cambria Math" panose="02040503050406030204" pitchFamily="18" charset="0"/>
                      </a:rPr>
                      <m:t>𝑂</m:t>
                    </m:r>
                    <m:d>
                      <m:dPr>
                        <m:ctrlPr>
                          <a:rPr lang="en-US" sz="2000" b="0" i="1" smtClean="0">
                            <a:latin typeface="Cambria Math" panose="02040503050406030204" pitchFamily="18" charset="0"/>
                          </a:rPr>
                        </m:ctrlPr>
                      </m:dPr>
                      <m:e>
                        <m:d>
                          <m:dPr>
                            <m:begChr m:val="‖"/>
                            <m:endChr m:val="‖"/>
                            <m:ctrlPr>
                              <a:rPr lang="en-US" sz="2000" b="0" i="1" smtClean="0">
                                <a:latin typeface="Cambria Math" panose="02040503050406030204" pitchFamily="18" charset="0"/>
                              </a:rPr>
                            </m:ctrlPr>
                          </m:dPr>
                          <m:e>
                            <m:d>
                              <m:dPr>
                                <m:begChr m:val="["/>
                                <m:endChr m:val="]"/>
                                <m:ctrlPr>
                                  <a:rPr lang="en-US" sz="2000" b="0" i="1" smtClean="0">
                                    <a:latin typeface="Cambria Math" panose="02040503050406030204" pitchFamily="18" charset="0"/>
                                  </a:rPr>
                                </m:ctrlPr>
                              </m:dPr>
                              <m:e>
                                <m:eqArr>
                                  <m:eqArrPr>
                                    <m:ctrlPr>
                                      <a:rPr lang="en-US" sz="2000" b="0" i="1" smtClean="0">
                                        <a:latin typeface="Cambria Math" panose="02040503050406030204" pitchFamily="18" charset="0"/>
                                      </a:rPr>
                                    </m:ctrlPr>
                                  </m:eqArrPr>
                                  <m:e>
                                    <m:r>
                                      <a:rPr lang="en-US" sz="2000" b="0" i="1" smtClean="0">
                                        <a:latin typeface="Cambria Math" panose="02040503050406030204" pitchFamily="18" charset="0"/>
                                      </a:rPr>
                                      <m:t>h</m:t>
                                    </m:r>
                                  </m:e>
                                  <m:e>
                                    <m:r>
                                      <a:rPr lang="en-US" sz="2000" b="0" i="1" smtClean="0">
                                        <a:latin typeface="Cambria Math" panose="02040503050406030204" pitchFamily="18" charset="0"/>
                                      </a:rPr>
                                      <m:t>𝑘</m:t>
                                    </m:r>
                                  </m:e>
                                </m:eqArr>
                              </m:e>
                            </m:d>
                          </m:e>
                        </m:d>
                      </m:e>
                    </m:d>
                  </m:oMath>
                </a14:m>
                <a:endParaRPr lang="en-US" sz="2000" dirty="0" smtClean="0"/>
              </a:p>
              <a:p>
                <a:pPr algn="ctr" eaLnBrk="0" fontAlgn="base" hangingPunct="0">
                  <a:spcBef>
                    <a:spcPct val="0"/>
                  </a:spcBef>
                  <a:spcAft>
                    <a:spcPct val="0"/>
                  </a:spcAft>
                </a:pPr>
                <a:endParaRPr lang="en-US" sz="2000" dirty="0" smtClean="0"/>
              </a:p>
              <a:p>
                <a:pPr algn="ctr"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d>
                            <m:dPr>
                              <m:begChr m:val=""/>
                              <m:endChr m:val="|"/>
                              <m:ctrlPr>
                                <a:rPr lang="en-US" sz="2000" b="0" i="1" smtClean="0">
                                  <a:latin typeface="Cambria Math" panose="02040503050406030204" pitchFamily="18" charset="0"/>
                                </a:rPr>
                              </m:ctrlPr>
                            </m:dPr>
                            <m:e>
                              <m:r>
                                <a:rPr lang="en-US" sz="2000" b="1" i="0" smtClean="0">
                                  <a:latin typeface="Cambria Math" panose="02040503050406030204" pitchFamily="18" charset="0"/>
                                </a:rPr>
                                <m:t>𝐉</m:t>
                              </m:r>
                            </m:e>
                          </m:d>
                        </m:e>
                        <m:sub>
                          <m:r>
                            <a:rPr lang="en-US" sz="2000" b="0" i="1" smtClean="0">
                              <a:latin typeface="Cambria Math" panose="02040503050406030204" pitchFamily="18" charset="0"/>
                            </a:rPr>
                            <m:t>𝑣</m:t>
                          </m:r>
                          <m:r>
                            <a:rPr lang="en-US" sz="2000" b="0" i="1" smtClean="0">
                              <a:latin typeface="Cambria Math" panose="02040503050406030204" pitchFamily="18" charset="0"/>
                            </a:rPr>
                            <m:t>,</m:t>
                          </m:r>
                          <m:r>
                            <a:rPr lang="en-US" sz="2000" b="0" i="1" smtClean="0">
                              <a:latin typeface="Cambria Math" panose="02040503050406030204" pitchFamily="18" charset="0"/>
                            </a:rPr>
                            <m:t>𝑤</m:t>
                          </m:r>
                        </m:sub>
                      </m:sSub>
                      <m:r>
                        <a:rPr lang="en-US" sz="2000" b="0" i="1" smtClean="0">
                          <a:latin typeface="Cambria Math" panose="02040503050406030204" pitchFamily="18" charset="0"/>
                        </a:rPr>
                        <m:t>=</m:t>
                      </m:r>
                      <m:d>
                        <m:dPr>
                          <m:begChr m:val="["/>
                          <m:endChr m:val="]"/>
                          <m:ctrlPr>
                            <a:rPr lang="en-US" sz="2000" i="1">
                              <a:latin typeface="Cambria Math" panose="02040503050406030204" pitchFamily="18" charset="0"/>
                            </a:rPr>
                          </m:ctrlPr>
                        </m:dPr>
                        <m:e>
                          <m:m>
                            <m:mPr>
                              <m:mcs>
                                <m:mc>
                                  <m:mcPr>
                                    <m:count m:val="2"/>
                                    <m:mcJc m:val="center"/>
                                  </m:mcPr>
                                </m:mc>
                              </m:mcs>
                              <m:ctrlPr>
                                <a:rPr lang="en-US" sz="2000" i="1">
                                  <a:latin typeface="Cambria Math" panose="02040503050406030204" pitchFamily="18" charset="0"/>
                                </a:rPr>
                              </m:ctrlPr>
                            </m:mPr>
                            <m:mr>
                              <m:e>
                                <m:f>
                                  <m:fPr>
                                    <m:ctrlPr>
                                      <a:rPr lang="en-US" sz="2000" i="1">
                                        <a:latin typeface="Cambria Math" panose="02040503050406030204" pitchFamily="18" charset="0"/>
                                      </a:rPr>
                                    </m:ctrlPr>
                                  </m:fPr>
                                  <m:num>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𝐹</m:t>
                                        </m:r>
                                      </m:e>
                                      <m:sub>
                                        <m:r>
                                          <a:rPr lang="en-US" sz="2000" i="1">
                                            <a:latin typeface="Cambria Math" panose="02040503050406030204" pitchFamily="18" charset="0"/>
                                          </a:rPr>
                                          <m:t>1</m:t>
                                        </m:r>
                                      </m:sub>
                                    </m:sSub>
                                    <m:r>
                                      <a:rPr lang="en-US" sz="2000" i="1">
                                        <a:latin typeface="Cambria Math" panose="02040503050406030204" pitchFamily="18" charset="0"/>
                                      </a:rPr>
                                      <m:t>(</m:t>
                                    </m:r>
                                    <m:r>
                                      <a:rPr lang="en-US" sz="2000" i="1">
                                        <a:latin typeface="Cambria Math" panose="02040503050406030204" pitchFamily="18" charset="0"/>
                                      </a:rPr>
                                      <m:t>𝑣</m:t>
                                    </m:r>
                                    <m:r>
                                      <a:rPr lang="en-US" sz="2000" i="1">
                                        <a:latin typeface="Cambria Math" panose="02040503050406030204" pitchFamily="18" charset="0"/>
                                      </a:rPr>
                                      <m:t>,</m:t>
                                    </m:r>
                                    <m:r>
                                      <a:rPr lang="en-US" sz="2000" i="1">
                                        <a:latin typeface="Cambria Math" panose="02040503050406030204" pitchFamily="18" charset="0"/>
                                      </a:rPr>
                                      <m:t>𝑤</m:t>
                                    </m:r>
                                    <m:r>
                                      <a:rPr lang="en-US" sz="2000" i="1">
                                        <a:latin typeface="Cambria Math" panose="02040503050406030204" pitchFamily="18" charset="0"/>
                                      </a:rPr>
                                      <m:t>)</m:t>
                                    </m:r>
                                  </m:num>
                                  <m:den>
                                    <m:r>
                                      <m:rPr>
                                        <m:brk m:alnAt="7"/>
                                      </m:rPr>
                                      <a:rPr lang="en-US" sz="2000" i="1">
                                        <a:latin typeface="Cambria Math" panose="02040503050406030204" pitchFamily="18" charset="0"/>
                                      </a:rPr>
                                      <m:t>𝜕</m:t>
                                    </m:r>
                                    <m:r>
                                      <a:rPr lang="en-US" sz="2000" i="1">
                                        <a:latin typeface="Cambria Math" panose="02040503050406030204" pitchFamily="18" charset="0"/>
                                      </a:rPr>
                                      <m:t>𝑣</m:t>
                                    </m:r>
                                  </m:den>
                                </m:f>
                              </m:e>
                              <m:e>
                                <m:f>
                                  <m:fPr>
                                    <m:ctrlPr>
                                      <a:rPr lang="en-US" sz="2000" i="1">
                                        <a:latin typeface="Cambria Math" panose="02040503050406030204" pitchFamily="18" charset="0"/>
                                      </a:rPr>
                                    </m:ctrlPr>
                                  </m:fPr>
                                  <m:num>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𝐹</m:t>
                                        </m:r>
                                      </m:e>
                                      <m:sub>
                                        <m:r>
                                          <a:rPr lang="en-US" sz="2000" i="1">
                                            <a:latin typeface="Cambria Math" panose="02040503050406030204" pitchFamily="18" charset="0"/>
                                          </a:rPr>
                                          <m:t>1</m:t>
                                        </m:r>
                                      </m:sub>
                                    </m:sSub>
                                    <m:r>
                                      <a:rPr lang="en-US" sz="2000" i="1">
                                        <a:latin typeface="Cambria Math" panose="02040503050406030204" pitchFamily="18" charset="0"/>
                                      </a:rPr>
                                      <m:t>(</m:t>
                                    </m:r>
                                    <m:r>
                                      <a:rPr lang="en-US" sz="2000" i="1">
                                        <a:latin typeface="Cambria Math" panose="02040503050406030204" pitchFamily="18" charset="0"/>
                                      </a:rPr>
                                      <m:t>𝑣</m:t>
                                    </m:r>
                                    <m:r>
                                      <a:rPr lang="en-US" sz="2000" i="1">
                                        <a:latin typeface="Cambria Math" panose="02040503050406030204" pitchFamily="18" charset="0"/>
                                      </a:rPr>
                                      <m:t>,</m:t>
                                    </m:r>
                                    <m:r>
                                      <a:rPr lang="en-US" sz="2000" i="1">
                                        <a:latin typeface="Cambria Math" panose="02040503050406030204" pitchFamily="18" charset="0"/>
                                      </a:rPr>
                                      <m:t>𝑤</m:t>
                                    </m:r>
                                    <m:r>
                                      <a:rPr lang="en-US" sz="2000" i="1">
                                        <a:latin typeface="Cambria Math" panose="02040503050406030204" pitchFamily="18" charset="0"/>
                                      </a:rPr>
                                      <m:t>)</m:t>
                                    </m:r>
                                  </m:num>
                                  <m:den>
                                    <m:r>
                                      <m:rPr>
                                        <m:brk m:alnAt="7"/>
                                      </m:rPr>
                                      <a:rPr lang="en-US" sz="2000" i="1">
                                        <a:latin typeface="Cambria Math" panose="02040503050406030204" pitchFamily="18" charset="0"/>
                                      </a:rPr>
                                      <m:t>𝜕</m:t>
                                    </m:r>
                                    <m:r>
                                      <a:rPr lang="en-US" sz="2000" i="1">
                                        <a:latin typeface="Cambria Math" panose="02040503050406030204" pitchFamily="18" charset="0"/>
                                      </a:rPr>
                                      <m:t>𝑤</m:t>
                                    </m:r>
                                  </m:den>
                                </m:f>
                              </m:e>
                            </m:mr>
                            <m:mr>
                              <m:e>
                                <m:f>
                                  <m:fPr>
                                    <m:ctrlPr>
                                      <a:rPr lang="en-US" sz="2000" i="1">
                                        <a:latin typeface="Cambria Math" panose="02040503050406030204" pitchFamily="18" charset="0"/>
                                      </a:rPr>
                                    </m:ctrlPr>
                                  </m:fPr>
                                  <m:num>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𝐹</m:t>
                                        </m:r>
                                      </m:e>
                                      <m:sub>
                                        <m:r>
                                          <a:rPr lang="en-US" sz="2000" i="1">
                                            <a:latin typeface="Cambria Math" panose="02040503050406030204" pitchFamily="18" charset="0"/>
                                          </a:rPr>
                                          <m:t>2</m:t>
                                        </m:r>
                                      </m:sub>
                                    </m:sSub>
                                    <m:r>
                                      <a:rPr lang="en-US" sz="2000" i="1">
                                        <a:latin typeface="Cambria Math" panose="02040503050406030204" pitchFamily="18" charset="0"/>
                                      </a:rPr>
                                      <m:t>(</m:t>
                                    </m:r>
                                    <m:r>
                                      <a:rPr lang="en-US" sz="2000" i="1">
                                        <a:latin typeface="Cambria Math" panose="02040503050406030204" pitchFamily="18" charset="0"/>
                                      </a:rPr>
                                      <m:t>𝑣</m:t>
                                    </m:r>
                                    <m:r>
                                      <a:rPr lang="en-US" sz="2000" i="1">
                                        <a:latin typeface="Cambria Math" panose="02040503050406030204" pitchFamily="18" charset="0"/>
                                      </a:rPr>
                                      <m:t>,</m:t>
                                    </m:r>
                                    <m:r>
                                      <a:rPr lang="en-US" sz="2000" i="1">
                                        <a:latin typeface="Cambria Math" panose="02040503050406030204" pitchFamily="18" charset="0"/>
                                      </a:rPr>
                                      <m:t>𝑤</m:t>
                                    </m:r>
                                    <m:r>
                                      <a:rPr lang="en-US" sz="2000" i="1">
                                        <a:latin typeface="Cambria Math" panose="02040503050406030204" pitchFamily="18" charset="0"/>
                                      </a:rPr>
                                      <m:t>)</m:t>
                                    </m:r>
                                  </m:num>
                                  <m:den>
                                    <m:r>
                                      <m:rPr>
                                        <m:brk m:alnAt="7"/>
                                      </m:rPr>
                                      <a:rPr lang="en-US" sz="2000" i="1">
                                        <a:latin typeface="Cambria Math" panose="02040503050406030204" pitchFamily="18" charset="0"/>
                                      </a:rPr>
                                      <m:t>𝜕</m:t>
                                    </m:r>
                                    <m:r>
                                      <a:rPr lang="en-US" sz="2000" i="1">
                                        <a:latin typeface="Cambria Math" panose="02040503050406030204" pitchFamily="18" charset="0"/>
                                      </a:rPr>
                                      <m:t>𝑣</m:t>
                                    </m:r>
                                  </m:den>
                                </m:f>
                              </m:e>
                              <m:e>
                                <m:f>
                                  <m:fPr>
                                    <m:ctrlPr>
                                      <a:rPr lang="en-US" sz="2000" i="1">
                                        <a:latin typeface="Cambria Math" panose="02040503050406030204" pitchFamily="18" charset="0"/>
                                      </a:rPr>
                                    </m:ctrlPr>
                                  </m:fPr>
                                  <m:num>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𝐹</m:t>
                                        </m:r>
                                      </m:e>
                                      <m:sub>
                                        <m:r>
                                          <a:rPr lang="en-US" sz="2000" i="1">
                                            <a:latin typeface="Cambria Math" panose="02040503050406030204" pitchFamily="18" charset="0"/>
                                          </a:rPr>
                                          <m:t>2</m:t>
                                        </m:r>
                                      </m:sub>
                                    </m:sSub>
                                    <m:r>
                                      <a:rPr lang="en-US" sz="2000" i="1">
                                        <a:latin typeface="Cambria Math" panose="02040503050406030204" pitchFamily="18" charset="0"/>
                                      </a:rPr>
                                      <m:t>(</m:t>
                                    </m:r>
                                    <m:r>
                                      <a:rPr lang="en-US" sz="2000" i="1">
                                        <a:latin typeface="Cambria Math" panose="02040503050406030204" pitchFamily="18" charset="0"/>
                                      </a:rPr>
                                      <m:t>𝑣</m:t>
                                    </m:r>
                                    <m:r>
                                      <a:rPr lang="en-US" sz="2000" i="1">
                                        <a:latin typeface="Cambria Math" panose="02040503050406030204" pitchFamily="18" charset="0"/>
                                      </a:rPr>
                                      <m:t>,</m:t>
                                    </m:r>
                                    <m:r>
                                      <a:rPr lang="en-US" sz="2000" i="1">
                                        <a:latin typeface="Cambria Math" panose="02040503050406030204" pitchFamily="18" charset="0"/>
                                      </a:rPr>
                                      <m:t>𝑤</m:t>
                                    </m:r>
                                    <m:r>
                                      <a:rPr lang="en-US" sz="2000" i="1">
                                        <a:latin typeface="Cambria Math" panose="02040503050406030204" pitchFamily="18" charset="0"/>
                                      </a:rPr>
                                      <m:t>)</m:t>
                                    </m:r>
                                  </m:num>
                                  <m:den>
                                    <m:r>
                                      <m:rPr>
                                        <m:brk m:alnAt="7"/>
                                      </m:rPr>
                                      <a:rPr lang="en-US" sz="2000" i="1">
                                        <a:latin typeface="Cambria Math" panose="02040503050406030204" pitchFamily="18" charset="0"/>
                                      </a:rPr>
                                      <m:t>𝜕</m:t>
                                    </m:r>
                                    <m:r>
                                      <a:rPr lang="en-US" sz="2000" i="1">
                                        <a:latin typeface="Cambria Math" panose="02040503050406030204" pitchFamily="18" charset="0"/>
                                      </a:rPr>
                                      <m:t>𝑤</m:t>
                                    </m:r>
                                  </m:den>
                                </m:f>
                              </m:e>
                            </m:mr>
                          </m:m>
                        </m:e>
                      </m:d>
                      <m:r>
                        <a:rPr lang="en-US" sz="2000" b="0" i="0" smtClean="0">
                          <a:latin typeface="Cambria Math" panose="02040503050406030204" pitchFamily="18" charset="0"/>
                        </a:rPr>
                        <m:t>=</m:t>
                      </m:r>
                      <m:r>
                        <a:rPr lang="en-US" sz="2000" b="0" i="1" smtClean="0">
                          <a:latin typeface="Cambria Math" panose="02040503050406030204" pitchFamily="18" charset="0"/>
                        </a:rPr>
                        <m:t>−</m:t>
                      </m:r>
                      <m:d>
                        <m:dPr>
                          <m:begChr m:val="["/>
                          <m:endChr m:val="]"/>
                          <m:ctrlPr>
                            <a:rPr lang="en-US" sz="2000" i="1">
                              <a:latin typeface="Cambria Math" panose="02040503050406030204" pitchFamily="18" charset="0"/>
                            </a:rPr>
                          </m:ctrlPr>
                        </m:dPr>
                        <m:e>
                          <m:m>
                            <m:mPr>
                              <m:mcs>
                                <m:mc>
                                  <m:mcPr>
                                    <m:count m:val="2"/>
                                    <m:mcJc m:val="center"/>
                                  </m:mcPr>
                                </m:mc>
                              </m:mcs>
                              <m:ctrlPr>
                                <a:rPr lang="en-US" sz="2000" i="1">
                                  <a:latin typeface="Cambria Math" panose="02040503050406030204" pitchFamily="18" charset="0"/>
                                </a:rPr>
                              </m:ctrlPr>
                            </m:mPr>
                            <m:mr>
                              <m:e>
                                <m:r>
                                  <a:rPr lang="en-US" sz="2000" b="0" i="1" smtClean="0">
                                    <a:latin typeface="Cambria Math" panose="02040503050406030204" pitchFamily="18" charset="0"/>
                                  </a:rPr>
                                  <m:t>1</m:t>
                                </m:r>
                                <m:r>
                                  <a:rPr lang="en-US" sz="2000" b="0" i="1" smtClean="0">
                                    <a:latin typeface="Cambria Math" panose="02040503050406030204" pitchFamily="18" charset="0"/>
                                  </a:rPr>
                                  <m:t>−</m:t>
                                </m:r>
                                <m:r>
                                  <a:rPr lang="en-US" sz="2000" b="0" i="1" smtClean="0">
                                    <a:latin typeface="Cambria Math" panose="02040503050406030204" pitchFamily="18" charset="0"/>
                                  </a:rPr>
                                  <m:t>3</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𝑣</m:t>
                                    </m:r>
                                  </m:e>
                                  <m:sup>
                                    <m:r>
                                      <a:rPr lang="en-US" sz="2000" b="0" i="1" smtClean="0">
                                        <a:latin typeface="Cambria Math" panose="02040503050406030204" pitchFamily="18" charset="0"/>
                                      </a:rPr>
                                      <m:t>2</m:t>
                                    </m:r>
                                  </m:sup>
                                </m:sSup>
                              </m:e>
                              <m:e>
                                <m:r>
                                  <a:rPr lang="en-US" sz="2000" b="0" i="1" smtClean="0">
                                    <a:latin typeface="Cambria Math" panose="02040503050406030204" pitchFamily="18" charset="0"/>
                                  </a:rPr>
                                  <m:t>−</m:t>
                                </m:r>
                                <m:r>
                                  <a:rPr lang="en-US" sz="2000" b="0" i="1" smtClean="0">
                                    <a:latin typeface="Cambria Math" panose="02040503050406030204" pitchFamily="18" charset="0"/>
                                  </a:rPr>
                                  <m:t>1</m:t>
                                </m:r>
                              </m:e>
                            </m:mr>
                            <m:mr>
                              <m:e>
                                <m:f>
                                  <m:fPr>
                                    <m:ctrlPr>
                                      <a:rPr lang="en-US" sz="2000" i="1">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𝜏</m:t>
                                    </m:r>
                                  </m:den>
                                </m:f>
                              </m:e>
                              <m:e>
                                <m:f>
                                  <m:fPr>
                                    <m:ctrlPr>
                                      <a:rPr lang="en-US" sz="2000" i="1" smtClean="0">
                                        <a:latin typeface="Cambria Math" panose="02040503050406030204" pitchFamily="18" charset="0"/>
                                      </a:rPr>
                                    </m:ctrlPr>
                                  </m:fPr>
                                  <m:num>
                                    <m:r>
                                      <a:rPr lang="en-US" sz="2000" b="0" i="1" smtClean="0">
                                        <a:latin typeface="Cambria Math" panose="02040503050406030204" pitchFamily="18" charset="0"/>
                                      </a:rPr>
                                      <m:t>−</m:t>
                                    </m:r>
                                    <m:r>
                                      <a:rPr lang="en-US" sz="2000" b="0" i="1" smtClean="0">
                                        <a:latin typeface="Cambria Math" panose="02040503050406030204" pitchFamily="18" charset="0"/>
                                      </a:rPr>
                                      <m:t>𝑏</m:t>
                                    </m:r>
                                  </m:num>
                                  <m:den>
                                    <m:r>
                                      <a:rPr lang="en-US" sz="2000" b="0" i="1" smtClean="0">
                                        <a:latin typeface="Cambria Math" panose="02040503050406030204" pitchFamily="18" charset="0"/>
                                      </a:rPr>
                                      <m:t>𝜏</m:t>
                                    </m:r>
                                  </m:den>
                                </m:f>
                              </m:e>
                            </m:mr>
                          </m:m>
                        </m:e>
                      </m:d>
                    </m:oMath>
                  </m:oMathPara>
                </a14:m>
                <a:endParaRPr lang="en-US" sz="2000" dirty="0" smtClean="0"/>
              </a:p>
            </p:txBody>
          </p:sp>
        </mc:Choice>
        <mc:Fallback>
          <p:sp>
            <p:nvSpPr>
              <p:cNvPr id="9" name="TextBox 8"/>
              <p:cNvSpPr txBox="1">
                <a:spLocks noRot="1" noChangeAspect="1" noMove="1" noResize="1" noEditPoints="1" noAdjustHandles="1" noChangeArrowheads="1" noChangeShapeType="1" noTextEdit="1"/>
              </p:cNvSpPr>
              <p:nvPr/>
            </p:nvSpPr>
            <p:spPr>
              <a:xfrm>
                <a:off x="692149" y="2694651"/>
                <a:ext cx="11004550" cy="2595134"/>
              </a:xfrm>
              <a:prstGeom prst="rect">
                <a:avLst/>
              </a:prstGeom>
              <a:blipFill>
                <a:blip r:embed="rId2"/>
                <a:stretch>
                  <a:fillRect/>
                </a:stretch>
              </a:blipFill>
            </p:spPr>
            <p:txBody>
              <a:bodyPr/>
              <a:lstStyle/>
              <a:p>
                <a:r>
                  <a:rPr lang="en-US">
                    <a:noFill/>
                  </a:rPr>
                  <a:t> </a:t>
                </a:r>
              </a:p>
            </p:txBody>
          </p:sp>
        </mc:Fallback>
      </mc:AlternateContent>
      <p:sp>
        <p:nvSpPr>
          <p:cNvPr id="6" name="AutoShape 2" descr="$v$"/>
          <p:cNvSpPr>
            <a:spLocks noChangeAspect="1" noChangeArrowheads="1"/>
          </p:cNvSpPr>
          <p:nvPr/>
        </p:nvSpPr>
        <p:spPr bwMode="auto">
          <a:xfrm>
            <a:off x="3943350" y="-682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3" descr="$w$"/>
          <p:cNvSpPr>
            <a:spLocks noChangeAspect="1" noChangeArrowheads="1"/>
          </p:cNvSpPr>
          <p:nvPr/>
        </p:nvSpPr>
        <p:spPr bwMode="auto">
          <a:xfrm>
            <a:off x="4960938" y="-682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mc:AlternateContent xmlns:mc="http://schemas.openxmlformats.org/markup-compatibility/2006">
        <mc:Choice xmlns:a14="http://schemas.microsoft.com/office/drawing/2010/main" Requires="a14">
          <p:sp>
            <p:nvSpPr>
              <p:cNvPr id="8" name="TextBox 7"/>
              <p:cNvSpPr txBox="1"/>
              <p:nvPr/>
            </p:nvSpPr>
            <p:spPr>
              <a:xfrm>
                <a:off x="692149" y="1299654"/>
                <a:ext cx="5664200" cy="1394997"/>
              </a:xfrm>
              <a:prstGeom prst="rect">
                <a:avLst/>
              </a:prstGeom>
              <a:noFill/>
            </p:spPr>
            <p:txBody>
              <a:bodyPr wrap="square" rtlCol="0">
                <a:spAutoFit/>
              </a:bodyPr>
              <a:lstStyle/>
              <a:p>
                <a:r>
                  <a:rPr lang="en-US" dirty="0" smtClean="0"/>
                  <a:t>Jacobian of the FHN </a:t>
                </a:r>
                <a:r>
                  <a:rPr lang="en-US" dirty="0" smtClean="0"/>
                  <a:t>model:</a:t>
                </a:r>
              </a:p>
              <a:p>
                <a:r>
                  <a:rPr lang="en-US" dirty="0" smtClean="0"/>
                  <a:t> </a:t>
                </a:r>
                <a14:m>
                  <m:oMath xmlns:m="http://schemas.openxmlformats.org/officeDocument/2006/math">
                    <m:d>
                      <m:dPr>
                        <m:begChr m:val="{"/>
                        <m:endChr m:val=""/>
                        <m:ctrlPr>
                          <a:rPr lang="en-US" i="1">
                            <a:latin typeface="Cambria Math" panose="02040503050406030204" pitchFamily="18" charset="0"/>
                          </a:rPr>
                        </m:ctrlPr>
                      </m:dPr>
                      <m:e>
                        <m:eqArr>
                          <m:eqArrPr>
                            <m:ctrlPr>
                              <a:rPr lang="en-US" i="1">
                                <a:latin typeface="Cambria Math" panose="02040503050406030204" pitchFamily="18" charset="0"/>
                              </a:rPr>
                            </m:ctrlPr>
                          </m:eqArrPr>
                          <m:e>
                            <m:f>
                              <m:fPr>
                                <m:ctrlPr>
                                  <a:rPr lang="en-US" i="1">
                                    <a:latin typeface="Cambria Math" panose="02040503050406030204" pitchFamily="18" charset="0"/>
                                  </a:rPr>
                                </m:ctrlPr>
                              </m:fPr>
                              <m:num>
                                <m:r>
                                  <a:rPr lang="en-US" i="1">
                                    <a:latin typeface="Cambria Math" panose="02040503050406030204" pitchFamily="18" charset="0"/>
                                  </a:rPr>
                                  <m:t>𝑑𝑣</m:t>
                                </m:r>
                              </m:num>
                              <m:den>
                                <m:r>
                                  <a:rPr lang="en-US" i="1">
                                    <a:latin typeface="Cambria Math" panose="02040503050406030204" pitchFamily="18" charset="0"/>
                                  </a:rPr>
                                  <m:t>𝑑𝑡</m:t>
                                </m:r>
                              </m:den>
                            </m:f>
                            <m:r>
                              <a:rPr lang="en-US" i="1">
                                <a:latin typeface="Cambria Math" panose="02040503050406030204" pitchFamily="18" charset="0"/>
                              </a:rPr>
                              <m:t>=</m:t>
                            </m:r>
                            <m:r>
                              <a:rPr lang="en-US" i="1">
                                <a:latin typeface="Cambria Math" panose="02040503050406030204" pitchFamily="18" charset="0"/>
                              </a:rPr>
                              <m:t>𝑣</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𝑣</m:t>
                                </m:r>
                              </m:e>
                              <m:sup>
                                <m:r>
                                  <a:rPr lang="en-US" i="1">
                                    <a:latin typeface="Cambria Math" panose="02040503050406030204" pitchFamily="18" charset="0"/>
                                  </a:rPr>
                                  <m:t>3</m:t>
                                </m:r>
                              </m:sup>
                            </m:sSup>
                            <m:r>
                              <a:rPr lang="en-US" i="1">
                                <a:latin typeface="Cambria Math" panose="02040503050406030204" pitchFamily="18" charset="0"/>
                              </a:rPr>
                              <m:t>−</m:t>
                            </m:r>
                            <m:r>
                              <a:rPr lang="en-US" i="1">
                                <a:latin typeface="Cambria Math" panose="02040503050406030204" pitchFamily="18" charset="0"/>
                              </a:rPr>
                              <m:t>𝑤</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𝐼</m:t>
                                </m:r>
                              </m:e>
                              <m:sub>
                                <m:r>
                                  <a:rPr lang="en-US" i="1">
                                    <a:latin typeface="Cambria Math" panose="02040503050406030204" pitchFamily="18" charset="0"/>
                                  </a:rPr>
                                  <m:t>𝑒𝑥𝑡</m:t>
                                </m:r>
                              </m:sub>
                            </m:sSub>
                          </m:e>
                          <m:e>
                            <m:r>
                              <a:rPr lang="en-US" b="0" i="1" smtClean="0">
                                <a:latin typeface="Cambria Math" panose="02040503050406030204" pitchFamily="18" charset="0"/>
                              </a:rPr>
                              <m:t>𝜏</m:t>
                            </m:r>
                            <m:f>
                              <m:fPr>
                                <m:ctrlPr>
                                  <a:rPr lang="en-US" i="1">
                                    <a:latin typeface="Cambria Math" panose="02040503050406030204" pitchFamily="18" charset="0"/>
                                  </a:rPr>
                                </m:ctrlPr>
                              </m:fPr>
                              <m:num>
                                <m:r>
                                  <a:rPr lang="en-US" i="1">
                                    <a:latin typeface="Cambria Math" panose="02040503050406030204" pitchFamily="18" charset="0"/>
                                  </a:rPr>
                                  <m:t>𝑑𝑤</m:t>
                                </m:r>
                              </m:num>
                              <m:den>
                                <m:r>
                                  <a:rPr lang="en-US" i="1">
                                    <a:latin typeface="Cambria Math" panose="02040503050406030204" pitchFamily="18" charset="0"/>
                                  </a:rPr>
                                  <m:t>𝑑𝑡</m:t>
                                </m:r>
                              </m:den>
                            </m:f>
                            <m:r>
                              <a:rPr lang="en-US" i="1">
                                <a:latin typeface="Cambria Math" panose="02040503050406030204" pitchFamily="18" charset="0"/>
                              </a:rPr>
                              <m:t>=</m:t>
                            </m:r>
                            <m:r>
                              <a:rPr lang="en-US" i="1">
                                <a:latin typeface="Cambria Math" panose="02040503050406030204" pitchFamily="18" charset="0"/>
                              </a:rPr>
                              <m:t>𝑣</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r>
                              <a:rPr lang="en-US" i="1">
                                <a:latin typeface="Cambria Math" panose="02040503050406030204" pitchFamily="18" charset="0"/>
                              </a:rPr>
                              <m:t>𝑏𝑤</m:t>
                            </m:r>
                            <m:r>
                              <a:rPr lang="en-US" i="1">
                                <a:latin typeface="Cambria Math" panose="02040503050406030204" pitchFamily="18" charset="0"/>
                              </a:rPr>
                              <m:t>       </m:t>
                            </m:r>
                          </m:e>
                        </m:eqArr>
                      </m:e>
                    </m:d>
                  </m:oMath>
                </a14:m>
                <a:endParaRPr lang="en-US" dirty="0"/>
              </a:p>
            </p:txBody>
          </p:sp>
        </mc:Choice>
        <mc:Fallback>
          <p:sp>
            <p:nvSpPr>
              <p:cNvPr id="8" name="TextBox 7"/>
              <p:cNvSpPr txBox="1">
                <a:spLocks noRot="1" noChangeAspect="1" noMove="1" noResize="1" noEditPoints="1" noAdjustHandles="1" noChangeArrowheads="1" noChangeShapeType="1" noTextEdit="1"/>
              </p:cNvSpPr>
              <p:nvPr/>
            </p:nvSpPr>
            <p:spPr>
              <a:xfrm>
                <a:off x="692149" y="1299654"/>
                <a:ext cx="5664200" cy="1394997"/>
              </a:xfrm>
              <a:prstGeom prst="rect">
                <a:avLst/>
              </a:prstGeom>
              <a:blipFill>
                <a:blip r:embed="rId3"/>
                <a:stretch>
                  <a:fillRect l="-969" t="-1747"/>
                </a:stretch>
              </a:blipFill>
            </p:spPr>
            <p:txBody>
              <a:bodyPr/>
              <a:lstStyle/>
              <a:p>
                <a:r>
                  <a:rPr lang="en-US">
                    <a:noFill/>
                  </a:rPr>
                  <a:t> </a:t>
                </a:r>
              </a:p>
            </p:txBody>
          </p:sp>
        </mc:Fallback>
      </mc:AlternateContent>
      <p:sp>
        <p:nvSpPr>
          <p:cNvPr id="3" name="Slide Number Placeholder 2"/>
          <p:cNvSpPr>
            <a:spLocks noGrp="1"/>
          </p:cNvSpPr>
          <p:nvPr>
            <p:ph type="sldNum" sz="quarter" idx="4"/>
          </p:nvPr>
        </p:nvSpPr>
        <p:spPr/>
        <p:txBody>
          <a:bodyPr/>
          <a:lstStyle/>
          <a:p>
            <a:fld id="{9860EDB8-5305-433F-BE41-D7A86D811DB3}" type="slidenum">
              <a:rPr lang="en-US" smtClean="0"/>
              <a:pPr/>
              <a:t>27</a:t>
            </a:fld>
            <a:endParaRPr lang="en-US" dirty="0"/>
          </a:p>
        </p:txBody>
      </p:sp>
    </p:spTree>
    <p:extLst>
      <p:ext uri="{BB962C8B-B14F-4D97-AF65-F5344CB8AC3E}">
        <p14:creationId xmlns:p14="http://schemas.microsoft.com/office/powerpoint/2010/main" val="243700274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1207" y="448056"/>
            <a:ext cx="8749793" cy="640080"/>
          </a:xfrm>
        </p:spPr>
        <p:txBody>
          <a:bodyPr>
            <a:normAutofit fontScale="90000"/>
          </a:bodyPr>
          <a:lstStyle/>
          <a:p>
            <a:r>
              <a:rPr lang="en-US" b="1" dirty="0"/>
              <a:t>The Phase </a:t>
            </a:r>
            <a:r>
              <a:rPr lang="en-US" b="1" dirty="0" smtClean="0"/>
              <a:t>Plane – </a:t>
            </a:r>
            <a:r>
              <a:rPr lang="en-US" b="1" dirty="0"/>
              <a:t>Equilibrium </a:t>
            </a:r>
            <a:r>
              <a:rPr lang="en-US" b="1" dirty="0" smtClean="0"/>
              <a:t>points - </a:t>
            </a:r>
            <a:r>
              <a:rPr lang="en-US" b="1" dirty="0"/>
              <a:t>Nature of the </a:t>
            </a:r>
            <a:r>
              <a:rPr lang="en-US" b="1" dirty="0" smtClean="0"/>
              <a:t>equilibria</a:t>
            </a:r>
            <a:endParaRPr lang="en-US" b="1" dirty="0"/>
          </a:p>
        </p:txBody>
      </p:sp>
      <p:sp>
        <p:nvSpPr>
          <p:cNvPr id="6" name="AutoShape 2" descr="$v$"/>
          <p:cNvSpPr>
            <a:spLocks noChangeAspect="1" noChangeArrowheads="1"/>
          </p:cNvSpPr>
          <p:nvPr/>
        </p:nvSpPr>
        <p:spPr bwMode="auto">
          <a:xfrm>
            <a:off x="3943350" y="-682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3" descr="$w$"/>
          <p:cNvSpPr>
            <a:spLocks noChangeAspect="1" noChangeArrowheads="1"/>
          </p:cNvSpPr>
          <p:nvPr/>
        </p:nvSpPr>
        <p:spPr bwMode="auto">
          <a:xfrm>
            <a:off x="4960938" y="-682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3" name="Group 2"/>
          <p:cNvGrpSpPr/>
          <p:nvPr/>
        </p:nvGrpSpPr>
        <p:grpSpPr>
          <a:xfrm>
            <a:off x="692150" y="1210242"/>
            <a:ext cx="9099550" cy="1060868"/>
            <a:chOff x="692150" y="4588442"/>
            <a:chExt cx="9099550" cy="1060868"/>
          </a:xfrm>
        </p:grpSpPr>
        <mc:AlternateContent xmlns:mc="http://schemas.openxmlformats.org/markup-compatibility/2006" xmlns:a14="http://schemas.microsoft.com/office/drawing/2010/main">
          <mc:Choice Requires="a14">
            <p:sp>
              <p:nvSpPr>
                <p:cNvPr id="12" name="TextBox 11"/>
                <p:cNvSpPr txBox="1"/>
                <p:nvPr/>
              </p:nvSpPr>
              <p:spPr>
                <a:xfrm>
                  <a:off x="692150" y="4588442"/>
                  <a:ext cx="9099550" cy="1060868"/>
                </a:xfrm>
                <a:prstGeom prst="rect">
                  <a:avLst/>
                </a:prstGeom>
                <a:noFill/>
              </p:spPr>
              <p:txBody>
                <a:bodyPr wrap="square" rtlCol="0">
                  <a:spAutoFit/>
                </a:bodyPr>
                <a:lstStyle/>
                <a:p>
                  <a:r>
                    <a:rPr lang="en-US" dirty="0" smtClean="0"/>
                    <a:t>To </a:t>
                  </a:r>
                  <a:r>
                    <a:rPr lang="en-US" dirty="0"/>
                    <a:t>find the </a:t>
                  </a:r>
                  <a:r>
                    <a:rPr lang="en-US" dirty="0" smtClean="0"/>
                    <a:t>equilibrium </a:t>
                  </a:r>
                  <a:r>
                    <a:rPr lang="en-US" dirty="0"/>
                    <a:t>points</a:t>
                  </a:r>
                  <a:r>
                    <a:rPr lang="en-US" dirty="0" smtClean="0"/>
                    <a:t>, </a:t>
                  </a:r>
                  <a:r>
                    <a:rPr lang="en-US" dirty="0"/>
                    <a:t>you have to </a:t>
                  </a:r>
                  <a:r>
                    <a:rPr lang="en-US" dirty="0" smtClean="0"/>
                    <a:t>find </a:t>
                  </a:r>
                  <a:r>
                    <a:rPr lang="en-US" dirty="0"/>
                    <a:t>the roots of this equation </a:t>
                  </a:r>
                  <a:br>
                    <a:rPr lang="en-US" dirty="0"/>
                  </a:br>
                  <a:endParaRPr lang="en-US" dirty="0" smtClean="0"/>
                </a:p>
                <a:p>
                  <a:r>
                    <a:rPr lang="en-US" dirty="0" smtClean="0"/>
                    <a:t> </a:t>
                  </a:r>
                  <a14:m>
                    <m:oMath xmlns:m="http://schemas.openxmlformats.org/officeDocument/2006/math">
                      <m:sSup>
                        <m:sSupPr>
                          <m:ctrlPr>
                            <a:rPr lang="en-US" i="1">
                              <a:latin typeface="Cambria Math" panose="02040503050406030204" pitchFamily="18" charset="0"/>
                            </a:rPr>
                          </m:ctrlPr>
                        </m:sSupPr>
                        <m:e>
                          <m:sSup>
                            <m:sSupPr>
                              <m:ctrlPr>
                                <a:rPr lang="en-US" i="1">
                                  <a:latin typeface="Cambria Math" panose="02040503050406030204" pitchFamily="18" charset="0"/>
                                </a:rPr>
                              </m:ctrlPr>
                            </m:sSupPr>
                            <m:e>
                              <m:r>
                                <a:rPr lang="en-US" i="1">
                                  <a:latin typeface="Cambria Math" panose="02040503050406030204" pitchFamily="18" charset="0"/>
                                </a:rPr>
                                <m:t>𝑣</m:t>
                              </m:r>
                            </m:e>
                            <m:sup>
                              <m:r>
                                <a:rPr lang="en-US" i="1">
                                  <a:latin typeface="Cambria Math" panose="02040503050406030204" pitchFamily="18" charset="0"/>
                                </a:rPr>
                                <m:t>∗</m:t>
                              </m:r>
                            </m:sup>
                          </m:sSup>
                        </m:e>
                        <m:sup>
                          <m:r>
                            <a:rPr lang="en-US" i="1">
                              <a:latin typeface="Cambria Math" panose="02040503050406030204" pitchFamily="18" charset="0"/>
                            </a:rPr>
                            <m:t>3</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𝑣</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𝑏</m:t>
                              </m:r>
                            </m:den>
                          </m:f>
                          <m:r>
                            <a:rPr lang="en-US" b="0" i="1" smtClean="0">
                              <a:latin typeface="Cambria Math" panose="02040503050406030204" pitchFamily="18" charset="0"/>
                            </a:rPr>
                            <m:t>−</m:t>
                          </m:r>
                          <m:r>
                            <a:rPr lang="en-US" b="0" i="1" smtClean="0">
                              <a:latin typeface="Cambria Math" panose="02040503050406030204" pitchFamily="18" charset="0"/>
                            </a:rPr>
                            <m:t>1</m:t>
                          </m:r>
                        </m:e>
                      </m:d>
                      <m:r>
                        <a:rPr lang="en-US" b="0" i="1" smtClean="0">
                          <a:latin typeface="Cambria Math" panose="02040503050406030204" pitchFamily="18" charset="0"/>
                        </a:rPr>
                        <m:t>−</m:t>
                      </m:r>
                      <m:f>
                        <m:fPr>
                          <m:ctrlPr>
                            <a:rPr lang="en-US" i="1">
                              <a:latin typeface="Cambria Math" panose="02040503050406030204" pitchFamily="18" charset="0"/>
                            </a:rPr>
                          </m:ctrlPr>
                        </m:fPr>
                        <m:num>
                          <m:r>
                            <a:rPr lang="en-US" b="0" i="1" smtClean="0">
                              <a:latin typeface="Cambria Math" panose="02040503050406030204" pitchFamily="18" charset="0"/>
                            </a:rPr>
                            <m:t>𝑎</m:t>
                          </m:r>
                        </m:num>
                        <m:den>
                          <m:r>
                            <a:rPr lang="en-US" i="1">
                              <a:latin typeface="Cambria Math" panose="02040503050406030204" pitchFamily="18" charset="0"/>
                            </a:rPr>
                            <m:t>𝑏</m:t>
                          </m:r>
                        </m:den>
                      </m:f>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𝑒𝑥𝑡</m:t>
                          </m:r>
                        </m:sub>
                      </m:sSub>
                      <m:r>
                        <a:rPr lang="en-US" b="0" i="1" smtClean="0">
                          <a:latin typeface="Cambria Math" panose="02040503050406030204" pitchFamily="18" charset="0"/>
                        </a:rPr>
                        <m:t>=</m:t>
                      </m:r>
                      <m:r>
                        <a:rPr lang="en-US" b="0" i="1" smtClean="0">
                          <a:latin typeface="Cambria Math" panose="02040503050406030204" pitchFamily="18" charset="0"/>
                        </a:rPr>
                        <m:t>0</m:t>
                      </m:r>
                    </m:oMath>
                  </a14:m>
                  <a:endParaRPr lang="en-US" dirty="0"/>
                </a:p>
              </p:txBody>
            </p:sp>
          </mc:Choice>
          <mc:Fallback xmlns="">
            <p:sp>
              <p:nvSpPr>
                <p:cNvPr id="12" name="TextBox 11"/>
                <p:cNvSpPr txBox="1">
                  <a:spLocks noRot="1" noChangeAspect="1" noMove="1" noResize="1" noEditPoints="1" noAdjustHandles="1" noChangeArrowheads="1" noChangeShapeType="1" noTextEdit="1"/>
                </p:cNvSpPr>
                <p:nvPr/>
              </p:nvSpPr>
              <p:spPr>
                <a:xfrm>
                  <a:off x="692150" y="4588442"/>
                  <a:ext cx="9099550" cy="1060868"/>
                </a:xfrm>
                <a:prstGeom prst="rect">
                  <a:avLst/>
                </a:prstGeom>
                <a:blipFill>
                  <a:blip r:embed="rId2"/>
                  <a:stretch>
                    <a:fillRect l="-603" t="-2874"/>
                  </a:stretch>
                </a:blipFill>
              </p:spPr>
              <p:txBody>
                <a:bodyPr/>
                <a:lstStyle/>
                <a:p>
                  <a:r>
                    <a:rPr lang="en-US">
                      <a:noFill/>
                    </a:rPr>
                    <a:t> </a:t>
                  </a:r>
                </a:p>
              </p:txBody>
            </p:sp>
          </mc:Fallback>
        </mc:AlternateContent>
        <p:sp>
          <p:nvSpPr>
            <p:cNvPr id="16" name="Rounded Rectangle 15"/>
            <p:cNvSpPr/>
            <p:nvPr/>
          </p:nvSpPr>
          <p:spPr>
            <a:xfrm>
              <a:off x="793174" y="5175252"/>
              <a:ext cx="3150176" cy="448658"/>
            </a:xfrm>
            <a:prstGeom prst="roundRect">
              <a:avLst/>
            </a:prstGeom>
            <a:noFill/>
            <a:ln w="38100">
              <a:solidFill>
                <a:schemeClr val="accent4"/>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grpSp>
      <p:pic>
        <p:nvPicPr>
          <p:cNvPr id="17" name="Picture 16"/>
          <p:cNvPicPr>
            <a:picLocks noChangeAspect="1"/>
          </p:cNvPicPr>
          <p:nvPr/>
        </p:nvPicPr>
        <p:blipFill rotWithShape="1">
          <a:blip r:embed="rId3">
            <a:extLst>
              <a:ext uri="{28A0092B-C50C-407E-A947-70E740481C1C}">
                <a14:useLocalDpi xmlns:a14="http://schemas.microsoft.com/office/drawing/2010/main" val="0"/>
              </a:ext>
            </a:extLst>
          </a:blip>
          <a:srcRect l="8958" r="8542"/>
          <a:stretch/>
        </p:blipFill>
        <p:spPr>
          <a:xfrm>
            <a:off x="1066800" y="2393216"/>
            <a:ext cx="10058400" cy="3657600"/>
          </a:xfrm>
          <a:prstGeom prst="rect">
            <a:avLst/>
          </a:prstGeom>
        </p:spPr>
      </p:pic>
      <p:sp>
        <p:nvSpPr>
          <p:cNvPr id="4" name="Slide Number Placeholder 3"/>
          <p:cNvSpPr>
            <a:spLocks noGrp="1"/>
          </p:cNvSpPr>
          <p:nvPr>
            <p:ph type="sldNum" sz="quarter" idx="4"/>
          </p:nvPr>
        </p:nvSpPr>
        <p:spPr/>
        <p:txBody>
          <a:bodyPr/>
          <a:lstStyle/>
          <a:p>
            <a:fld id="{9860EDB8-5305-433F-BE41-D7A86D811DB3}" type="slidenum">
              <a:rPr lang="en-US" smtClean="0"/>
              <a:pPr/>
              <a:t>28</a:t>
            </a:fld>
            <a:endParaRPr lang="en-US" dirty="0"/>
          </a:p>
        </p:txBody>
      </p:sp>
    </p:spTree>
    <p:extLst>
      <p:ext uri="{BB962C8B-B14F-4D97-AF65-F5344CB8AC3E}">
        <p14:creationId xmlns:p14="http://schemas.microsoft.com/office/powerpoint/2010/main" val="345390570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The Phase </a:t>
            </a:r>
            <a:r>
              <a:rPr lang="en-US" b="1" dirty="0" smtClean="0"/>
              <a:t>Plane- Fixed </a:t>
            </a:r>
            <a:r>
              <a:rPr lang="en-US" b="1" dirty="0"/>
              <a:t>P</a:t>
            </a:r>
            <a:r>
              <a:rPr lang="en-US" b="1" dirty="0" smtClean="0"/>
              <a:t>oints and Closed Orbits</a:t>
            </a:r>
            <a:endParaRPr lang="en-US" dirty="0"/>
          </a:p>
        </p:txBody>
      </p:sp>
      <p:sp>
        <p:nvSpPr>
          <p:cNvPr id="4" name="Rectangle 3"/>
          <p:cNvSpPr/>
          <p:nvPr/>
        </p:nvSpPr>
        <p:spPr>
          <a:xfrm>
            <a:off x="521206" y="1435608"/>
            <a:ext cx="11162793" cy="369332"/>
          </a:xfrm>
          <a:prstGeom prst="rect">
            <a:avLst/>
          </a:prstGeom>
        </p:spPr>
        <p:txBody>
          <a:bodyPr wrap="square">
            <a:spAutoFit/>
          </a:bodyPr>
          <a:lstStyle/>
          <a:p>
            <a:r>
              <a:rPr lang="en-US" dirty="0"/>
              <a:t>Show a small perturbation of the stable </a:t>
            </a:r>
            <a:r>
              <a:rPr lang="en-US" dirty="0" smtClean="0"/>
              <a:t>equilibria</a:t>
            </a:r>
            <a:endParaRPr lang="en-US" dirty="0"/>
          </a:p>
        </p:txBody>
      </p:sp>
      <p:pic>
        <p:nvPicPr>
          <p:cNvPr id="14" name="Picture 13"/>
          <p:cNvPicPr>
            <a:picLocks noChangeAspect="1"/>
          </p:cNvPicPr>
          <p:nvPr/>
        </p:nvPicPr>
        <p:blipFill rotWithShape="1">
          <a:blip r:embed="rId2">
            <a:extLst>
              <a:ext uri="{28A0092B-C50C-407E-A947-70E740481C1C}">
                <a14:useLocalDpi xmlns:a14="http://schemas.microsoft.com/office/drawing/2010/main" val="0"/>
              </a:ext>
            </a:extLst>
          </a:blip>
          <a:srcRect l="8542" r="8437"/>
          <a:stretch/>
        </p:blipFill>
        <p:spPr>
          <a:xfrm>
            <a:off x="521206" y="2152412"/>
            <a:ext cx="11083481" cy="4005072"/>
          </a:xfrm>
          <a:prstGeom prst="rect">
            <a:avLst/>
          </a:prstGeom>
        </p:spPr>
      </p:pic>
      <p:sp>
        <p:nvSpPr>
          <p:cNvPr id="3" name="Slide Number Placeholder 2"/>
          <p:cNvSpPr>
            <a:spLocks noGrp="1"/>
          </p:cNvSpPr>
          <p:nvPr>
            <p:ph type="sldNum" sz="quarter" idx="4"/>
          </p:nvPr>
        </p:nvSpPr>
        <p:spPr/>
        <p:txBody>
          <a:bodyPr/>
          <a:lstStyle/>
          <a:p>
            <a:fld id="{9860EDB8-5305-433F-BE41-D7A86D811DB3}" type="slidenum">
              <a:rPr lang="en-US" smtClean="0"/>
              <a:pPr/>
              <a:t>29</a:t>
            </a:fld>
            <a:endParaRPr lang="en-US" dirty="0"/>
          </a:p>
        </p:txBody>
      </p:sp>
    </p:spTree>
    <p:extLst>
      <p:ext uri="{BB962C8B-B14F-4D97-AF65-F5344CB8AC3E}">
        <p14:creationId xmlns:p14="http://schemas.microsoft.com/office/powerpoint/2010/main" val="371320709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Autofit/>
          </a:bodyPr>
          <a:lstStyle/>
          <a:p>
            <a:r>
              <a:rPr lang="en-US" b="1" dirty="0" smtClean="0">
                <a:latin typeface="Segoe UI Light" panose="020B0502040204020203" pitchFamily="34" charset="0"/>
                <a:cs typeface="Segoe UI Light" panose="020B0502040204020203" pitchFamily="34" charset="0"/>
              </a:rPr>
              <a:t>Dynamical Systems</a:t>
            </a:r>
            <a:endParaRPr lang="en-US" b="1" dirty="0">
              <a:latin typeface="Segoe UI Light" panose="020B0502040204020203" pitchFamily="34" charset="0"/>
              <a:cs typeface="Segoe UI Light" panose="020B0502040204020203" pitchFamily="34" charset="0"/>
            </a:endParaRPr>
          </a:p>
        </p:txBody>
      </p:sp>
      <p:sp>
        <p:nvSpPr>
          <p:cNvPr id="4" name="Rectangle 3"/>
          <p:cNvSpPr/>
          <p:nvPr/>
        </p:nvSpPr>
        <p:spPr>
          <a:xfrm>
            <a:off x="8054116" y="4934561"/>
            <a:ext cx="4239484" cy="307777"/>
          </a:xfrm>
          <a:prstGeom prst="rect">
            <a:avLst/>
          </a:prstGeom>
        </p:spPr>
        <p:txBody>
          <a:bodyPr wrap="square">
            <a:spAutoFit/>
          </a:bodyPr>
          <a:lstStyle/>
          <a:p>
            <a:r>
              <a:rPr lang="en-US" sz="1400" dirty="0">
                <a:solidFill>
                  <a:srgbClr val="222222"/>
                </a:solidFill>
                <a:latin typeface="Arial" panose="020B0604020202020204" pitchFamily="34" charset="0"/>
              </a:rPr>
              <a:t>Phase portrait showing saddle-node </a:t>
            </a:r>
            <a:r>
              <a:rPr lang="en-US" sz="1400" dirty="0" smtClean="0">
                <a:solidFill>
                  <a:srgbClr val="222222"/>
                </a:solidFill>
                <a:latin typeface="Arial" panose="020B0604020202020204" pitchFamily="34" charset="0"/>
              </a:rPr>
              <a:t>bifurcation</a:t>
            </a:r>
            <a:endParaRPr lang="en-US" sz="1400" dirty="0"/>
          </a:p>
        </p:txBody>
      </p:sp>
      <p:sp>
        <p:nvSpPr>
          <p:cNvPr id="38" name="Content Placeholder 17"/>
          <p:cNvSpPr txBox="1">
            <a:spLocks/>
          </p:cNvSpPr>
          <p:nvPr/>
        </p:nvSpPr>
        <p:spPr>
          <a:xfrm>
            <a:off x="541610" y="1524707"/>
            <a:ext cx="3657600" cy="4640565"/>
          </a:xfrm>
          <a:prstGeom prst="rect">
            <a:avLst/>
          </a:prstGeom>
          <a:noFill/>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a:spcAft>
                <a:spcPts val="600"/>
              </a:spcAft>
              <a:defRPr/>
            </a:pPr>
            <a:r>
              <a:rPr lang="en-US" sz="1600" dirty="0" smtClean="0">
                <a:latin typeface="Segoe UI" panose="020B0502040204020203" pitchFamily="34" charset="0"/>
                <a:cs typeface="Segoe UI" panose="020B0502040204020203" pitchFamily="34" charset="0"/>
              </a:rPr>
              <a:t>Introduction </a:t>
            </a:r>
          </a:p>
          <a:p>
            <a:pPr>
              <a:spcAft>
                <a:spcPts val="600"/>
              </a:spcAft>
              <a:defRPr/>
            </a:pPr>
            <a:r>
              <a:rPr lang="en-US" sz="1600" dirty="0" smtClean="0">
                <a:latin typeface="Segoe UI" panose="020B0502040204020203" pitchFamily="34" charset="0"/>
                <a:cs typeface="Segoe UI" panose="020B0502040204020203" pitchFamily="34" charset="0"/>
              </a:rPr>
              <a:t>The Morris-</a:t>
            </a:r>
            <a:r>
              <a:rPr lang="en-US" sz="1600" dirty="0" err="1" smtClean="0">
                <a:latin typeface="Segoe UI" panose="020B0502040204020203" pitchFamily="34" charset="0"/>
                <a:cs typeface="Segoe UI" panose="020B0502040204020203" pitchFamily="34" charset="0"/>
              </a:rPr>
              <a:t>Lecar</a:t>
            </a:r>
            <a:r>
              <a:rPr lang="en-US" sz="1600" dirty="0" smtClean="0">
                <a:latin typeface="Segoe UI" panose="020B0502040204020203" pitchFamily="34" charset="0"/>
                <a:cs typeface="Segoe UI" panose="020B0502040204020203" pitchFamily="34" charset="0"/>
              </a:rPr>
              <a:t> Model</a:t>
            </a:r>
          </a:p>
          <a:p>
            <a:r>
              <a:rPr lang="en-US" sz="1600" dirty="0">
                <a:latin typeface="Segoe UI" panose="020B0502040204020203" pitchFamily="34" charset="0"/>
                <a:cs typeface="Segoe UI" panose="020B0502040204020203" pitchFamily="34" charset="0"/>
              </a:rPr>
              <a:t>Fitzhugh-</a:t>
            </a:r>
            <a:r>
              <a:rPr lang="en-US" sz="1600" dirty="0" err="1">
                <a:latin typeface="Segoe UI" panose="020B0502040204020203" pitchFamily="34" charset="0"/>
                <a:cs typeface="Segoe UI" panose="020B0502040204020203" pitchFamily="34" charset="0"/>
              </a:rPr>
              <a:t>Nagumo</a:t>
            </a:r>
            <a:r>
              <a:rPr lang="en-US" sz="1600" dirty="0">
                <a:latin typeface="Segoe UI" panose="020B0502040204020203" pitchFamily="34" charset="0"/>
                <a:cs typeface="Segoe UI" panose="020B0502040204020203" pitchFamily="34" charset="0"/>
              </a:rPr>
              <a:t> model</a:t>
            </a:r>
          </a:p>
          <a:p>
            <a:pPr>
              <a:spcAft>
                <a:spcPts val="600"/>
              </a:spcAft>
              <a:defRPr/>
            </a:pPr>
            <a:r>
              <a:rPr lang="en-US" sz="1600" dirty="0" smtClean="0">
                <a:latin typeface="Segoe UI" panose="020B0502040204020203" pitchFamily="34" charset="0"/>
                <a:cs typeface="Segoe UI" panose="020B0502040204020203" pitchFamily="34" charset="0"/>
              </a:rPr>
              <a:t>The Phase Plane</a:t>
            </a:r>
          </a:p>
          <a:p>
            <a:pPr lvl="1">
              <a:spcAft>
                <a:spcPts val="600"/>
              </a:spcAft>
              <a:defRPr/>
            </a:pPr>
            <a:r>
              <a:rPr lang="en-US" sz="1600" dirty="0" err="1" smtClean="0">
                <a:latin typeface="Segoe UI" panose="020B0502040204020203" pitchFamily="34" charset="0"/>
                <a:cs typeface="Segoe UI" panose="020B0502040204020203" pitchFamily="34" charset="0"/>
              </a:rPr>
              <a:t>nullclines</a:t>
            </a:r>
            <a:r>
              <a:rPr lang="en-US" sz="1600" dirty="0" smtClean="0">
                <a:latin typeface="Segoe UI" panose="020B0502040204020203" pitchFamily="34" charset="0"/>
                <a:cs typeface="Segoe UI" panose="020B0502040204020203" pitchFamily="34" charset="0"/>
              </a:rPr>
              <a:t> – flow </a:t>
            </a:r>
          </a:p>
          <a:p>
            <a:pPr lvl="1">
              <a:spcAft>
                <a:spcPts val="600"/>
              </a:spcAft>
              <a:defRPr/>
            </a:pPr>
            <a:r>
              <a:rPr lang="en-US" sz="1600" dirty="0" smtClean="0">
                <a:latin typeface="Segoe UI" panose="020B0502040204020203" pitchFamily="34" charset="0"/>
                <a:cs typeface="Segoe UI" panose="020B0502040204020203" pitchFamily="34" charset="0"/>
              </a:rPr>
              <a:t>Equilibrium </a:t>
            </a:r>
          </a:p>
          <a:p>
            <a:pPr lvl="1">
              <a:spcAft>
                <a:spcPts val="600"/>
              </a:spcAft>
              <a:defRPr/>
            </a:pPr>
            <a:r>
              <a:rPr lang="en-US" sz="1600" dirty="0" smtClean="0">
                <a:latin typeface="Segoe UI" panose="020B0502040204020203" pitchFamily="34" charset="0"/>
                <a:cs typeface="Segoe UI" panose="020B0502040204020203" pitchFamily="34" charset="0"/>
              </a:rPr>
              <a:t> Stability </a:t>
            </a:r>
            <a:endParaRPr lang="en-US" sz="1600" dirty="0" smtClean="0">
              <a:latin typeface="Segoe UI" panose="020B0502040204020203" pitchFamily="34" charset="0"/>
              <a:cs typeface="Segoe UI" panose="020B0502040204020203" pitchFamily="34" charset="0"/>
            </a:endParaRPr>
          </a:p>
          <a:p>
            <a:pPr lvl="1">
              <a:spcAft>
                <a:spcPts val="600"/>
              </a:spcAft>
              <a:defRPr/>
            </a:pPr>
            <a:r>
              <a:rPr lang="en-US" sz="1600" dirty="0"/>
              <a:t>Types of Equilibria </a:t>
            </a:r>
            <a:endParaRPr lang="en-US" sz="1600" dirty="0" smtClean="0"/>
          </a:p>
          <a:p>
            <a:pPr>
              <a:spcAft>
                <a:spcPts val="600"/>
              </a:spcAft>
              <a:defRPr/>
            </a:pPr>
            <a:r>
              <a:rPr lang="en-US" sz="1600" dirty="0" smtClean="0">
                <a:latin typeface="Segoe UI" panose="020B0502040204020203" pitchFamily="34" charset="0"/>
                <a:cs typeface="Segoe UI" panose="020B0502040204020203" pitchFamily="34" charset="0"/>
              </a:rPr>
              <a:t>Bifurcation </a:t>
            </a:r>
            <a:r>
              <a:rPr lang="en-US" sz="1600" dirty="0" smtClean="0">
                <a:latin typeface="Segoe UI" panose="020B0502040204020203" pitchFamily="34" charset="0"/>
                <a:cs typeface="Segoe UI" panose="020B0502040204020203" pitchFamily="34" charset="0"/>
              </a:rPr>
              <a:t>Analysis</a:t>
            </a:r>
          </a:p>
        </p:txBody>
      </p:sp>
      <p:pic>
        <p:nvPicPr>
          <p:cNvPr id="2" name="Picture 1"/>
          <p:cNvPicPr>
            <a:picLocks noChangeAspect="1"/>
          </p:cNvPicPr>
          <p:nvPr/>
        </p:nvPicPr>
        <p:blipFill>
          <a:blip r:embed="rId2"/>
          <a:stretch>
            <a:fillRect/>
          </a:stretch>
        </p:blipFill>
        <p:spPr>
          <a:xfrm>
            <a:off x="4273725" y="1359608"/>
            <a:ext cx="3657600" cy="4437352"/>
          </a:xfrm>
          <a:prstGeom prst="rect">
            <a:avLst/>
          </a:prstGeom>
        </p:spPr>
      </p:pic>
      <p:pic>
        <p:nvPicPr>
          <p:cNvPr id="3" name="Picture 2"/>
          <p:cNvPicPr>
            <a:picLocks noChangeAspect="1"/>
          </p:cNvPicPr>
          <p:nvPr/>
        </p:nvPicPr>
        <p:blipFill>
          <a:blip r:embed="rId3"/>
          <a:stretch>
            <a:fillRect/>
          </a:stretch>
        </p:blipFill>
        <p:spPr>
          <a:xfrm>
            <a:off x="4428229" y="5796960"/>
            <a:ext cx="3424791" cy="909710"/>
          </a:xfrm>
          <a:prstGeom prst="rect">
            <a:avLst/>
          </a:prstGeom>
        </p:spPr>
      </p:pic>
      <p:pic>
        <p:nvPicPr>
          <p:cNvPr id="1028" name="Picture 4" descr="https://upload.wikimedia.org/wikipedia/commons/e/e2/Saddlenode.gif"/>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8054116" y="2055056"/>
            <a:ext cx="3657600" cy="2743201"/>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p:cNvSpPr>
            <a:spLocks noGrp="1"/>
          </p:cNvSpPr>
          <p:nvPr>
            <p:ph type="sldNum" sz="quarter" idx="4"/>
          </p:nvPr>
        </p:nvSpPr>
        <p:spPr/>
        <p:txBody>
          <a:bodyPr/>
          <a:lstStyle/>
          <a:p>
            <a:fld id="{9860EDB8-5305-433F-BE41-D7A86D811DB3}" type="slidenum">
              <a:rPr lang="en-US" smtClean="0"/>
              <a:pPr/>
              <a:t>3</a:t>
            </a:fld>
            <a:endParaRPr lang="en-US" dirty="0"/>
          </a:p>
        </p:txBody>
      </p:sp>
    </p:spTree>
    <p:extLst>
      <p:ext uri="{BB962C8B-B14F-4D97-AF65-F5344CB8AC3E}">
        <p14:creationId xmlns:p14="http://schemas.microsoft.com/office/powerpoint/2010/main" val="345761616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fontAlgn="base"/>
            <a:r>
              <a:rPr lang="en-US" b="1" dirty="0"/>
              <a:t>Types of </a:t>
            </a:r>
            <a:r>
              <a:rPr lang="en-US" b="1" dirty="0" smtClean="0"/>
              <a:t>Equilibria - </a:t>
            </a:r>
            <a:r>
              <a:rPr lang="en-US" b="1" dirty="0"/>
              <a:t>One-Dimensional </a:t>
            </a:r>
            <a:r>
              <a:rPr lang="en-US" b="1" dirty="0" smtClean="0"/>
              <a:t>Space</a:t>
            </a:r>
            <a:endParaRPr lang="en-US" b="1" dirty="0"/>
          </a:p>
        </p:txBody>
      </p:sp>
      <p:grpSp>
        <p:nvGrpSpPr>
          <p:cNvPr id="5" name="Group 4"/>
          <p:cNvGrpSpPr/>
          <p:nvPr/>
        </p:nvGrpSpPr>
        <p:grpSpPr>
          <a:xfrm>
            <a:off x="2240778" y="2462036"/>
            <a:ext cx="7786644" cy="1933928"/>
            <a:chOff x="761567" y="3479320"/>
            <a:chExt cx="7786644" cy="1933928"/>
          </a:xfrm>
        </p:grpSpPr>
        <p:pic>
          <p:nvPicPr>
            <p:cNvPr id="36866" name="Picture 2" descr="File:Equilibrium figure 1d.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1567" y="3479320"/>
              <a:ext cx="7786643" cy="1557329"/>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a:spLocks noChangeArrowheads="1"/>
            </p:cNvSpPr>
            <p:nvPr/>
          </p:nvSpPr>
          <p:spPr bwMode="auto">
            <a:xfrm rot="10800000" flipH="1" flipV="1">
              <a:off x="761568" y="5013138"/>
              <a:ext cx="778664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US" altLang="en-US" dirty="0">
                  <a:solidFill>
                    <a:srgbClr val="000000"/>
                  </a:solidFill>
                  <a:latin typeface="+mn-lt"/>
                </a:rPr>
                <a:t>Equilibria of a one-dimensional system </a:t>
              </a:r>
              <a:r>
                <a:rPr lang="en-US" altLang="en-US" sz="2000" i="1" dirty="0" smtClean="0">
                  <a:solidFill>
                    <a:srgbClr val="000000"/>
                  </a:solidFill>
                  <a:latin typeface="+mn-lt"/>
                </a:rPr>
                <a:t>x’</a:t>
              </a:r>
              <a:r>
                <a:rPr lang="en-US" altLang="en-US" sz="800" dirty="0" smtClean="0">
                  <a:solidFill>
                    <a:srgbClr val="000000"/>
                  </a:solidFill>
                  <a:latin typeface="+mn-lt"/>
                </a:rPr>
                <a:t>′</a:t>
              </a:r>
              <a:r>
                <a:rPr lang="en-US" altLang="en-US" sz="2000" dirty="0" smtClean="0">
                  <a:solidFill>
                    <a:srgbClr val="000000"/>
                  </a:solidFill>
                  <a:latin typeface="+mn-lt"/>
                </a:rPr>
                <a:t>=</a:t>
              </a:r>
              <a:r>
                <a:rPr lang="en-US" altLang="en-US" sz="2000" i="1" dirty="0">
                  <a:solidFill>
                    <a:srgbClr val="000000"/>
                  </a:solidFill>
                  <a:latin typeface="+mn-lt"/>
                </a:rPr>
                <a:t>f</a:t>
              </a:r>
              <a:r>
                <a:rPr lang="en-US" altLang="en-US" sz="2000" dirty="0">
                  <a:solidFill>
                    <a:srgbClr val="000000"/>
                  </a:solidFill>
                  <a:latin typeface="+mn-lt"/>
                </a:rPr>
                <a:t>(</a:t>
              </a:r>
              <a:r>
                <a:rPr lang="en-US" altLang="en-US" sz="2000" i="1" dirty="0">
                  <a:solidFill>
                    <a:srgbClr val="000000"/>
                  </a:solidFill>
                  <a:latin typeface="+mn-lt"/>
                </a:rPr>
                <a:t>x</a:t>
              </a:r>
              <a:r>
                <a:rPr lang="en-US" altLang="en-US" sz="2000" dirty="0">
                  <a:solidFill>
                    <a:srgbClr val="000000"/>
                  </a:solidFill>
                  <a:latin typeface="+mn-lt"/>
                </a:rPr>
                <a:t>)</a:t>
              </a:r>
              <a:r>
                <a:rPr lang="en-US" altLang="en-US" dirty="0">
                  <a:solidFill>
                    <a:srgbClr val="000000"/>
                  </a:solidFill>
                  <a:latin typeface="+mn-lt"/>
                </a:rPr>
                <a:t> are the points where </a:t>
              </a:r>
              <a:r>
                <a:rPr lang="en-US" altLang="en-US" sz="2000" i="1" dirty="0">
                  <a:solidFill>
                    <a:srgbClr val="000000"/>
                  </a:solidFill>
                  <a:latin typeface="+mn-lt"/>
                </a:rPr>
                <a:t>f</a:t>
              </a:r>
              <a:r>
                <a:rPr lang="en-US" altLang="en-US" sz="2000" dirty="0">
                  <a:solidFill>
                    <a:srgbClr val="000000"/>
                  </a:solidFill>
                  <a:latin typeface="+mn-lt"/>
                </a:rPr>
                <a:t>(</a:t>
              </a:r>
              <a:r>
                <a:rPr lang="en-US" altLang="en-US" sz="2000" i="1" dirty="0">
                  <a:solidFill>
                    <a:srgbClr val="000000"/>
                  </a:solidFill>
                  <a:latin typeface="+mn-lt"/>
                </a:rPr>
                <a:t>x</a:t>
              </a:r>
              <a:r>
                <a:rPr lang="en-US" altLang="en-US" sz="2000" dirty="0">
                  <a:solidFill>
                    <a:srgbClr val="000000"/>
                  </a:solidFill>
                  <a:latin typeface="+mn-lt"/>
                </a:rPr>
                <a:t>)=</a:t>
              </a:r>
              <a:r>
                <a:rPr lang="en-US" altLang="en-US" sz="2000" dirty="0" smtClean="0">
                  <a:solidFill>
                    <a:srgbClr val="000000"/>
                  </a:solidFill>
                  <a:latin typeface="+mn-lt"/>
                </a:rPr>
                <a:t>0.</a:t>
              </a:r>
              <a:endParaRPr lang="en-US" altLang="en-US" sz="4400" dirty="0">
                <a:latin typeface="+mn-lt"/>
              </a:endParaRPr>
            </a:p>
          </p:txBody>
        </p:sp>
      </p:grpSp>
      <p:sp>
        <p:nvSpPr>
          <p:cNvPr id="3" name="Slide Number Placeholder 2"/>
          <p:cNvSpPr>
            <a:spLocks noGrp="1"/>
          </p:cNvSpPr>
          <p:nvPr>
            <p:ph type="sldNum" sz="quarter" idx="4"/>
          </p:nvPr>
        </p:nvSpPr>
        <p:spPr/>
        <p:txBody>
          <a:bodyPr/>
          <a:lstStyle/>
          <a:p>
            <a:fld id="{9860EDB8-5305-433F-BE41-D7A86D811DB3}" type="slidenum">
              <a:rPr lang="en-US" smtClean="0"/>
              <a:pPr/>
              <a:t>30</a:t>
            </a:fld>
            <a:endParaRPr lang="en-US" dirty="0"/>
          </a:p>
        </p:txBody>
      </p:sp>
    </p:spTree>
    <p:extLst>
      <p:ext uri="{BB962C8B-B14F-4D97-AF65-F5344CB8AC3E}">
        <p14:creationId xmlns:p14="http://schemas.microsoft.com/office/powerpoint/2010/main" val="71742685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fontAlgn="base"/>
            <a:r>
              <a:rPr lang="en-US" b="1" dirty="0"/>
              <a:t>Types of </a:t>
            </a:r>
            <a:r>
              <a:rPr lang="en-US" b="1" dirty="0" smtClean="0"/>
              <a:t>Equilibria - Two-Dimensional Space </a:t>
            </a:r>
            <a:endParaRPr lang="en-US" b="1" dirty="0"/>
          </a:p>
        </p:txBody>
      </p:sp>
      <mc:AlternateContent xmlns:mc="http://schemas.openxmlformats.org/markup-compatibility/2006">
        <mc:Choice xmlns:a14="http://schemas.microsoft.com/office/drawing/2010/main" Requires="a14">
          <p:sp>
            <p:nvSpPr>
              <p:cNvPr id="3" name="Content Placeholder 2"/>
              <p:cNvSpPr>
                <a:spLocks noGrp="1"/>
              </p:cNvSpPr>
              <p:nvPr>
                <p:ph sz="quarter" idx="10"/>
              </p:nvPr>
            </p:nvSpPr>
            <p:spPr>
              <a:xfrm>
                <a:off x="539496" y="1280160"/>
                <a:ext cx="5594604" cy="5238206"/>
              </a:xfrm>
            </p:spPr>
            <p:txBody>
              <a:bodyPr>
                <a:noAutofit/>
              </a:bodyPr>
              <a:lstStyle/>
              <a:p>
                <a:pPr lvl="0" algn="ctr" eaLnBrk="0" fontAlgn="base" hangingPunct="0">
                  <a:lnSpc>
                    <a:spcPct val="100000"/>
                  </a:lnSpc>
                  <a:spcBef>
                    <a:spcPct val="0"/>
                  </a:spcBef>
                  <a:spcAft>
                    <a:spcPct val="0"/>
                  </a:spcAft>
                </a:pPr>
                <a:r>
                  <a:rPr lang="en-US" altLang="en-US" sz="1800" dirty="0" smtClean="0">
                    <a:solidFill>
                      <a:schemeClr val="tx1"/>
                    </a:solidFill>
                  </a:rPr>
                  <a:t> </a:t>
                </a:r>
                <a14:m>
                  <m:oMath xmlns:m="http://schemas.openxmlformats.org/officeDocument/2006/math">
                    <m:r>
                      <a:rPr lang="en-US" altLang="en-US" sz="1800" i="1" dirty="0" smtClean="0">
                        <a:solidFill>
                          <a:schemeClr val="tx1"/>
                        </a:solidFill>
                        <a:latin typeface="Cambria Math" panose="02040503050406030204" pitchFamily="18" charset="0"/>
                      </a:rPr>
                      <m:t>𝑥</m:t>
                    </m:r>
                    <m:r>
                      <a:rPr lang="en-US" altLang="en-US" sz="1800" i="1" dirty="0">
                        <a:solidFill>
                          <a:schemeClr val="tx1"/>
                        </a:solidFill>
                        <a:latin typeface="Cambria Math" panose="02040503050406030204" pitchFamily="18" charset="0"/>
                      </a:rPr>
                      <m:t>′1=</m:t>
                    </m:r>
                    <m:r>
                      <a:rPr lang="en-US" altLang="en-US" sz="1800" i="1" dirty="0">
                        <a:solidFill>
                          <a:schemeClr val="tx1"/>
                        </a:solidFill>
                        <a:latin typeface="Cambria Math" panose="02040503050406030204" pitchFamily="18" charset="0"/>
                      </a:rPr>
                      <m:t>𝑓</m:t>
                    </m:r>
                    <m:r>
                      <a:rPr lang="en-US" altLang="en-US" sz="1800" i="1" dirty="0">
                        <a:solidFill>
                          <a:schemeClr val="tx1"/>
                        </a:solidFill>
                        <a:latin typeface="Cambria Math" panose="02040503050406030204" pitchFamily="18" charset="0"/>
                      </a:rPr>
                      <m:t>1(</m:t>
                    </m:r>
                    <m:r>
                      <a:rPr lang="en-US" altLang="en-US" sz="1800" i="1" dirty="0">
                        <a:solidFill>
                          <a:schemeClr val="tx1"/>
                        </a:solidFill>
                        <a:latin typeface="Cambria Math" panose="02040503050406030204" pitchFamily="18" charset="0"/>
                      </a:rPr>
                      <m:t>𝑥</m:t>
                    </m:r>
                    <m:r>
                      <a:rPr lang="en-US" altLang="en-US" sz="1800" i="1" dirty="0">
                        <a:solidFill>
                          <a:schemeClr val="tx1"/>
                        </a:solidFill>
                        <a:latin typeface="Cambria Math" panose="02040503050406030204" pitchFamily="18" charset="0"/>
                      </a:rPr>
                      <m:t>1,</m:t>
                    </m:r>
                    <m:r>
                      <a:rPr lang="en-US" altLang="en-US" sz="1800" i="1" dirty="0">
                        <a:solidFill>
                          <a:schemeClr val="tx1"/>
                        </a:solidFill>
                        <a:latin typeface="Cambria Math" panose="02040503050406030204" pitchFamily="18" charset="0"/>
                      </a:rPr>
                      <m:t>𝑥</m:t>
                    </m:r>
                    <m:r>
                      <a:rPr lang="en-US" altLang="en-US" sz="1800" i="1" dirty="0">
                        <a:solidFill>
                          <a:schemeClr val="tx1"/>
                        </a:solidFill>
                        <a:latin typeface="Cambria Math" panose="02040503050406030204" pitchFamily="18" charset="0"/>
                      </a:rPr>
                      <m:t>2)</m:t>
                    </m:r>
                  </m:oMath>
                </a14:m>
                <a:endParaRPr lang="en-US" altLang="en-US" sz="1800" dirty="0">
                  <a:solidFill>
                    <a:schemeClr val="tx1"/>
                  </a:solidFill>
                </a:endParaRPr>
              </a:p>
              <a:p>
                <a:pPr lvl="0" algn="ctr" eaLnBrk="0" fontAlgn="base" hangingPunct="0">
                  <a:lnSpc>
                    <a:spcPct val="100000"/>
                  </a:lnSpc>
                  <a:spcBef>
                    <a:spcPct val="0"/>
                  </a:spcBef>
                  <a:spcAft>
                    <a:spcPct val="0"/>
                  </a:spcAft>
                </a:pPr>
                <a:r>
                  <a:rPr lang="en-US" altLang="en-US" sz="1800" dirty="0" smtClean="0">
                    <a:solidFill>
                      <a:schemeClr val="tx1"/>
                    </a:solidFill>
                  </a:rPr>
                  <a:t> </a:t>
                </a:r>
                <a14:m>
                  <m:oMath xmlns:m="http://schemas.openxmlformats.org/officeDocument/2006/math">
                    <m:sSup>
                      <m:sSupPr>
                        <m:ctrlPr>
                          <a:rPr lang="en-US" altLang="en-US" sz="1800" i="1" dirty="0" smtClean="0">
                            <a:solidFill>
                              <a:schemeClr val="tx1"/>
                            </a:solidFill>
                            <a:latin typeface="Cambria Math" panose="02040503050406030204" pitchFamily="18" charset="0"/>
                          </a:rPr>
                        </m:ctrlPr>
                      </m:sSupPr>
                      <m:e>
                        <m:r>
                          <a:rPr lang="en-US" altLang="en-US" sz="1800" i="1" dirty="0" smtClean="0">
                            <a:solidFill>
                              <a:schemeClr val="tx1"/>
                            </a:solidFill>
                            <a:latin typeface="Cambria Math" panose="02040503050406030204" pitchFamily="18" charset="0"/>
                          </a:rPr>
                          <m:t>𝑥</m:t>
                        </m:r>
                      </m:e>
                      <m:sup>
                        <m:r>
                          <a:rPr lang="en-US" altLang="en-US" sz="1800" i="1" dirty="0" smtClean="0">
                            <a:solidFill>
                              <a:schemeClr val="tx1"/>
                            </a:solidFill>
                            <a:latin typeface="Cambria Math" panose="02040503050406030204" pitchFamily="18" charset="0"/>
                          </a:rPr>
                          <m:t>′</m:t>
                        </m:r>
                      </m:sup>
                    </m:sSup>
                    <m:r>
                      <a:rPr lang="en-US" altLang="en-US" sz="1800" i="1" dirty="0">
                        <a:solidFill>
                          <a:schemeClr val="tx1"/>
                        </a:solidFill>
                        <a:latin typeface="Cambria Math" panose="02040503050406030204" pitchFamily="18" charset="0"/>
                      </a:rPr>
                      <m:t>2=</m:t>
                    </m:r>
                    <m:r>
                      <a:rPr lang="en-US" altLang="en-US" sz="1800" i="1" dirty="0">
                        <a:solidFill>
                          <a:schemeClr val="tx1"/>
                        </a:solidFill>
                        <a:latin typeface="Cambria Math" panose="02040503050406030204" pitchFamily="18" charset="0"/>
                      </a:rPr>
                      <m:t>𝑓</m:t>
                    </m:r>
                    <m:r>
                      <a:rPr lang="en-US" altLang="en-US" sz="1800" i="1" dirty="0">
                        <a:solidFill>
                          <a:schemeClr val="tx1"/>
                        </a:solidFill>
                        <a:latin typeface="Cambria Math" panose="02040503050406030204" pitchFamily="18" charset="0"/>
                      </a:rPr>
                      <m:t>2</m:t>
                    </m:r>
                    <m:d>
                      <m:dPr>
                        <m:ctrlPr>
                          <a:rPr lang="en-US" altLang="en-US" sz="1800" i="1" dirty="0">
                            <a:solidFill>
                              <a:schemeClr val="tx1"/>
                            </a:solidFill>
                            <a:latin typeface="Cambria Math" panose="02040503050406030204" pitchFamily="18" charset="0"/>
                          </a:rPr>
                        </m:ctrlPr>
                      </m:dPr>
                      <m:e>
                        <m:r>
                          <a:rPr lang="en-US" altLang="en-US" sz="1800" i="1" dirty="0">
                            <a:solidFill>
                              <a:schemeClr val="tx1"/>
                            </a:solidFill>
                            <a:latin typeface="Cambria Math" panose="02040503050406030204" pitchFamily="18" charset="0"/>
                          </a:rPr>
                          <m:t>𝑥</m:t>
                        </m:r>
                        <m:r>
                          <a:rPr lang="en-US" altLang="en-US" sz="1800" i="1" dirty="0">
                            <a:solidFill>
                              <a:schemeClr val="tx1"/>
                            </a:solidFill>
                            <a:latin typeface="Cambria Math" panose="02040503050406030204" pitchFamily="18" charset="0"/>
                          </a:rPr>
                          <m:t>1,</m:t>
                        </m:r>
                        <m:r>
                          <a:rPr lang="en-US" altLang="en-US" sz="1800" i="1" dirty="0">
                            <a:solidFill>
                              <a:schemeClr val="tx1"/>
                            </a:solidFill>
                            <a:latin typeface="Cambria Math" panose="02040503050406030204" pitchFamily="18" charset="0"/>
                          </a:rPr>
                          <m:t>𝑥</m:t>
                        </m:r>
                        <m:r>
                          <a:rPr lang="en-US" altLang="en-US" sz="1800" i="1" dirty="0">
                            <a:solidFill>
                              <a:schemeClr val="tx1"/>
                            </a:solidFill>
                            <a:latin typeface="Cambria Math" panose="02040503050406030204" pitchFamily="18" charset="0"/>
                          </a:rPr>
                          <m:t>2</m:t>
                        </m:r>
                      </m:e>
                    </m:d>
                    <m:r>
                      <a:rPr lang="en-US" altLang="en-US" sz="1800" i="1" dirty="0">
                        <a:solidFill>
                          <a:schemeClr val="tx1"/>
                        </a:solidFill>
                        <a:latin typeface="Cambria Math" panose="02040503050406030204" pitchFamily="18" charset="0"/>
                      </a:rPr>
                      <m:t> </m:t>
                    </m:r>
                  </m:oMath>
                </a14:m>
                <a:endParaRPr lang="en-US" altLang="en-US" sz="1800" dirty="0" smtClean="0">
                  <a:solidFill>
                    <a:schemeClr val="tx1"/>
                  </a:solidFill>
                </a:endParaRPr>
              </a:p>
              <a:p>
                <a:pPr lvl="0" eaLnBrk="0" fontAlgn="base" hangingPunct="0">
                  <a:lnSpc>
                    <a:spcPct val="100000"/>
                  </a:lnSpc>
                  <a:spcBef>
                    <a:spcPct val="0"/>
                  </a:spcBef>
                  <a:spcAft>
                    <a:spcPct val="0"/>
                  </a:spcAft>
                </a:pPr>
                <a:r>
                  <a:rPr lang="en-US" altLang="en-US" sz="1800" dirty="0">
                    <a:solidFill>
                      <a:schemeClr val="tx1"/>
                    </a:solidFill>
                  </a:rPr>
                  <a:t>The Jacobian matrix has the </a:t>
                </a:r>
                <a:r>
                  <a:rPr lang="en-US" altLang="en-US" sz="1800" dirty="0" smtClean="0">
                    <a:solidFill>
                      <a:schemeClr val="tx1"/>
                    </a:solidFill>
                  </a:rPr>
                  <a:t>form</a:t>
                </a:r>
              </a:p>
              <a:p>
                <a:pPr lvl="0" algn="ctr" eaLnBrk="0" fontAlgn="base" hangingPunct="0">
                  <a:lnSpc>
                    <a:spcPct val="100000"/>
                  </a:lnSpc>
                  <a:spcBef>
                    <a:spcPct val="0"/>
                  </a:spcBef>
                  <a:spcAft>
                    <a:spcPct val="0"/>
                  </a:spcAft>
                </a:pPr>
                <a:r>
                  <a:rPr lang="en-US" sz="1800" b="1" dirty="0" smtClean="0">
                    <a:solidFill>
                      <a:schemeClr val="tx1"/>
                    </a:solidFill>
                  </a:rPr>
                  <a:t> </a:t>
                </a:r>
                <a14:m>
                  <m:oMath xmlns:m="http://schemas.openxmlformats.org/officeDocument/2006/math">
                    <m:r>
                      <a:rPr lang="en-US" sz="1800" b="1">
                        <a:solidFill>
                          <a:schemeClr val="tx1"/>
                        </a:solidFill>
                        <a:latin typeface="Cambria Math" panose="02040503050406030204" pitchFamily="18" charset="0"/>
                      </a:rPr>
                      <m:t>𝐉</m:t>
                    </m:r>
                    <m:r>
                      <a:rPr lang="en-US" sz="1800" i="1">
                        <a:solidFill>
                          <a:schemeClr val="tx1"/>
                        </a:solidFill>
                        <a:latin typeface="Cambria Math" panose="02040503050406030204" pitchFamily="18" charset="0"/>
                      </a:rPr>
                      <m:t>=</m:t>
                    </m:r>
                    <m:d>
                      <m:dPr>
                        <m:begChr m:val="["/>
                        <m:endChr m:val="]"/>
                        <m:ctrlPr>
                          <a:rPr lang="en-US" sz="1800" i="1">
                            <a:solidFill>
                              <a:schemeClr val="tx1"/>
                            </a:solidFill>
                            <a:latin typeface="Cambria Math" panose="02040503050406030204" pitchFamily="18" charset="0"/>
                          </a:rPr>
                        </m:ctrlPr>
                      </m:dPr>
                      <m:e>
                        <m:m>
                          <m:mPr>
                            <m:mcs>
                              <m:mc>
                                <m:mcPr>
                                  <m:count m:val="2"/>
                                  <m:mcJc m:val="center"/>
                                </m:mcPr>
                              </m:mc>
                            </m:mcs>
                            <m:ctrlPr>
                              <a:rPr lang="en-US" sz="1800" i="1">
                                <a:solidFill>
                                  <a:schemeClr val="tx1"/>
                                </a:solidFill>
                                <a:latin typeface="Cambria Math" panose="02040503050406030204" pitchFamily="18" charset="0"/>
                              </a:rPr>
                            </m:ctrlPr>
                          </m:mPr>
                          <m:mr>
                            <m:e>
                              <m:f>
                                <m:fPr>
                                  <m:ctrlPr>
                                    <a:rPr lang="en-US" sz="1800" i="1">
                                      <a:solidFill>
                                        <a:schemeClr val="tx1"/>
                                      </a:solidFill>
                                      <a:latin typeface="Cambria Math" panose="02040503050406030204" pitchFamily="18" charset="0"/>
                                    </a:rPr>
                                  </m:ctrlPr>
                                </m:fPr>
                                <m:num>
                                  <m:r>
                                    <a:rPr lang="en-US" sz="1800" i="1">
                                      <a:solidFill>
                                        <a:schemeClr val="tx1"/>
                                      </a:solidFill>
                                      <a:latin typeface="Cambria Math" panose="02040503050406030204" pitchFamily="18" charset="0"/>
                                    </a:rPr>
                                    <m:t>𝜕</m:t>
                                  </m:r>
                                  <m:sSub>
                                    <m:sSubPr>
                                      <m:ctrlPr>
                                        <a:rPr lang="en-US"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𝑓</m:t>
                                      </m:r>
                                    </m:e>
                                    <m:sub>
                                      <m:r>
                                        <a:rPr lang="en-US" sz="1800" i="1">
                                          <a:solidFill>
                                            <a:schemeClr val="tx1"/>
                                          </a:solidFill>
                                          <a:latin typeface="Cambria Math" panose="02040503050406030204" pitchFamily="18" charset="0"/>
                                        </a:rPr>
                                        <m:t>1</m:t>
                                      </m:r>
                                    </m:sub>
                                  </m:sSub>
                                </m:num>
                                <m:den>
                                  <m:r>
                                    <m:rPr>
                                      <m:brk m:alnAt="7"/>
                                    </m:rPr>
                                    <a:rPr lang="en-US" sz="1800" i="1">
                                      <a:solidFill>
                                        <a:schemeClr val="tx1"/>
                                      </a:solidFill>
                                      <a:latin typeface="Cambria Math" panose="02040503050406030204" pitchFamily="18" charset="0"/>
                                    </a:rPr>
                                    <m:t>𝜕</m:t>
                                  </m:r>
                                  <m:sSub>
                                    <m:sSubPr>
                                      <m:ctrlPr>
                                        <a:rPr lang="en-US"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𝑥</m:t>
                                      </m:r>
                                    </m:e>
                                    <m:sub>
                                      <m:r>
                                        <a:rPr lang="en-US" sz="1800" i="1">
                                          <a:solidFill>
                                            <a:schemeClr val="tx1"/>
                                          </a:solidFill>
                                          <a:latin typeface="Cambria Math" panose="02040503050406030204" pitchFamily="18" charset="0"/>
                                        </a:rPr>
                                        <m:t>1</m:t>
                                      </m:r>
                                    </m:sub>
                                  </m:sSub>
                                </m:den>
                              </m:f>
                            </m:e>
                            <m:e>
                              <m:f>
                                <m:fPr>
                                  <m:ctrlPr>
                                    <a:rPr lang="en-US" sz="1800" i="1">
                                      <a:solidFill>
                                        <a:schemeClr val="tx1"/>
                                      </a:solidFill>
                                      <a:latin typeface="Cambria Math" panose="02040503050406030204" pitchFamily="18" charset="0"/>
                                    </a:rPr>
                                  </m:ctrlPr>
                                </m:fPr>
                                <m:num>
                                  <m:r>
                                    <a:rPr lang="en-US" sz="1800" i="1">
                                      <a:solidFill>
                                        <a:schemeClr val="tx1"/>
                                      </a:solidFill>
                                      <a:latin typeface="Cambria Math" panose="02040503050406030204" pitchFamily="18" charset="0"/>
                                    </a:rPr>
                                    <m:t>𝜕</m:t>
                                  </m:r>
                                  <m:sSub>
                                    <m:sSubPr>
                                      <m:ctrlPr>
                                        <a:rPr lang="en-US"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𝑓</m:t>
                                      </m:r>
                                    </m:e>
                                    <m:sub>
                                      <m:r>
                                        <a:rPr lang="en-US" sz="1800" i="1">
                                          <a:solidFill>
                                            <a:schemeClr val="tx1"/>
                                          </a:solidFill>
                                          <a:latin typeface="Cambria Math" panose="02040503050406030204" pitchFamily="18" charset="0"/>
                                        </a:rPr>
                                        <m:t>1</m:t>
                                      </m:r>
                                    </m:sub>
                                  </m:sSub>
                                </m:num>
                                <m:den>
                                  <m:r>
                                    <m:rPr>
                                      <m:brk m:alnAt="7"/>
                                    </m:rPr>
                                    <a:rPr lang="en-US" sz="1800" i="1">
                                      <a:solidFill>
                                        <a:schemeClr val="tx1"/>
                                      </a:solidFill>
                                      <a:latin typeface="Cambria Math" panose="02040503050406030204" pitchFamily="18" charset="0"/>
                                    </a:rPr>
                                    <m:t>𝜕</m:t>
                                  </m:r>
                                  <m:sSub>
                                    <m:sSubPr>
                                      <m:ctrlPr>
                                        <a:rPr lang="en-US"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𝑥</m:t>
                                      </m:r>
                                    </m:e>
                                    <m:sub>
                                      <m:r>
                                        <a:rPr lang="en-US" sz="1800" b="0" i="1" smtClean="0">
                                          <a:solidFill>
                                            <a:schemeClr val="tx1"/>
                                          </a:solidFill>
                                          <a:latin typeface="Cambria Math" panose="02040503050406030204" pitchFamily="18" charset="0"/>
                                        </a:rPr>
                                        <m:t>2</m:t>
                                      </m:r>
                                    </m:sub>
                                  </m:sSub>
                                </m:den>
                              </m:f>
                            </m:e>
                          </m:mr>
                          <m:mr>
                            <m:e>
                              <m:f>
                                <m:fPr>
                                  <m:ctrlPr>
                                    <a:rPr lang="en-US" sz="1800" i="1">
                                      <a:solidFill>
                                        <a:schemeClr val="tx1"/>
                                      </a:solidFill>
                                      <a:latin typeface="Cambria Math" panose="02040503050406030204" pitchFamily="18" charset="0"/>
                                    </a:rPr>
                                  </m:ctrlPr>
                                </m:fPr>
                                <m:num>
                                  <m:r>
                                    <a:rPr lang="en-US" sz="1800" i="1">
                                      <a:solidFill>
                                        <a:schemeClr val="tx1"/>
                                      </a:solidFill>
                                      <a:latin typeface="Cambria Math" panose="02040503050406030204" pitchFamily="18" charset="0"/>
                                    </a:rPr>
                                    <m:t>𝜕</m:t>
                                  </m:r>
                                  <m:sSub>
                                    <m:sSubPr>
                                      <m:ctrlPr>
                                        <a:rPr lang="en-US"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𝑓</m:t>
                                      </m:r>
                                    </m:e>
                                    <m:sub>
                                      <m:r>
                                        <a:rPr lang="en-US" sz="1800" b="0" i="1" smtClean="0">
                                          <a:solidFill>
                                            <a:schemeClr val="tx1"/>
                                          </a:solidFill>
                                          <a:latin typeface="Cambria Math" panose="02040503050406030204" pitchFamily="18" charset="0"/>
                                        </a:rPr>
                                        <m:t>2</m:t>
                                      </m:r>
                                    </m:sub>
                                  </m:sSub>
                                </m:num>
                                <m:den>
                                  <m:r>
                                    <m:rPr>
                                      <m:brk m:alnAt="7"/>
                                    </m:rPr>
                                    <a:rPr lang="en-US" sz="1800" i="1">
                                      <a:solidFill>
                                        <a:schemeClr val="tx1"/>
                                      </a:solidFill>
                                      <a:latin typeface="Cambria Math" panose="02040503050406030204" pitchFamily="18" charset="0"/>
                                    </a:rPr>
                                    <m:t>𝜕</m:t>
                                  </m:r>
                                  <m:sSub>
                                    <m:sSubPr>
                                      <m:ctrlPr>
                                        <a:rPr lang="en-US"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𝑥</m:t>
                                      </m:r>
                                    </m:e>
                                    <m:sub>
                                      <m:r>
                                        <a:rPr lang="en-US" sz="1800" i="1">
                                          <a:solidFill>
                                            <a:schemeClr val="tx1"/>
                                          </a:solidFill>
                                          <a:latin typeface="Cambria Math" panose="02040503050406030204" pitchFamily="18" charset="0"/>
                                        </a:rPr>
                                        <m:t>1</m:t>
                                      </m:r>
                                    </m:sub>
                                  </m:sSub>
                                </m:den>
                              </m:f>
                            </m:e>
                            <m:e>
                              <m:f>
                                <m:fPr>
                                  <m:ctrlPr>
                                    <a:rPr lang="en-US" sz="1800" i="1">
                                      <a:solidFill>
                                        <a:schemeClr val="tx1"/>
                                      </a:solidFill>
                                      <a:latin typeface="Cambria Math" panose="02040503050406030204" pitchFamily="18" charset="0"/>
                                    </a:rPr>
                                  </m:ctrlPr>
                                </m:fPr>
                                <m:num>
                                  <m:r>
                                    <a:rPr lang="en-US" sz="1800" i="1">
                                      <a:solidFill>
                                        <a:schemeClr val="tx1"/>
                                      </a:solidFill>
                                      <a:latin typeface="Cambria Math" panose="02040503050406030204" pitchFamily="18" charset="0"/>
                                    </a:rPr>
                                    <m:t>𝜕</m:t>
                                  </m:r>
                                  <m:sSub>
                                    <m:sSubPr>
                                      <m:ctrlPr>
                                        <a:rPr lang="en-US"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𝑓</m:t>
                                      </m:r>
                                    </m:e>
                                    <m:sub>
                                      <m:r>
                                        <a:rPr lang="en-US" sz="1800" b="0" i="1" smtClean="0">
                                          <a:solidFill>
                                            <a:schemeClr val="tx1"/>
                                          </a:solidFill>
                                          <a:latin typeface="Cambria Math" panose="02040503050406030204" pitchFamily="18" charset="0"/>
                                        </a:rPr>
                                        <m:t>2</m:t>
                                      </m:r>
                                    </m:sub>
                                  </m:sSub>
                                </m:num>
                                <m:den>
                                  <m:r>
                                    <m:rPr>
                                      <m:brk m:alnAt="7"/>
                                    </m:rPr>
                                    <a:rPr lang="en-US" sz="1800" i="1">
                                      <a:solidFill>
                                        <a:schemeClr val="tx1"/>
                                      </a:solidFill>
                                      <a:latin typeface="Cambria Math" panose="02040503050406030204" pitchFamily="18" charset="0"/>
                                    </a:rPr>
                                    <m:t>𝜕</m:t>
                                  </m:r>
                                  <m:sSub>
                                    <m:sSubPr>
                                      <m:ctrlPr>
                                        <a:rPr lang="en-US"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𝑥</m:t>
                                      </m:r>
                                    </m:e>
                                    <m:sub>
                                      <m:r>
                                        <a:rPr lang="en-US" sz="1800" b="0" i="1" smtClean="0">
                                          <a:solidFill>
                                            <a:schemeClr val="tx1"/>
                                          </a:solidFill>
                                          <a:latin typeface="Cambria Math" panose="02040503050406030204" pitchFamily="18" charset="0"/>
                                        </a:rPr>
                                        <m:t>2</m:t>
                                      </m:r>
                                    </m:sub>
                                  </m:sSub>
                                </m:den>
                              </m:f>
                            </m:e>
                          </m:mr>
                        </m:m>
                      </m:e>
                    </m:d>
                  </m:oMath>
                </a14:m>
                <a:endParaRPr lang="en-US" altLang="en-US" sz="1800" dirty="0" smtClean="0">
                  <a:solidFill>
                    <a:schemeClr val="tx1"/>
                  </a:solidFill>
                </a:endParaRPr>
              </a:p>
              <a:p>
                <a:pPr lvl="0" eaLnBrk="0" fontAlgn="base" hangingPunct="0">
                  <a:lnSpc>
                    <a:spcPct val="100000"/>
                  </a:lnSpc>
                  <a:spcBef>
                    <a:spcPct val="0"/>
                  </a:spcBef>
                  <a:spcAft>
                    <a:spcPct val="0"/>
                  </a:spcAft>
                </a:pPr>
                <a:r>
                  <a:rPr lang="en-US" sz="1800" dirty="0">
                    <a:solidFill>
                      <a:schemeClr val="tx1"/>
                    </a:solidFill>
                  </a:rPr>
                  <a:t>It has two eigenvalues, which are either both real or complex-conjugate. A </a:t>
                </a:r>
                <a:r>
                  <a:rPr lang="en-US" sz="1800" b="1" dirty="0">
                    <a:solidFill>
                      <a:schemeClr val="tx1"/>
                    </a:solidFill>
                  </a:rPr>
                  <a:t>hyperbolic equilibrium</a:t>
                </a:r>
                <a:r>
                  <a:rPr lang="en-US" sz="1800" dirty="0">
                    <a:solidFill>
                      <a:schemeClr val="tx1"/>
                    </a:solidFill>
                  </a:rPr>
                  <a:t> can be </a:t>
                </a:r>
                <a:r>
                  <a:rPr lang="en-US" sz="1800" dirty="0" smtClean="0">
                    <a:solidFill>
                      <a:schemeClr val="tx1"/>
                    </a:solidFill>
                  </a:rPr>
                  <a:t>a:</a:t>
                </a:r>
                <a:endParaRPr lang="en-US" sz="1800" dirty="0" smtClean="0">
                  <a:solidFill>
                    <a:schemeClr val="tx1"/>
                  </a:solidFill>
                </a:endParaRPr>
              </a:p>
              <a:p>
                <a:pPr marL="285750" lvl="0" indent="-285750" eaLnBrk="0" fontAlgn="base" hangingPunct="0">
                  <a:lnSpc>
                    <a:spcPct val="100000"/>
                  </a:lnSpc>
                  <a:spcBef>
                    <a:spcPct val="0"/>
                  </a:spcBef>
                  <a:spcAft>
                    <a:spcPct val="0"/>
                  </a:spcAft>
                  <a:buFont typeface="Arial" panose="020B0604020202020204" pitchFamily="34" charset="0"/>
                  <a:buChar char="•"/>
                </a:pPr>
                <a:r>
                  <a:rPr lang="en-US" sz="1800" b="1" dirty="0" smtClean="0">
                    <a:solidFill>
                      <a:schemeClr val="tx1"/>
                    </a:solidFill>
                  </a:rPr>
                  <a:t>Node </a:t>
                </a:r>
                <a:r>
                  <a:rPr lang="en-US" sz="1800" dirty="0">
                    <a:solidFill>
                      <a:srgbClr val="000000"/>
                    </a:solidFill>
                  </a:rPr>
                  <a:t>both eigenvalues are real and of the same sign. The node is stable when the eigenvalues are negative and unstable when they are </a:t>
                </a:r>
                <a:r>
                  <a:rPr lang="en-US" sz="1800" dirty="0" smtClean="0">
                    <a:solidFill>
                      <a:srgbClr val="000000"/>
                    </a:solidFill>
                  </a:rPr>
                  <a:t>positive</a:t>
                </a:r>
                <a:r>
                  <a:rPr lang="en-US" sz="1800" dirty="0">
                    <a:solidFill>
                      <a:srgbClr val="000000"/>
                    </a:solidFill>
                  </a:rPr>
                  <a:t>;</a:t>
                </a:r>
                <a:endParaRPr lang="en-US" sz="1800" dirty="0" smtClean="0">
                  <a:solidFill>
                    <a:srgbClr val="000000"/>
                  </a:solidFill>
                </a:endParaRPr>
              </a:p>
              <a:p>
                <a:pPr marL="285750" lvl="0" indent="-285750" eaLnBrk="0" fontAlgn="base" hangingPunct="0">
                  <a:lnSpc>
                    <a:spcPct val="100000"/>
                  </a:lnSpc>
                  <a:spcBef>
                    <a:spcPct val="0"/>
                  </a:spcBef>
                  <a:spcAft>
                    <a:spcPct val="0"/>
                  </a:spcAft>
                  <a:buFont typeface="Arial" panose="020B0604020202020204" pitchFamily="34" charset="0"/>
                  <a:buChar char="•"/>
                </a:pPr>
                <a:r>
                  <a:rPr lang="en-US" sz="1800" b="1" dirty="0" smtClean="0">
                    <a:solidFill>
                      <a:srgbClr val="000000"/>
                    </a:solidFill>
                  </a:rPr>
                  <a:t>Saddle </a:t>
                </a:r>
                <a:r>
                  <a:rPr lang="en-US" sz="1800" dirty="0">
                    <a:solidFill>
                      <a:srgbClr val="000000"/>
                    </a:solidFill>
                  </a:rPr>
                  <a:t>when eigenvalues are real and of opposite signs. The saddle is always </a:t>
                </a:r>
                <a:r>
                  <a:rPr lang="en-US" sz="1800" dirty="0" smtClean="0">
                    <a:solidFill>
                      <a:srgbClr val="000000"/>
                    </a:solidFill>
                  </a:rPr>
                  <a:t>unstable;</a:t>
                </a:r>
              </a:p>
              <a:p>
                <a:pPr marL="285750" lvl="0" indent="-285750" eaLnBrk="0" fontAlgn="base" hangingPunct="0">
                  <a:lnSpc>
                    <a:spcPct val="100000"/>
                  </a:lnSpc>
                  <a:spcBef>
                    <a:spcPct val="0"/>
                  </a:spcBef>
                  <a:spcAft>
                    <a:spcPct val="0"/>
                  </a:spcAft>
                  <a:buFont typeface="Arial" panose="020B0604020202020204" pitchFamily="34" charset="0"/>
                  <a:buChar char="•"/>
                </a:pPr>
                <a:r>
                  <a:rPr lang="en-US" sz="1800" b="1" dirty="0" smtClean="0">
                    <a:solidFill>
                      <a:srgbClr val="000000"/>
                    </a:solidFill>
                  </a:rPr>
                  <a:t>Focus (Spiral) </a:t>
                </a:r>
                <a:r>
                  <a:rPr lang="en-US" sz="1800" dirty="0">
                    <a:solidFill>
                      <a:srgbClr val="000000"/>
                    </a:solidFill>
                  </a:rPr>
                  <a:t>when eigenvalues are complex-conjugate; The focus is stable when the eigenvalues have negative real part and unstable when they have positive real part</a:t>
                </a:r>
                <a:r>
                  <a:rPr lang="en-US" sz="1800" dirty="0" smtClean="0">
                    <a:solidFill>
                      <a:srgbClr val="000000"/>
                    </a:solidFill>
                  </a:rPr>
                  <a:t>.</a:t>
                </a:r>
                <a:endParaRPr lang="en-US" sz="1800" dirty="0" smtClean="0">
                  <a:solidFill>
                    <a:schemeClr val="tx1"/>
                  </a:solidFill>
                </a:endParaRPr>
              </a:p>
              <a:p>
                <a:pPr lvl="0" eaLnBrk="0" fontAlgn="base" hangingPunct="0">
                  <a:lnSpc>
                    <a:spcPct val="100000"/>
                  </a:lnSpc>
                  <a:spcBef>
                    <a:spcPct val="0"/>
                  </a:spcBef>
                  <a:spcAft>
                    <a:spcPct val="0"/>
                  </a:spcAft>
                </a:pPr>
                <a:endParaRPr lang="en-US" altLang="en-US" sz="1800" dirty="0">
                  <a:solidFill>
                    <a:schemeClr val="tx1"/>
                  </a:solidFill>
                </a:endParaRPr>
              </a:p>
            </p:txBody>
          </p:sp>
        </mc:Choice>
        <mc:Fallback>
          <p:sp>
            <p:nvSpPr>
              <p:cNvPr id="3" name="Content Placeholder 2"/>
              <p:cNvSpPr>
                <a:spLocks noGrp="1" noRot="1" noChangeAspect="1" noMove="1" noResize="1" noEditPoints="1" noAdjustHandles="1" noChangeArrowheads="1" noChangeShapeType="1" noTextEdit="1"/>
              </p:cNvSpPr>
              <p:nvPr>
                <p:ph sz="quarter" idx="10"/>
              </p:nvPr>
            </p:nvSpPr>
            <p:spPr>
              <a:xfrm>
                <a:off x="539496" y="1280160"/>
                <a:ext cx="5594604" cy="5238206"/>
              </a:xfrm>
              <a:blipFill>
                <a:blip r:embed="rId2"/>
                <a:stretch>
                  <a:fillRect l="-981" r="-218"/>
                </a:stretch>
              </a:blipFill>
            </p:spPr>
            <p:txBody>
              <a:bodyPr/>
              <a:lstStyle/>
              <a:p>
                <a:r>
                  <a:rPr lang="en-US">
                    <a:noFill/>
                  </a:rPr>
                  <a:t> </a:t>
                </a:r>
              </a:p>
            </p:txBody>
          </p:sp>
        </mc:Fallback>
      </mc:AlternateContent>
      <p:pic>
        <p:nvPicPr>
          <p:cNvPr id="37893" name="Picture 5" descr="File:Equilibrium figure summary 2d.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34100" y="1435608"/>
            <a:ext cx="5583283" cy="2889349"/>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9" name="TextBox 8"/>
              <p:cNvSpPr txBox="1"/>
              <p:nvPr/>
            </p:nvSpPr>
            <p:spPr>
              <a:xfrm>
                <a:off x="8050530" y="4324957"/>
                <a:ext cx="1933303" cy="646331"/>
              </a:xfrm>
              <a:prstGeom prst="rect">
                <a:avLst/>
              </a:prstGeom>
              <a:noFill/>
            </p:spPr>
            <p:txBody>
              <a:bodyPr wrap="square" rtlCol="0">
                <a:spAutoFit/>
              </a:bodyPr>
              <a:lstStyle/>
              <a:p>
                <a:pPr algn="ctr"/>
                <a:r>
                  <a:rPr lang="en-US" b="0" dirty="0" smtClean="0"/>
                  <a:t> </a:t>
                </a:r>
                <a14:m>
                  <m:oMath xmlns:m="http://schemas.openxmlformats.org/officeDocument/2006/math">
                    <m:r>
                      <a:rPr lang="en-US" b="0" i="1" smtClean="0">
                        <a:latin typeface="Cambria Math" panose="02040503050406030204" pitchFamily="18" charset="0"/>
                      </a:rPr>
                      <m:t>𝜏</m:t>
                    </m:r>
                    <m:r>
                      <a:rPr lang="en-US" b="0" i="1" smtClean="0">
                        <a:latin typeface="Cambria Math" panose="02040503050406030204" pitchFamily="18" charset="0"/>
                      </a:rPr>
                      <m:t>=</m:t>
                    </m:r>
                    <m:r>
                      <m:rPr>
                        <m:sty m:val="p"/>
                      </m:rPr>
                      <a:rPr lang="en-US" b="0" i="0" smtClean="0">
                        <a:latin typeface="Cambria Math" panose="02040503050406030204" pitchFamily="18" charset="0"/>
                      </a:rPr>
                      <m:t>tr</m:t>
                    </m:r>
                    <m:r>
                      <a:rPr lang="en-US" b="0" i="1" smtClean="0">
                        <a:latin typeface="Cambria Math" panose="02040503050406030204" pitchFamily="18" charset="0"/>
                      </a:rPr>
                      <m:t>(</m:t>
                    </m:r>
                    <m:r>
                      <a:rPr lang="en-US" b="1" i="0" smtClean="0">
                        <a:latin typeface="Cambria Math" panose="02040503050406030204" pitchFamily="18" charset="0"/>
                      </a:rPr>
                      <m:t>𝐉</m:t>
                    </m:r>
                    <m:r>
                      <a:rPr lang="en-US" b="0" i="1" smtClean="0">
                        <a:latin typeface="Cambria Math" panose="02040503050406030204" pitchFamily="18" charset="0"/>
                      </a:rPr>
                      <m:t>)</m:t>
                    </m:r>
                  </m:oMath>
                </a14:m>
                <a:endParaRPr lang="en-US" dirty="0" smtClean="0"/>
              </a:p>
              <a:p>
                <a:pPr algn="ctr"/>
                <a:r>
                  <a:rPr lang="en-US" b="0" dirty="0" smtClean="0"/>
                  <a:t> </a:t>
                </a:r>
                <a14:m>
                  <m:oMath xmlns:m="http://schemas.openxmlformats.org/officeDocument/2006/math">
                    <m:r>
                      <m:rPr>
                        <m:sty m:val="p"/>
                      </m:rPr>
                      <a:rPr lang="en-US" b="0" i="0" smtClean="0">
                        <a:latin typeface="Cambria Math" panose="02040503050406030204" pitchFamily="18" charset="0"/>
                      </a:rPr>
                      <m:t>Δ</m:t>
                    </m:r>
                    <m:r>
                      <a:rPr lang="en-US" b="0" i="1" smtClean="0">
                        <a:latin typeface="Cambria Math" panose="02040503050406030204" pitchFamily="18" charset="0"/>
                      </a:rPr>
                      <m:t>=</m:t>
                    </m:r>
                    <m:r>
                      <m:rPr>
                        <m:sty m:val="p"/>
                      </m:rPr>
                      <a:rPr lang="en-US" b="0" i="0" smtClean="0">
                        <a:latin typeface="Cambria Math" panose="02040503050406030204" pitchFamily="18" charset="0"/>
                      </a:rPr>
                      <m:t>det</m:t>
                    </m:r>
                    <m:r>
                      <a:rPr lang="en-US" b="0" i="1" smtClean="0">
                        <a:latin typeface="Cambria Math" panose="02040503050406030204" pitchFamily="18" charset="0"/>
                      </a:rPr>
                      <m:t>⁡(</m:t>
                    </m:r>
                    <m:r>
                      <a:rPr lang="en-US" b="1" i="0" smtClean="0">
                        <a:latin typeface="Cambria Math" panose="02040503050406030204" pitchFamily="18" charset="0"/>
                      </a:rPr>
                      <m:t>𝐉</m:t>
                    </m:r>
                    <m:r>
                      <a:rPr lang="en-US" b="0" i="1" smtClean="0">
                        <a:latin typeface="Cambria Math" panose="02040503050406030204" pitchFamily="18" charset="0"/>
                      </a:rPr>
                      <m:t>)</m:t>
                    </m:r>
                  </m:oMath>
                </a14:m>
                <a:endParaRPr lang="en-US" dirty="0"/>
              </a:p>
            </p:txBody>
          </p:sp>
        </mc:Choice>
        <mc:Fallback xmlns="">
          <p:sp>
            <p:nvSpPr>
              <p:cNvPr id="9" name="TextBox 8"/>
              <p:cNvSpPr txBox="1">
                <a:spLocks noRot="1" noChangeAspect="1" noMove="1" noResize="1" noEditPoints="1" noAdjustHandles="1" noChangeArrowheads="1" noChangeShapeType="1" noTextEdit="1"/>
              </p:cNvSpPr>
              <p:nvPr/>
            </p:nvSpPr>
            <p:spPr>
              <a:xfrm>
                <a:off x="8050530" y="4324957"/>
                <a:ext cx="1933303" cy="646331"/>
              </a:xfrm>
              <a:prstGeom prst="rect">
                <a:avLst/>
              </a:prstGeom>
              <a:blipFill>
                <a:blip r:embed="rId4"/>
                <a:stretch>
                  <a:fillRect b="-8411"/>
                </a:stretch>
              </a:blipFill>
            </p:spPr>
            <p:txBody>
              <a:bodyPr/>
              <a:lstStyle/>
              <a:p>
                <a:r>
                  <a:rPr lang="en-US">
                    <a:noFill/>
                  </a:rPr>
                  <a:t> </a:t>
                </a:r>
              </a:p>
            </p:txBody>
          </p:sp>
        </mc:Fallback>
      </mc:AlternateContent>
      <p:sp>
        <p:nvSpPr>
          <p:cNvPr id="4" name="Slide Number Placeholder 3"/>
          <p:cNvSpPr>
            <a:spLocks noGrp="1"/>
          </p:cNvSpPr>
          <p:nvPr>
            <p:ph type="sldNum" sz="quarter" idx="4"/>
          </p:nvPr>
        </p:nvSpPr>
        <p:spPr/>
        <p:txBody>
          <a:bodyPr/>
          <a:lstStyle/>
          <a:p>
            <a:fld id="{9860EDB8-5305-433F-BE41-D7A86D811DB3}" type="slidenum">
              <a:rPr lang="en-US" smtClean="0"/>
              <a:pPr/>
              <a:t>31</a:t>
            </a:fld>
            <a:endParaRPr lang="en-US" dirty="0"/>
          </a:p>
        </p:txBody>
      </p:sp>
    </p:spTree>
    <p:extLst>
      <p:ext uri="{BB962C8B-B14F-4D97-AF65-F5344CB8AC3E}">
        <p14:creationId xmlns:p14="http://schemas.microsoft.com/office/powerpoint/2010/main" val="228397172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1207" y="448056"/>
            <a:ext cx="8400724" cy="640080"/>
          </a:xfrm>
        </p:spPr>
        <p:txBody>
          <a:bodyPr>
            <a:normAutofit/>
          </a:bodyPr>
          <a:lstStyle/>
          <a:p>
            <a:pPr fontAlgn="base"/>
            <a:r>
              <a:rPr lang="en-US" b="1" dirty="0"/>
              <a:t>Types of </a:t>
            </a:r>
            <a:r>
              <a:rPr lang="en-US" b="1" dirty="0" smtClean="0"/>
              <a:t>Equilibria - Three-Dimensional Space </a:t>
            </a:r>
            <a:endParaRPr lang="en-US" b="1" dirty="0"/>
          </a:p>
        </p:txBody>
      </p:sp>
      <p:sp>
        <p:nvSpPr>
          <p:cNvPr id="3" name="Content Placeholder 2"/>
          <p:cNvSpPr>
            <a:spLocks noGrp="1"/>
          </p:cNvSpPr>
          <p:nvPr>
            <p:ph sz="quarter" idx="10"/>
          </p:nvPr>
        </p:nvSpPr>
        <p:spPr>
          <a:xfrm>
            <a:off x="539496" y="1188719"/>
            <a:ext cx="5594604" cy="5238206"/>
          </a:xfrm>
        </p:spPr>
        <p:txBody>
          <a:bodyPr>
            <a:noAutofit/>
          </a:bodyPr>
          <a:lstStyle/>
          <a:p>
            <a:pPr lvl="0" eaLnBrk="0" fontAlgn="base" hangingPunct="0">
              <a:lnSpc>
                <a:spcPct val="100000"/>
              </a:lnSpc>
              <a:spcBef>
                <a:spcPct val="0"/>
              </a:spcBef>
              <a:spcAft>
                <a:spcPct val="0"/>
              </a:spcAft>
            </a:pPr>
            <a:r>
              <a:rPr lang="en-US" sz="1600" dirty="0">
                <a:solidFill>
                  <a:schemeClr val="tx1"/>
                </a:solidFill>
              </a:rPr>
              <a:t>The Jacobian matrix of a three-dimensional system has 3 eigenvalues, one of which must be real and the other two can be either both real or complex-conjugate. Depending on the types and signs of the eigenvalues, there are a few interesting </a:t>
            </a:r>
            <a:r>
              <a:rPr lang="en-US" sz="1600" dirty="0" smtClean="0">
                <a:solidFill>
                  <a:schemeClr val="tx1"/>
                </a:solidFill>
              </a:rPr>
              <a:t>cases. </a:t>
            </a:r>
            <a:r>
              <a:rPr lang="en-US" sz="1600" dirty="0">
                <a:solidFill>
                  <a:schemeClr val="tx1"/>
                </a:solidFill>
              </a:rPr>
              <a:t>A </a:t>
            </a:r>
            <a:r>
              <a:rPr lang="en-US" sz="1600" b="1" dirty="0">
                <a:solidFill>
                  <a:schemeClr val="tx1"/>
                </a:solidFill>
              </a:rPr>
              <a:t>hyperbolic equilibrium</a:t>
            </a:r>
            <a:r>
              <a:rPr lang="en-US" sz="1600" dirty="0">
                <a:solidFill>
                  <a:schemeClr val="tx1"/>
                </a:solidFill>
              </a:rPr>
              <a:t> can </a:t>
            </a:r>
            <a:r>
              <a:rPr lang="en-US" sz="1600" dirty="0" smtClean="0">
                <a:solidFill>
                  <a:schemeClr val="tx1"/>
                </a:solidFill>
              </a:rPr>
              <a:t>be:</a:t>
            </a:r>
          </a:p>
          <a:p>
            <a:pPr marL="285750" lvl="0" indent="-285750" eaLnBrk="0" fontAlgn="base" hangingPunct="0">
              <a:lnSpc>
                <a:spcPct val="100000"/>
              </a:lnSpc>
              <a:spcBef>
                <a:spcPct val="0"/>
              </a:spcBef>
              <a:spcAft>
                <a:spcPct val="0"/>
              </a:spcAft>
              <a:buFont typeface="Arial" panose="020B0604020202020204" pitchFamily="34" charset="0"/>
              <a:buChar char="•"/>
            </a:pPr>
            <a:r>
              <a:rPr lang="en-US" sz="1600" b="1" dirty="0" smtClean="0">
                <a:solidFill>
                  <a:schemeClr val="tx1"/>
                </a:solidFill>
              </a:rPr>
              <a:t>Node </a:t>
            </a:r>
            <a:r>
              <a:rPr lang="en-US" sz="1600" dirty="0">
                <a:solidFill>
                  <a:schemeClr val="tx1"/>
                </a:solidFill>
              </a:rPr>
              <a:t>when all eigenvalues are real and have the same sign; The node is stable (unstable) when the eigenvalues are negative (positive);</a:t>
            </a:r>
            <a:endParaRPr lang="en-US" sz="1600" b="1" dirty="0" smtClean="0">
              <a:solidFill>
                <a:schemeClr val="tx1"/>
              </a:solidFill>
            </a:endParaRPr>
          </a:p>
          <a:p>
            <a:pPr marL="285750" indent="-285750" eaLnBrk="0" fontAlgn="base" hangingPunct="0">
              <a:lnSpc>
                <a:spcPct val="100000"/>
              </a:lnSpc>
              <a:spcBef>
                <a:spcPct val="0"/>
              </a:spcBef>
              <a:spcAft>
                <a:spcPct val="0"/>
              </a:spcAft>
              <a:buFont typeface="Arial" panose="020B0604020202020204" pitchFamily="34" charset="0"/>
              <a:buChar char="•"/>
            </a:pPr>
            <a:r>
              <a:rPr lang="en-US" sz="1600" b="1" dirty="0" smtClean="0">
                <a:solidFill>
                  <a:schemeClr val="tx1"/>
                </a:solidFill>
              </a:rPr>
              <a:t>Saddle </a:t>
            </a:r>
            <a:r>
              <a:rPr lang="en-US" sz="1600" dirty="0">
                <a:solidFill>
                  <a:schemeClr val="tx1"/>
                </a:solidFill>
              </a:rPr>
              <a:t>when all eigenvalues are real and at least one of them is positive and at least one is negative; Saddles are always unstable</a:t>
            </a:r>
            <a:r>
              <a:rPr lang="en-US" sz="1600" dirty="0" smtClean="0">
                <a:solidFill>
                  <a:schemeClr val="tx1"/>
                </a:solidFill>
              </a:rPr>
              <a:t>;</a:t>
            </a:r>
            <a:endParaRPr lang="en-US" sz="1600" b="1" dirty="0" smtClean="0">
              <a:solidFill>
                <a:schemeClr val="tx1"/>
              </a:solidFill>
            </a:endParaRPr>
          </a:p>
          <a:p>
            <a:pPr marL="285750" indent="-285750" eaLnBrk="0" fontAlgn="base" hangingPunct="0">
              <a:lnSpc>
                <a:spcPct val="100000"/>
              </a:lnSpc>
              <a:spcBef>
                <a:spcPct val="0"/>
              </a:spcBef>
              <a:spcAft>
                <a:spcPct val="0"/>
              </a:spcAft>
              <a:buFont typeface="Arial" panose="020B0604020202020204" pitchFamily="34" charset="0"/>
              <a:buChar char="•"/>
            </a:pPr>
            <a:r>
              <a:rPr lang="en-US" sz="1600" b="1" dirty="0" smtClean="0">
                <a:solidFill>
                  <a:schemeClr val="tx1"/>
                </a:solidFill>
              </a:rPr>
              <a:t>Focus-Node </a:t>
            </a:r>
            <a:r>
              <a:rPr lang="en-US" sz="1600" dirty="0">
                <a:solidFill>
                  <a:schemeClr val="tx1"/>
                </a:solidFill>
              </a:rPr>
              <a:t>when it has one real eigenvalue and a pair of complex-conjugate eigenvalues, and all eigenvalues have real parts of the same sign; The equilibrium is stable (unstable) when the sign is negative (positive</a:t>
            </a:r>
            <a:r>
              <a:rPr lang="en-US" sz="1600" dirty="0" smtClean="0">
                <a:solidFill>
                  <a:schemeClr val="tx1"/>
                </a:solidFill>
              </a:rPr>
              <a:t>);</a:t>
            </a:r>
          </a:p>
          <a:p>
            <a:pPr marL="285750" lvl="0" indent="-285750" eaLnBrk="0" fontAlgn="base" hangingPunct="0">
              <a:lnSpc>
                <a:spcPct val="100000"/>
              </a:lnSpc>
              <a:spcBef>
                <a:spcPct val="0"/>
              </a:spcBef>
              <a:spcAft>
                <a:spcPct val="0"/>
              </a:spcAft>
              <a:buFont typeface="Arial" panose="020B0604020202020204" pitchFamily="34" charset="0"/>
              <a:buChar char="•"/>
            </a:pPr>
            <a:r>
              <a:rPr lang="en-US" sz="1600" b="1" dirty="0" smtClean="0">
                <a:solidFill>
                  <a:schemeClr val="tx1"/>
                </a:solidFill>
              </a:rPr>
              <a:t>Saddle-Focus </a:t>
            </a:r>
            <a:r>
              <a:rPr lang="en-US" sz="1600" dirty="0">
                <a:solidFill>
                  <a:schemeClr val="tx1"/>
                </a:solidFill>
              </a:rPr>
              <a:t>when it has one real eigenvalue with the sign opposite to the sign of the real part of a pair of complex-conjugate eigenvalues; This type of equilibrium is always unstable</a:t>
            </a:r>
            <a:r>
              <a:rPr lang="en-US" sz="1600" dirty="0" smtClean="0">
                <a:solidFill>
                  <a:schemeClr val="tx1"/>
                </a:solidFill>
              </a:rPr>
              <a:t>.</a:t>
            </a:r>
          </a:p>
          <a:p>
            <a:pPr lvl="0" eaLnBrk="0" fontAlgn="base" hangingPunct="0">
              <a:lnSpc>
                <a:spcPct val="100000"/>
              </a:lnSpc>
              <a:spcBef>
                <a:spcPct val="0"/>
              </a:spcBef>
              <a:spcAft>
                <a:spcPct val="0"/>
              </a:spcAft>
            </a:pPr>
            <a:r>
              <a:rPr lang="en-US" altLang="en-US" sz="1600" dirty="0">
                <a:solidFill>
                  <a:srgbClr val="000000"/>
                </a:solidFill>
              </a:rPr>
              <a:t>Notice that nodes and focus-nodes change stability when time is </a:t>
            </a:r>
            <a:r>
              <a:rPr lang="en-US" altLang="en-US" sz="1600" dirty="0" smtClean="0">
                <a:solidFill>
                  <a:srgbClr val="000000"/>
                </a:solidFill>
              </a:rPr>
              <a:t>reversed, </a:t>
            </a:r>
            <a:r>
              <a:rPr lang="en-US" altLang="en-US" sz="1600" dirty="0">
                <a:solidFill>
                  <a:srgbClr val="000000"/>
                </a:solidFill>
              </a:rPr>
              <a:t>whereas saddles and saddle-foci are unstable regardless of the direction of time.</a:t>
            </a:r>
            <a:endParaRPr lang="en-US" altLang="en-US" sz="1600" dirty="0">
              <a:solidFill>
                <a:schemeClr val="tx1"/>
              </a:solidFill>
            </a:endParaRPr>
          </a:p>
          <a:p>
            <a:pPr lvl="0" eaLnBrk="0" fontAlgn="base" hangingPunct="0">
              <a:lnSpc>
                <a:spcPct val="100000"/>
              </a:lnSpc>
              <a:spcBef>
                <a:spcPct val="0"/>
              </a:spcBef>
              <a:spcAft>
                <a:spcPct val="0"/>
              </a:spcAft>
            </a:pPr>
            <a:r>
              <a:rPr lang="en-US" altLang="en-US" sz="3600" dirty="0">
                <a:solidFill>
                  <a:schemeClr val="tx1"/>
                </a:solidFill>
                <a:latin typeface="Arial" panose="020B0604020202020204" pitchFamily="34" charset="0"/>
              </a:rPr>
              <a:t/>
            </a:r>
            <a:br>
              <a:rPr lang="en-US" altLang="en-US" sz="3600" dirty="0">
                <a:solidFill>
                  <a:schemeClr val="tx1"/>
                </a:solidFill>
                <a:latin typeface="Arial" panose="020B0604020202020204" pitchFamily="34" charset="0"/>
              </a:rPr>
            </a:br>
            <a:endParaRPr lang="en-US" altLang="en-US" sz="3600" dirty="0">
              <a:solidFill>
                <a:schemeClr val="tx1"/>
              </a:solidFill>
              <a:latin typeface="Arial" panose="020B0604020202020204" pitchFamily="34" charset="0"/>
            </a:endParaRPr>
          </a:p>
          <a:p>
            <a:pPr lvl="0" eaLnBrk="0" fontAlgn="base" hangingPunct="0">
              <a:lnSpc>
                <a:spcPct val="100000"/>
              </a:lnSpc>
              <a:spcBef>
                <a:spcPct val="0"/>
              </a:spcBef>
              <a:spcAft>
                <a:spcPct val="0"/>
              </a:spcAft>
            </a:pPr>
            <a:endParaRPr lang="en-US" sz="1600" dirty="0">
              <a:solidFill>
                <a:schemeClr val="tx1"/>
              </a:solidFill>
            </a:endParaRPr>
          </a:p>
        </p:txBody>
      </p:sp>
      <p:pic>
        <p:nvPicPr>
          <p:cNvPr id="38915" name="Picture 3" descr="File:Equilibrium figure 3d.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58829" y="1267097"/>
            <a:ext cx="3935212" cy="5238206"/>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4"/>
          </p:nvPr>
        </p:nvSpPr>
        <p:spPr/>
        <p:txBody>
          <a:bodyPr/>
          <a:lstStyle/>
          <a:p>
            <a:fld id="{9860EDB8-5305-433F-BE41-D7A86D811DB3}" type="slidenum">
              <a:rPr lang="en-US" smtClean="0"/>
              <a:pPr/>
              <a:t>32</a:t>
            </a:fld>
            <a:endParaRPr lang="en-US" dirty="0"/>
          </a:p>
        </p:txBody>
      </p:sp>
    </p:spTree>
    <p:extLst>
      <p:ext uri="{BB962C8B-B14F-4D97-AF65-F5344CB8AC3E}">
        <p14:creationId xmlns:p14="http://schemas.microsoft.com/office/powerpoint/2010/main" val="309846320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1207" y="448056"/>
            <a:ext cx="8400724" cy="640080"/>
          </a:xfrm>
        </p:spPr>
        <p:txBody>
          <a:bodyPr>
            <a:normAutofit/>
          </a:bodyPr>
          <a:lstStyle/>
          <a:p>
            <a:pPr fontAlgn="base"/>
            <a:r>
              <a:rPr lang="en-US" b="1" dirty="0"/>
              <a:t>Types of </a:t>
            </a:r>
            <a:r>
              <a:rPr lang="en-US" b="1" dirty="0" smtClean="0"/>
              <a:t>Equilibria </a:t>
            </a:r>
            <a:r>
              <a:rPr lang="en-US" b="1" dirty="0"/>
              <a:t>- Non-hyperbolic Equilibria</a:t>
            </a:r>
          </a:p>
        </p:txBody>
      </p:sp>
      <p:sp>
        <p:nvSpPr>
          <p:cNvPr id="3" name="Content Placeholder 2"/>
          <p:cNvSpPr>
            <a:spLocks noGrp="1"/>
          </p:cNvSpPr>
          <p:nvPr>
            <p:ph sz="quarter" idx="10"/>
          </p:nvPr>
        </p:nvSpPr>
        <p:spPr>
          <a:xfrm>
            <a:off x="539495" y="1358538"/>
            <a:ext cx="8108115" cy="5238206"/>
          </a:xfrm>
        </p:spPr>
        <p:txBody>
          <a:bodyPr>
            <a:noAutofit/>
          </a:bodyPr>
          <a:lstStyle/>
          <a:p>
            <a:pPr lvl="0" eaLnBrk="0" fontAlgn="base" hangingPunct="0">
              <a:lnSpc>
                <a:spcPct val="100000"/>
              </a:lnSpc>
              <a:spcBef>
                <a:spcPct val="0"/>
              </a:spcBef>
              <a:spcAft>
                <a:spcPct val="0"/>
              </a:spcAft>
            </a:pPr>
            <a:r>
              <a:rPr lang="en-US" sz="1600" dirty="0">
                <a:solidFill>
                  <a:schemeClr val="tx1"/>
                </a:solidFill>
              </a:rPr>
              <a:t>There are many more types of non-hyperbolic equilibria, i.e., those that have at least one eigenvalue with zero real </a:t>
            </a:r>
            <a:r>
              <a:rPr lang="en-US" sz="1600" dirty="0" smtClean="0">
                <a:solidFill>
                  <a:schemeClr val="tx1"/>
                </a:solidFill>
              </a:rPr>
              <a:t>part. </a:t>
            </a:r>
            <a:r>
              <a:rPr lang="en-US" sz="1600" dirty="0">
                <a:solidFill>
                  <a:schemeClr val="tx1"/>
                </a:solidFill>
              </a:rPr>
              <a:t>Most of these equilibria do not have names or are named after the type of the bifurcation in which they play a role. Three examples are depicted in </a:t>
            </a:r>
            <a:r>
              <a:rPr lang="en-US" sz="1600" dirty="0" smtClean="0">
                <a:solidFill>
                  <a:schemeClr val="tx1"/>
                </a:solidFill>
              </a:rPr>
              <a:t>Figure.</a:t>
            </a:r>
          </a:p>
          <a:p>
            <a:pPr lvl="0" eaLnBrk="0" fontAlgn="base" hangingPunct="0">
              <a:lnSpc>
                <a:spcPct val="100000"/>
              </a:lnSpc>
              <a:spcBef>
                <a:spcPct val="0"/>
              </a:spcBef>
              <a:spcAft>
                <a:spcPct val="0"/>
              </a:spcAft>
            </a:pPr>
            <a:r>
              <a:rPr lang="en-US" sz="1600" dirty="0" smtClean="0">
                <a:solidFill>
                  <a:schemeClr val="tx1"/>
                </a:solidFill>
              </a:rPr>
              <a:t>The</a:t>
            </a:r>
            <a:r>
              <a:rPr lang="en-US" sz="1600" dirty="0">
                <a:solidFill>
                  <a:schemeClr val="tx1"/>
                </a:solidFill>
              </a:rPr>
              <a:t> </a:t>
            </a:r>
            <a:r>
              <a:rPr lang="en-US" sz="1600" b="1" dirty="0">
                <a:solidFill>
                  <a:schemeClr val="tx1"/>
                </a:solidFill>
              </a:rPr>
              <a:t>center equilibrium</a:t>
            </a:r>
            <a:r>
              <a:rPr lang="en-US" sz="1600" dirty="0">
                <a:solidFill>
                  <a:schemeClr val="tx1"/>
                </a:solidFill>
              </a:rPr>
              <a:t> occurs when a system has only two eigenvalues on the imaginary axis, namely, one pair of pure-imaginary eigenvalues</a:t>
            </a:r>
            <a:r>
              <a:rPr lang="en-US" sz="1600" dirty="0" smtClean="0">
                <a:solidFill>
                  <a:schemeClr val="tx1"/>
                </a:solidFill>
              </a:rPr>
              <a:t>. If </a:t>
            </a:r>
            <a:r>
              <a:rPr lang="en-US" sz="1600" dirty="0">
                <a:solidFill>
                  <a:schemeClr val="tx1"/>
                </a:solidFill>
              </a:rPr>
              <a:t>all other eigenvalues have negative real parts, centers are neutrally stable but not asymptotically </a:t>
            </a:r>
            <a:r>
              <a:rPr lang="en-US" sz="1600" dirty="0" smtClean="0">
                <a:solidFill>
                  <a:schemeClr val="tx1"/>
                </a:solidFill>
              </a:rPr>
              <a:t>stable.</a:t>
            </a:r>
          </a:p>
          <a:p>
            <a:pPr lvl="0" eaLnBrk="0" fontAlgn="base" hangingPunct="0">
              <a:lnSpc>
                <a:spcPct val="100000"/>
              </a:lnSpc>
              <a:spcBef>
                <a:spcPct val="0"/>
              </a:spcBef>
              <a:spcAft>
                <a:spcPct val="0"/>
              </a:spcAft>
            </a:pPr>
            <a:r>
              <a:rPr lang="en-US" sz="1600" dirty="0" smtClean="0">
                <a:solidFill>
                  <a:schemeClr val="tx1"/>
                </a:solidFill>
              </a:rPr>
              <a:t>The</a:t>
            </a:r>
            <a:r>
              <a:rPr lang="en-US" sz="1600" dirty="0">
                <a:solidFill>
                  <a:schemeClr val="tx1"/>
                </a:solidFill>
              </a:rPr>
              <a:t> </a:t>
            </a:r>
            <a:r>
              <a:rPr lang="en-US" sz="1600" b="1" dirty="0">
                <a:solidFill>
                  <a:schemeClr val="tx1"/>
                </a:solidFill>
              </a:rPr>
              <a:t>saddle-node equilibrium</a:t>
            </a:r>
            <a:r>
              <a:rPr lang="en-US" sz="1600" dirty="0">
                <a:solidFill>
                  <a:schemeClr val="tx1"/>
                </a:solidFill>
              </a:rPr>
              <a:t> occurs in nonlinear systems with one zero eigenvalue when the system undergoes the saddle-node bifurcation, where a saddle and a node approach each other, coalesce into a single equilibrium (depicted in the figure), and then disappear. Saddle-nodes are always </a:t>
            </a:r>
            <a:r>
              <a:rPr lang="en-US" sz="1600" dirty="0" smtClean="0">
                <a:solidFill>
                  <a:schemeClr val="tx1"/>
                </a:solidFill>
              </a:rPr>
              <a:t>unstable.</a:t>
            </a:r>
          </a:p>
          <a:p>
            <a:pPr lvl="0" eaLnBrk="0" fontAlgn="base" hangingPunct="0">
              <a:lnSpc>
                <a:spcPct val="100000"/>
              </a:lnSpc>
              <a:spcBef>
                <a:spcPct val="0"/>
              </a:spcBef>
              <a:spcAft>
                <a:spcPct val="0"/>
              </a:spcAft>
            </a:pPr>
            <a:r>
              <a:rPr lang="en-US" sz="1600" dirty="0" smtClean="0">
                <a:solidFill>
                  <a:schemeClr val="tx1"/>
                </a:solidFill>
              </a:rPr>
              <a:t>The</a:t>
            </a:r>
            <a:r>
              <a:rPr lang="en-US" sz="1600" dirty="0">
                <a:solidFill>
                  <a:schemeClr val="tx1"/>
                </a:solidFill>
              </a:rPr>
              <a:t> </a:t>
            </a:r>
            <a:r>
              <a:rPr lang="en-US" sz="1600" b="1" dirty="0">
                <a:solidFill>
                  <a:schemeClr val="tx1"/>
                </a:solidFill>
              </a:rPr>
              <a:t>Bogdanov-Takens equilibrium</a:t>
            </a:r>
            <a:r>
              <a:rPr lang="en-US" sz="1600" dirty="0">
                <a:solidFill>
                  <a:schemeClr val="tx1"/>
                </a:solidFill>
              </a:rPr>
              <a:t> occurs in nonlinear systems with 2 zero eigenvalues, typically when the system undergoes the Bogdanov-Takens bifurcation. It is also an unstable equilibrium.</a:t>
            </a:r>
          </a:p>
          <a:p>
            <a:pPr lvl="0" eaLnBrk="0" fontAlgn="base" hangingPunct="0">
              <a:lnSpc>
                <a:spcPct val="100000"/>
              </a:lnSpc>
              <a:spcBef>
                <a:spcPct val="0"/>
              </a:spcBef>
              <a:spcAft>
                <a:spcPct val="0"/>
              </a:spcAft>
            </a:pPr>
            <a:endParaRPr lang="en-US" sz="1600" dirty="0">
              <a:solidFill>
                <a:schemeClr val="tx1"/>
              </a:solidFill>
            </a:endParaRPr>
          </a:p>
        </p:txBody>
      </p:sp>
      <p:pic>
        <p:nvPicPr>
          <p:cNvPr id="39938" name="Picture 2" descr="http://www.scholarpedia.org/w/images/thumb/7/7f/Equilibria_nonhyperbolic.gif/125px-Equilibria_nonhyperbolic.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96699" y="1358538"/>
            <a:ext cx="1555206" cy="5125961"/>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4"/>
          </p:nvPr>
        </p:nvSpPr>
        <p:spPr/>
        <p:txBody>
          <a:bodyPr/>
          <a:lstStyle/>
          <a:p>
            <a:fld id="{9860EDB8-5305-433F-BE41-D7A86D811DB3}" type="slidenum">
              <a:rPr lang="en-US" smtClean="0"/>
              <a:pPr/>
              <a:t>33</a:t>
            </a:fld>
            <a:endParaRPr lang="en-US" dirty="0"/>
          </a:p>
        </p:txBody>
      </p:sp>
    </p:spTree>
    <p:extLst>
      <p:ext uri="{BB962C8B-B14F-4D97-AF65-F5344CB8AC3E}">
        <p14:creationId xmlns:p14="http://schemas.microsoft.com/office/powerpoint/2010/main" val="157553562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The Phase </a:t>
            </a:r>
            <a:r>
              <a:rPr lang="en-US" b="1" dirty="0" smtClean="0"/>
              <a:t>Plane- Fixed </a:t>
            </a:r>
            <a:r>
              <a:rPr lang="en-US" b="1" dirty="0"/>
              <a:t>P</a:t>
            </a:r>
            <a:r>
              <a:rPr lang="en-US" b="1" dirty="0" smtClean="0"/>
              <a:t>oints and Closed Orbits</a:t>
            </a:r>
            <a:endParaRPr lang="en-US" dirty="0"/>
          </a:p>
        </p:txBody>
      </p:sp>
      <p:sp>
        <p:nvSpPr>
          <p:cNvPr id="4" name="Rectangle 3"/>
          <p:cNvSpPr/>
          <p:nvPr/>
        </p:nvSpPr>
        <p:spPr>
          <a:xfrm>
            <a:off x="521206" y="1435608"/>
            <a:ext cx="11162793" cy="646331"/>
          </a:xfrm>
          <a:prstGeom prst="rect">
            <a:avLst/>
          </a:prstGeom>
        </p:spPr>
        <p:txBody>
          <a:bodyPr wrap="square">
            <a:spAutoFit/>
          </a:bodyPr>
          <a:lstStyle/>
          <a:p>
            <a:r>
              <a:rPr lang="en-US" dirty="0"/>
              <a:t>Two important types of trajectories are </a:t>
            </a:r>
            <a:r>
              <a:rPr lang="en-US" i="1" dirty="0"/>
              <a:t>fixed points </a:t>
            </a:r>
            <a:r>
              <a:rPr lang="en-US" dirty="0"/>
              <a:t>(sometimes called </a:t>
            </a:r>
            <a:r>
              <a:rPr lang="en-US" i="1" dirty="0" smtClean="0"/>
              <a:t>equilibria </a:t>
            </a:r>
            <a:r>
              <a:rPr lang="en-US" dirty="0" smtClean="0"/>
              <a:t>or </a:t>
            </a:r>
            <a:r>
              <a:rPr lang="en-US" i="1" dirty="0"/>
              <a:t>rest points</a:t>
            </a:r>
            <a:r>
              <a:rPr lang="en-US" dirty="0"/>
              <a:t>) and </a:t>
            </a:r>
            <a:r>
              <a:rPr lang="en-US" i="1" dirty="0"/>
              <a:t>closed orbits</a:t>
            </a:r>
            <a:r>
              <a:rPr lang="en-US" dirty="0"/>
              <a:t>.</a:t>
            </a:r>
          </a:p>
        </p:txBody>
      </p:sp>
      <mc:AlternateContent xmlns:mc="http://schemas.openxmlformats.org/markup-compatibility/2006" xmlns:a14="http://schemas.microsoft.com/office/drawing/2010/main">
        <mc:Choice Requires="a14">
          <p:sp>
            <p:nvSpPr>
              <p:cNvPr id="3" name="TextBox 2"/>
              <p:cNvSpPr txBox="1"/>
              <p:nvPr/>
            </p:nvSpPr>
            <p:spPr>
              <a:xfrm>
                <a:off x="1111846" y="2081939"/>
                <a:ext cx="9721254" cy="646331"/>
              </a:xfrm>
              <a:prstGeom prst="rect">
                <a:avLst/>
              </a:prstGeom>
              <a:noFill/>
            </p:spPr>
            <p:txBody>
              <a:bodyPr wrap="square" rtlCol="0">
                <a:spAutoFit/>
              </a:bodyPr>
              <a:lstStyle/>
              <a:p>
                <a:r>
                  <a:rPr lang="en-US" dirty="0" smtClean="0"/>
                  <a:t>Fixed points correspond </a:t>
                </a:r>
                <a:r>
                  <a:rPr lang="en-US" dirty="0"/>
                  <a:t>to a constant </a:t>
                </a:r>
                <a:r>
                  <a:rPr lang="en-US" dirty="0" smtClean="0"/>
                  <a:t>solution:</a:t>
                </a:r>
              </a:p>
              <a:p>
                <a:r>
                  <a:rPr lang="en-US" dirty="0"/>
                  <a:t>	</a:t>
                </a:r>
                <a:r>
                  <a:rPr lang="en-US" dirty="0" smtClean="0"/>
                  <a:t>		at a fixed point </a:t>
                </a: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𝑅</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𝑅</m:t>
                            </m:r>
                          </m:sub>
                        </m:sSub>
                      </m:e>
                    </m:d>
                    <m:r>
                      <a:rPr lang="en-US" b="0" i="1" smtClean="0">
                        <a:latin typeface="Cambria Math" panose="02040503050406030204" pitchFamily="18" charset="0"/>
                      </a:rPr>
                      <m:t>=</m:t>
                    </m:r>
                    <m:r>
                      <a:rPr lang="en-US" b="0" i="1" smtClean="0">
                        <a:latin typeface="Cambria Math" panose="02040503050406030204" pitchFamily="18" charset="0"/>
                      </a:rPr>
                      <m:t>𝑔</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𝑅</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𝑅</m:t>
                            </m:r>
                          </m:sub>
                        </m:sSub>
                      </m:e>
                    </m:d>
                    <m:r>
                      <a:rPr lang="en-US" b="0" i="1" smtClean="0">
                        <a:latin typeface="Cambria Math" panose="02040503050406030204" pitchFamily="18" charset="0"/>
                      </a:rPr>
                      <m:t>=0</m:t>
                    </m:r>
                  </m:oMath>
                </a14:m>
                <a:endParaRPr lang="en-US" dirty="0"/>
              </a:p>
            </p:txBody>
          </p:sp>
        </mc:Choice>
        <mc:Fallback xmlns="">
          <p:sp>
            <p:nvSpPr>
              <p:cNvPr id="3" name="TextBox 2"/>
              <p:cNvSpPr txBox="1">
                <a:spLocks noRot="1" noChangeAspect="1" noMove="1" noResize="1" noEditPoints="1" noAdjustHandles="1" noChangeArrowheads="1" noChangeShapeType="1" noTextEdit="1"/>
              </p:cNvSpPr>
              <p:nvPr/>
            </p:nvSpPr>
            <p:spPr>
              <a:xfrm>
                <a:off x="1111846" y="2081939"/>
                <a:ext cx="9721254" cy="646331"/>
              </a:xfrm>
              <a:prstGeom prst="rect">
                <a:avLst/>
              </a:prstGeom>
              <a:blipFill>
                <a:blip r:embed="rId2"/>
                <a:stretch>
                  <a:fillRect l="-502" t="-4717" b="-15094"/>
                </a:stretch>
              </a:blipFill>
            </p:spPr>
            <p:txBody>
              <a:bodyPr/>
              <a:lstStyle/>
              <a:p>
                <a:r>
                  <a:rPr lang="en-US">
                    <a:noFill/>
                  </a:rPr>
                  <a:t> </a:t>
                </a:r>
              </a:p>
            </p:txBody>
          </p:sp>
        </mc:Fallback>
      </mc:AlternateContent>
      <p:sp>
        <p:nvSpPr>
          <p:cNvPr id="5" name="TextBox 4"/>
          <p:cNvSpPr txBox="1"/>
          <p:nvPr/>
        </p:nvSpPr>
        <p:spPr>
          <a:xfrm>
            <a:off x="1111846" y="2738740"/>
            <a:ext cx="10292753" cy="369332"/>
          </a:xfrm>
          <a:prstGeom prst="rect">
            <a:avLst/>
          </a:prstGeom>
          <a:noFill/>
        </p:spPr>
        <p:txBody>
          <a:bodyPr wrap="square" rtlCol="0">
            <a:spAutoFit/>
          </a:bodyPr>
          <a:lstStyle/>
          <a:p>
            <a:r>
              <a:rPr lang="en-US" dirty="0" smtClean="0"/>
              <a:t>Closed orbits correspond to periodic solutions:</a:t>
            </a:r>
          </a:p>
        </p:txBody>
      </p:sp>
      <mc:AlternateContent xmlns:mc="http://schemas.openxmlformats.org/markup-compatibility/2006" xmlns:a14="http://schemas.microsoft.com/office/drawing/2010/main">
        <mc:Choice Requires="a14">
          <p:sp>
            <p:nvSpPr>
              <p:cNvPr id="7" name="TextBox 6"/>
              <p:cNvSpPr txBox="1"/>
              <p:nvPr/>
            </p:nvSpPr>
            <p:spPr>
              <a:xfrm>
                <a:off x="3276600" y="3108072"/>
                <a:ext cx="7556500" cy="681982"/>
              </a:xfrm>
              <a:prstGeom prst="rect">
                <a:avLst/>
              </a:prstGeom>
              <a:noFill/>
            </p:spPr>
            <p:txBody>
              <a:bodyPr wrap="square" rtlCol="0">
                <a:spAutoFit/>
              </a:bodyPr>
              <a:lstStyle/>
              <a:p>
                <a:r>
                  <a:rPr lang="en-US" dirty="0"/>
                  <a:t>if </a:t>
                </a:r>
                <a14:m>
                  <m:oMath xmlns:m="http://schemas.openxmlformats.org/officeDocument/2006/math">
                    <m:r>
                      <a:rPr lang="en-US" i="1">
                        <a:latin typeface="Cambria Math" panose="02040503050406030204" pitchFamily="18" charset="0"/>
                      </a:rPr>
                      <m:t>(</m:t>
                    </m:r>
                    <m:r>
                      <a:rPr lang="en-US" i="1">
                        <a:latin typeface="Cambria Math" panose="02040503050406030204" pitchFamily="18" charset="0"/>
                      </a:rPr>
                      <m:t>𝑉</m:t>
                    </m:r>
                    <m:d>
                      <m:dPr>
                        <m:ctrlPr>
                          <a:rPr lang="en-US" i="1">
                            <a:latin typeface="Cambria Math" panose="02040503050406030204" pitchFamily="18" charset="0"/>
                          </a:rPr>
                        </m:ctrlPr>
                      </m:dPr>
                      <m:e>
                        <m:r>
                          <a:rPr lang="en-US" i="1">
                            <a:latin typeface="Cambria Math" panose="02040503050406030204" pitchFamily="18" charset="0"/>
                          </a:rPr>
                          <m:t>𝑡</m:t>
                        </m:r>
                      </m:e>
                    </m:d>
                    <m:r>
                      <a:rPr lang="en-US" i="1">
                        <a:latin typeface="Cambria Math" panose="02040503050406030204" pitchFamily="18" charset="0"/>
                      </a:rPr>
                      <m:t>,</m:t>
                    </m:r>
                    <m:r>
                      <a:rPr lang="en-US" i="1">
                        <a:latin typeface="Cambria Math" panose="02040503050406030204" pitchFamily="18" charset="0"/>
                      </a:rPr>
                      <m:t>𝑛</m:t>
                    </m:r>
                    <m:r>
                      <a:rPr lang="en-US" i="1">
                        <a:latin typeface="Cambria Math" panose="02040503050406030204" pitchFamily="18" charset="0"/>
                      </a:rPr>
                      <m:t>(</m:t>
                    </m:r>
                    <m:r>
                      <a:rPr lang="en-US" i="1">
                        <a:latin typeface="Cambria Math" panose="02040503050406030204" pitchFamily="18" charset="0"/>
                      </a:rPr>
                      <m:t>𝑡</m:t>
                    </m:r>
                    <m:r>
                      <a:rPr lang="en-US" i="1">
                        <a:latin typeface="Cambria Math" panose="02040503050406030204" pitchFamily="18" charset="0"/>
                      </a:rPr>
                      <m:t>))</m:t>
                    </m:r>
                  </m:oMath>
                </a14:m>
                <a:r>
                  <a:rPr lang="en-US" dirty="0"/>
                  <a:t> represents a closed orbit, then there exists </a:t>
                </a:r>
                <a14:m>
                  <m:oMath xmlns:m="http://schemas.openxmlformats.org/officeDocument/2006/math">
                    <m:r>
                      <a:rPr lang="en-US" i="1" dirty="0">
                        <a:latin typeface="Cambria Math" panose="02040503050406030204" pitchFamily="18" charset="0"/>
                      </a:rPr>
                      <m:t>𝑇</m:t>
                    </m:r>
                    <m:r>
                      <a:rPr lang="en-US" i="1" dirty="0">
                        <a:latin typeface="Cambria Math" panose="02040503050406030204" pitchFamily="18" charset="0"/>
                      </a:rPr>
                      <m:t> &gt; 0</m:t>
                    </m:r>
                  </m:oMath>
                </a14:m>
                <a:r>
                  <a:rPr lang="en-US" dirty="0"/>
                  <a:t> such that </a:t>
                </a:r>
                <a14:m>
                  <m:oMath xmlns:m="http://schemas.openxmlformats.org/officeDocument/2006/math">
                    <m:d>
                      <m:dPr>
                        <m:ctrlPr>
                          <a:rPr lang="en-US" i="1">
                            <a:latin typeface="Cambria Math" panose="02040503050406030204" pitchFamily="18" charset="0"/>
                          </a:rPr>
                        </m:ctrlPr>
                      </m:dPr>
                      <m:e>
                        <m:r>
                          <a:rPr lang="en-US" i="1">
                            <a:latin typeface="Cambria Math" panose="02040503050406030204" pitchFamily="18" charset="0"/>
                          </a:rPr>
                          <m:t>𝑉</m:t>
                        </m:r>
                        <m:d>
                          <m:dPr>
                            <m:ctrlPr>
                              <a:rPr lang="en-US" i="1">
                                <a:latin typeface="Cambria Math" panose="02040503050406030204" pitchFamily="18" charset="0"/>
                              </a:rPr>
                            </m:ctrlPr>
                          </m:dPr>
                          <m:e>
                            <m:r>
                              <a:rPr lang="en-US" i="1">
                                <a:latin typeface="Cambria Math" panose="02040503050406030204" pitchFamily="18" charset="0"/>
                              </a:rPr>
                              <m:t>𝑡</m:t>
                            </m:r>
                          </m:e>
                        </m:d>
                        <m:r>
                          <a:rPr lang="en-US" i="1">
                            <a:latin typeface="Cambria Math" panose="02040503050406030204" pitchFamily="18" charset="0"/>
                          </a:rPr>
                          <m:t>,</m:t>
                        </m:r>
                        <m:r>
                          <a:rPr lang="en-US" i="1">
                            <a:latin typeface="Cambria Math" panose="02040503050406030204" pitchFamily="18" charset="0"/>
                          </a:rPr>
                          <m:t>𝑛</m:t>
                        </m:r>
                        <m:d>
                          <m:dPr>
                            <m:ctrlPr>
                              <a:rPr lang="en-US" i="1">
                                <a:latin typeface="Cambria Math" panose="02040503050406030204" pitchFamily="18" charset="0"/>
                              </a:rPr>
                            </m:ctrlPr>
                          </m:dPr>
                          <m:e>
                            <m:r>
                              <a:rPr lang="en-US" i="1">
                                <a:latin typeface="Cambria Math" panose="02040503050406030204" pitchFamily="18" charset="0"/>
                              </a:rPr>
                              <m:t>𝑡</m:t>
                            </m:r>
                          </m:e>
                        </m:d>
                      </m:e>
                    </m:d>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𝑉</m:t>
                        </m:r>
                        <m:d>
                          <m:dPr>
                            <m:ctrlPr>
                              <a:rPr lang="en-US" i="1">
                                <a:latin typeface="Cambria Math" panose="02040503050406030204" pitchFamily="18" charset="0"/>
                              </a:rPr>
                            </m:ctrlPr>
                          </m:dPr>
                          <m:e>
                            <m:r>
                              <a:rPr lang="en-US" i="1">
                                <a:latin typeface="Cambria Math" panose="02040503050406030204" pitchFamily="18" charset="0"/>
                              </a:rPr>
                              <m:t>𝑡</m:t>
                            </m:r>
                            <m:r>
                              <a:rPr lang="en-US" i="1">
                                <a:latin typeface="Cambria Math" panose="02040503050406030204" pitchFamily="18" charset="0"/>
                              </a:rPr>
                              <m:t>+</m:t>
                            </m:r>
                            <m:r>
                              <a:rPr lang="en-US" i="1">
                                <a:latin typeface="Cambria Math" panose="02040503050406030204" pitchFamily="18" charset="0"/>
                              </a:rPr>
                              <m:t>𝑇</m:t>
                            </m:r>
                          </m:e>
                        </m:d>
                        <m:r>
                          <a:rPr lang="en-US" i="1">
                            <a:latin typeface="Cambria Math" panose="02040503050406030204" pitchFamily="18" charset="0"/>
                          </a:rPr>
                          <m:t>,</m:t>
                        </m:r>
                        <m:r>
                          <a:rPr lang="en-US" i="1">
                            <a:latin typeface="Cambria Math" panose="02040503050406030204" pitchFamily="18" charset="0"/>
                          </a:rPr>
                          <m:t>𝑛</m:t>
                        </m:r>
                        <m:d>
                          <m:dPr>
                            <m:ctrlPr>
                              <a:rPr lang="en-US" i="1">
                                <a:latin typeface="Cambria Math" panose="02040503050406030204" pitchFamily="18" charset="0"/>
                              </a:rPr>
                            </m:ctrlPr>
                          </m:dPr>
                          <m:e>
                            <m:r>
                              <a:rPr lang="en-US" i="1">
                                <a:latin typeface="Cambria Math" panose="02040503050406030204" pitchFamily="18" charset="0"/>
                              </a:rPr>
                              <m:t>𝑡</m:t>
                            </m:r>
                            <m:r>
                              <a:rPr lang="en-US" i="1">
                                <a:latin typeface="Cambria Math" panose="02040503050406030204" pitchFamily="18" charset="0"/>
                              </a:rPr>
                              <m:t>+</m:t>
                            </m:r>
                            <m:r>
                              <a:rPr lang="en-US" i="1">
                                <a:latin typeface="Cambria Math" panose="02040503050406030204" pitchFamily="18" charset="0"/>
                              </a:rPr>
                              <m:t>𝑇</m:t>
                            </m:r>
                          </m:e>
                        </m:d>
                      </m:e>
                    </m:d>
                  </m:oMath>
                </a14:m>
                <a:r>
                  <a:rPr lang="en-US" dirty="0"/>
                  <a:t> for all </a:t>
                </a:r>
                <a14:m>
                  <m:oMath xmlns:m="http://schemas.openxmlformats.org/officeDocument/2006/math">
                    <m:r>
                      <a:rPr lang="en-US" i="1">
                        <a:latin typeface="Cambria Math" panose="02040503050406030204" pitchFamily="18" charset="0"/>
                      </a:rPr>
                      <m:t>𝑡</m:t>
                    </m:r>
                  </m:oMath>
                </a14:m>
                <a:r>
                  <a:rPr lang="en-US" dirty="0" smtClean="0"/>
                  <a:t>.</a:t>
                </a:r>
                <a:endParaRPr 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3276600" y="3108072"/>
                <a:ext cx="7556500" cy="681982"/>
              </a:xfrm>
              <a:prstGeom prst="rect">
                <a:avLst/>
              </a:prstGeom>
              <a:blipFill>
                <a:blip r:embed="rId3"/>
                <a:stretch>
                  <a:fillRect l="-726" t="-4464" r="-1049" b="-10714"/>
                </a:stretch>
              </a:blipFill>
            </p:spPr>
            <p:txBody>
              <a:bodyPr/>
              <a:lstStyle/>
              <a:p>
                <a:r>
                  <a:rPr lang="en-US">
                    <a:noFill/>
                  </a:rPr>
                  <a:t> </a:t>
                </a:r>
              </a:p>
            </p:txBody>
          </p:sp>
        </mc:Fallback>
      </mc:AlternateContent>
      <p:grpSp>
        <p:nvGrpSpPr>
          <p:cNvPr id="8" name="Group 7" descr="Small circle with number 1 inside  indicating step 1"/>
          <p:cNvGrpSpPr/>
          <p:nvPr/>
        </p:nvGrpSpPr>
        <p:grpSpPr bwMode="blackWhite">
          <a:xfrm>
            <a:off x="584123" y="2069239"/>
            <a:ext cx="558179" cy="409838"/>
            <a:chOff x="6953426" y="711274"/>
            <a:chExt cx="558179" cy="409838"/>
          </a:xfrm>
        </p:grpSpPr>
        <p:sp>
          <p:nvSpPr>
            <p:cNvPr id="9" name="Oval 8" descr="Small circle"/>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descr="Number 1"/>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1</a:t>
              </a:r>
            </a:p>
          </p:txBody>
        </p:sp>
      </p:grpSp>
      <p:grpSp>
        <p:nvGrpSpPr>
          <p:cNvPr id="11" name="Group 10" descr="Small circle with number 2 inside  indicating step 2"/>
          <p:cNvGrpSpPr/>
          <p:nvPr/>
        </p:nvGrpSpPr>
        <p:grpSpPr bwMode="blackWhite">
          <a:xfrm>
            <a:off x="584123" y="2693535"/>
            <a:ext cx="558179" cy="409838"/>
            <a:chOff x="6953426" y="711274"/>
            <a:chExt cx="558179" cy="409838"/>
          </a:xfrm>
        </p:grpSpPr>
        <p:sp>
          <p:nvSpPr>
            <p:cNvPr id="12" name="Oval 11" descr="Small circle"/>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descr="Number 2"/>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2</a:t>
              </a:r>
            </a:p>
          </p:txBody>
        </p:sp>
      </p:grpSp>
      <p:sp>
        <p:nvSpPr>
          <p:cNvPr id="15" name="Rectangle 14"/>
          <p:cNvSpPr/>
          <p:nvPr/>
        </p:nvSpPr>
        <p:spPr>
          <a:xfrm>
            <a:off x="655766" y="5288189"/>
            <a:ext cx="8070598" cy="1200329"/>
          </a:xfrm>
          <a:prstGeom prst="rect">
            <a:avLst/>
          </a:prstGeom>
          <a:ln w="38100">
            <a:solidFill>
              <a:srgbClr val="FF9B45"/>
            </a:solidFill>
          </a:ln>
        </p:spPr>
        <p:txBody>
          <a:bodyPr wrap="square">
            <a:spAutoFit/>
          </a:bodyPr>
          <a:lstStyle/>
          <a:p>
            <a:r>
              <a:rPr lang="en-US" b="1" dirty="0"/>
              <a:t>Dynamical states of the system:</a:t>
            </a:r>
          </a:p>
          <a:p>
            <a:pPr marL="800100" lvl="1" indent="-342900">
              <a:buAutoNum type="arabicParenBoth"/>
            </a:pPr>
            <a:r>
              <a:rPr lang="en-US" dirty="0"/>
              <a:t>One dimension: fixed points</a:t>
            </a:r>
          </a:p>
          <a:p>
            <a:pPr marL="800100" lvl="1" indent="-342900">
              <a:buAutoNum type="arabicParenBoth"/>
            </a:pPr>
            <a:r>
              <a:rPr lang="en-US" dirty="0"/>
              <a:t>Two dimension: fixed points, limit cycles</a:t>
            </a:r>
          </a:p>
          <a:p>
            <a:pPr marL="800100" lvl="1" indent="-342900">
              <a:buFontTx/>
              <a:buAutoNum type="arabicParenBoth"/>
            </a:pPr>
            <a:r>
              <a:rPr lang="en-US" dirty="0"/>
              <a:t>Three and more dimension: fixed points, limit cycles, chaotic behavior</a:t>
            </a:r>
          </a:p>
        </p:txBody>
      </p:sp>
      <p:pic>
        <p:nvPicPr>
          <p:cNvPr id="35842" name="Picture 2" descr="File:Po vf.gif"/>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9838418" y="3531057"/>
            <a:ext cx="1989363" cy="1738672"/>
          </a:xfrm>
          <a:prstGeom prst="rect">
            <a:avLst/>
          </a:prstGeom>
          <a:noFill/>
          <a:extLst>
            <a:ext uri="{909E8E84-426E-40DD-AFC4-6F175D3DCCD1}">
              <a14:hiddenFill xmlns:a14="http://schemas.microsoft.com/office/drawing/2010/main">
                <a:solidFill>
                  <a:srgbClr val="FFFFFF"/>
                </a:solidFill>
              </a14:hiddenFill>
            </a:ext>
          </a:extLst>
        </p:spPr>
      </p:pic>
      <p:sp>
        <p:nvSpPr>
          <p:cNvPr id="6" name="Slide Number Placeholder 5"/>
          <p:cNvSpPr>
            <a:spLocks noGrp="1"/>
          </p:cNvSpPr>
          <p:nvPr>
            <p:ph type="sldNum" sz="quarter" idx="4"/>
          </p:nvPr>
        </p:nvSpPr>
        <p:spPr/>
        <p:txBody>
          <a:bodyPr/>
          <a:lstStyle/>
          <a:p>
            <a:fld id="{9860EDB8-5305-433F-BE41-D7A86D811DB3}" type="slidenum">
              <a:rPr lang="en-US" smtClean="0"/>
              <a:pPr/>
              <a:t>34</a:t>
            </a:fld>
            <a:endParaRPr lang="en-US" dirty="0"/>
          </a:p>
        </p:txBody>
      </p:sp>
    </p:spTree>
    <p:extLst>
      <p:ext uri="{BB962C8B-B14F-4D97-AF65-F5344CB8AC3E}">
        <p14:creationId xmlns:p14="http://schemas.microsoft.com/office/powerpoint/2010/main" val="425402827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t>Bifurcation</a:t>
            </a:r>
            <a:endParaRPr lang="en-US" dirty="0"/>
          </a:p>
        </p:txBody>
      </p:sp>
      <mc:AlternateContent xmlns:mc="http://schemas.openxmlformats.org/markup-compatibility/2006" xmlns:a14="http://schemas.microsoft.com/office/drawing/2010/main">
        <mc:Choice Requires="a14">
          <p:sp>
            <p:nvSpPr>
              <p:cNvPr id="4" name="Rectangle 3"/>
              <p:cNvSpPr/>
              <p:nvPr/>
            </p:nvSpPr>
            <p:spPr>
              <a:xfrm>
                <a:off x="521206" y="1229082"/>
                <a:ext cx="11162793" cy="3693319"/>
              </a:xfrm>
              <a:prstGeom prst="rect">
                <a:avLst/>
              </a:prstGeom>
            </p:spPr>
            <p:txBody>
              <a:bodyPr wrap="square">
                <a:spAutoFit/>
              </a:bodyPr>
              <a:lstStyle/>
              <a:p>
                <a:r>
                  <a:rPr lang="en-US" b="1" dirty="0"/>
                  <a:t>Bifurcation theory</a:t>
                </a:r>
                <a:r>
                  <a:rPr lang="en-US" dirty="0"/>
                  <a:t> is the mathematical study of changes in the qualitative or topological structure of a given family, such as the integral curves of a family of vector fields, and the solutions of a family of differential equations.</a:t>
                </a:r>
                <a:endParaRPr lang="en-US" dirty="0" smtClean="0"/>
              </a:p>
              <a:p>
                <a:r>
                  <a:rPr lang="en-US" dirty="0" smtClean="0"/>
                  <a:t>Bifurcation theory is concerned with how solutions change as parameters in a model are </a:t>
                </a:r>
                <a:r>
                  <a:rPr lang="en-US" dirty="0"/>
                  <a:t>varied</a:t>
                </a:r>
                <a:r>
                  <a:rPr lang="en-US" dirty="0" smtClean="0"/>
                  <a:t>. </a:t>
                </a:r>
                <a:r>
                  <a:rPr lang="en-US" dirty="0"/>
                  <a:t>For example, in the previous section we showed that the </a:t>
                </a:r>
                <a:r>
                  <a:rPr lang="en-US" dirty="0" smtClean="0"/>
                  <a:t>Fitzhugh-</a:t>
                </a:r>
                <a:r>
                  <a:rPr lang="en-US" dirty="0" err="1" smtClean="0"/>
                  <a:t>Nagumo</a:t>
                </a:r>
                <a:r>
                  <a:rPr lang="en-US" dirty="0"/>
                  <a:t> </a:t>
                </a:r>
                <a:r>
                  <a:rPr lang="en-US" dirty="0" smtClean="0"/>
                  <a:t>equations </a:t>
                </a:r>
                <a:r>
                  <a:rPr lang="en-US" dirty="0"/>
                  <a:t>may exhibit different types of solutions for different values of the </a:t>
                </a:r>
                <a:r>
                  <a:rPr lang="en-US" dirty="0" smtClean="0"/>
                  <a:t>applied current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𝑒𝑥𝑡</m:t>
                        </m:r>
                      </m:sub>
                    </m:sSub>
                  </m:oMath>
                </a14:m>
                <a:r>
                  <a:rPr lang="en-US" dirty="0" smtClean="0"/>
                  <a:t>.</a:t>
                </a:r>
              </a:p>
              <a:p>
                <a:r>
                  <a:rPr lang="en-US" dirty="0"/>
                  <a:t>It is useful to divide bifurcations into two principal classes:</a:t>
                </a:r>
              </a:p>
              <a:p>
                <a:pPr marL="285750" indent="-285750">
                  <a:buFont typeface="Arial" panose="020B0604020202020204" pitchFamily="34" charset="0"/>
                  <a:buChar char="•"/>
                </a:pPr>
                <a:r>
                  <a:rPr lang="en-US" b="1" dirty="0" smtClean="0"/>
                  <a:t>Local </a:t>
                </a:r>
                <a:r>
                  <a:rPr lang="en-US" b="1" dirty="0"/>
                  <a:t>bifurcations</a:t>
                </a:r>
                <a:r>
                  <a:rPr lang="en-US" dirty="0"/>
                  <a:t>, which can be </a:t>
                </a:r>
                <a:r>
                  <a:rPr lang="en-US" dirty="0" smtClean="0"/>
                  <a:t>analyzed </a:t>
                </a:r>
                <a:r>
                  <a:rPr lang="en-US" dirty="0"/>
                  <a:t>entirely through changes in the </a:t>
                </a:r>
                <a:r>
                  <a:rPr lang="en-US" b="1" dirty="0"/>
                  <a:t>local stability properties </a:t>
                </a:r>
                <a:r>
                  <a:rPr lang="en-US" dirty="0"/>
                  <a:t>of equilibria, periodic orbits or other invariant sets as parameters cross through critical thresholds; and</a:t>
                </a:r>
              </a:p>
              <a:p>
                <a:pPr marL="285750" indent="-285750">
                  <a:buFont typeface="Arial" panose="020B0604020202020204" pitchFamily="34" charset="0"/>
                  <a:buChar char="•"/>
                </a:pPr>
                <a:r>
                  <a:rPr lang="en-US" b="1" dirty="0"/>
                  <a:t>Global bifurcations</a:t>
                </a:r>
                <a:r>
                  <a:rPr lang="en-US" dirty="0"/>
                  <a:t>, which often occur when larger invariant sets of the </a:t>
                </a:r>
                <a:r>
                  <a:rPr lang="en-US" dirty="0" smtClean="0"/>
                  <a:t>system, </a:t>
                </a:r>
                <a:r>
                  <a:rPr lang="en-US" dirty="0"/>
                  <a:t>such as periodic orbits</a:t>
                </a:r>
                <a:r>
                  <a:rPr lang="en-US" dirty="0" smtClean="0"/>
                  <a:t>, </a:t>
                </a:r>
                <a:r>
                  <a:rPr lang="en-US" dirty="0"/>
                  <a:t>'collide' with each other, or with equilibria of the system. </a:t>
                </a:r>
                <a:r>
                  <a:rPr lang="en-US" i="1" u="sng" dirty="0"/>
                  <a:t>They cannot be detected purely by a stability analysis of the equilibria (fixed points).</a:t>
                </a:r>
              </a:p>
              <a:p>
                <a:endParaRPr lang="en-US" dirty="0"/>
              </a:p>
            </p:txBody>
          </p:sp>
        </mc:Choice>
        <mc:Fallback xmlns="">
          <p:sp>
            <p:nvSpPr>
              <p:cNvPr id="4" name="Rectangle 3"/>
              <p:cNvSpPr>
                <a:spLocks noRot="1" noChangeAspect="1" noMove="1" noResize="1" noEditPoints="1" noAdjustHandles="1" noChangeArrowheads="1" noChangeShapeType="1" noTextEdit="1"/>
              </p:cNvSpPr>
              <p:nvPr/>
            </p:nvSpPr>
            <p:spPr>
              <a:xfrm>
                <a:off x="521206" y="1229082"/>
                <a:ext cx="11162793" cy="3693319"/>
              </a:xfrm>
              <a:prstGeom prst="rect">
                <a:avLst/>
              </a:prstGeom>
              <a:blipFill>
                <a:blip r:embed="rId2"/>
                <a:stretch>
                  <a:fillRect l="-437" t="-826" r="-328"/>
                </a:stretch>
              </a:blipFill>
            </p:spPr>
            <p:txBody>
              <a:bodyPr/>
              <a:lstStyle/>
              <a:p>
                <a:r>
                  <a:rPr lang="en-US">
                    <a:noFill/>
                  </a:rPr>
                  <a:t> </a:t>
                </a:r>
              </a:p>
            </p:txBody>
          </p:sp>
        </mc:Fallback>
      </mc:AlternateContent>
      <p:sp>
        <p:nvSpPr>
          <p:cNvPr id="3" name="Slide Number Placeholder 2"/>
          <p:cNvSpPr>
            <a:spLocks noGrp="1"/>
          </p:cNvSpPr>
          <p:nvPr>
            <p:ph type="sldNum" sz="quarter" idx="4"/>
          </p:nvPr>
        </p:nvSpPr>
        <p:spPr/>
        <p:txBody>
          <a:bodyPr/>
          <a:lstStyle/>
          <a:p>
            <a:fld id="{9860EDB8-5305-433F-BE41-D7A86D811DB3}" type="slidenum">
              <a:rPr lang="en-US" smtClean="0"/>
              <a:pPr/>
              <a:t>35</a:t>
            </a:fld>
            <a:endParaRPr lang="en-US" dirty="0"/>
          </a:p>
        </p:txBody>
      </p:sp>
    </p:spTree>
    <p:extLst>
      <p:ext uri="{BB962C8B-B14F-4D97-AF65-F5344CB8AC3E}">
        <p14:creationId xmlns:p14="http://schemas.microsoft.com/office/powerpoint/2010/main" val="396914983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t>Local Bifurcation</a:t>
            </a:r>
            <a:endParaRPr lang="en-US" dirty="0"/>
          </a:p>
        </p:txBody>
      </p:sp>
      <p:sp>
        <p:nvSpPr>
          <p:cNvPr id="4" name="Rectangle 3"/>
          <p:cNvSpPr/>
          <p:nvPr/>
        </p:nvSpPr>
        <p:spPr>
          <a:xfrm>
            <a:off x="521206" y="1229082"/>
            <a:ext cx="11162793" cy="3416320"/>
          </a:xfrm>
          <a:prstGeom prst="rect">
            <a:avLst/>
          </a:prstGeom>
        </p:spPr>
        <p:txBody>
          <a:bodyPr wrap="square">
            <a:spAutoFit/>
          </a:bodyPr>
          <a:lstStyle/>
          <a:p>
            <a:r>
              <a:rPr lang="en-US" dirty="0"/>
              <a:t>A local bifurcation occurs when a parameter change causes the stability of an equilibrium (or fixed point) to </a:t>
            </a:r>
            <a:r>
              <a:rPr lang="en-US" dirty="0" smtClean="0"/>
              <a:t>change. </a:t>
            </a:r>
            <a:r>
              <a:rPr lang="en-US" dirty="0"/>
              <a:t>The topological changes in the phase portrait of the system can be confined to arbitrarily small </a:t>
            </a:r>
            <a:r>
              <a:rPr lang="en-US" dirty="0" err="1"/>
              <a:t>neighbourhoods</a:t>
            </a:r>
            <a:r>
              <a:rPr lang="en-US" dirty="0"/>
              <a:t> of the bifurcating fixed points by moving the bifurcation parameter close to the bifurcation point (hence 'local</a:t>
            </a:r>
            <a:r>
              <a:rPr lang="en-US" dirty="0" smtClean="0"/>
              <a:t>').</a:t>
            </a:r>
          </a:p>
          <a:p>
            <a:r>
              <a:rPr lang="en-US" dirty="0"/>
              <a:t>Examples of local bifurcations include:</a:t>
            </a:r>
          </a:p>
          <a:p>
            <a:pPr marL="742950" lvl="1" indent="-285750">
              <a:buFont typeface="Arial" panose="020B0604020202020204" pitchFamily="34" charset="0"/>
              <a:buChar char="•"/>
            </a:pPr>
            <a:r>
              <a:rPr lang="en-US" dirty="0"/>
              <a:t>Saddle-node (fold) bifurcation</a:t>
            </a:r>
          </a:p>
          <a:p>
            <a:pPr marL="742950" lvl="1" indent="-285750">
              <a:buFont typeface="Arial" panose="020B0604020202020204" pitchFamily="34" charset="0"/>
              <a:buChar char="•"/>
            </a:pPr>
            <a:r>
              <a:rPr lang="en-US" dirty="0" err="1"/>
              <a:t>Transcritical</a:t>
            </a:r>
            <a:r>
              <a:rPr lang="en-US" dirty="0"/>
              <a:t> bifurcation</a:t>
            </a:r>
          </a:p>
          <a:p>
            <a:pPr marL="742950" lvl="1" indent="-285750">
              <a:buFont typeface="Arial" panose="020B0604020202020204" pitchFamily="34" charset="0"/>
              <a:buChar char="•"/>
            </a:pPr>
            <a:r>
              <a:rPr lang="en-US" dirty="0"/>
              <a:t>Pitchfork bifurcation</a:t>
            </a:r>
          </a:p>
          <a:p>
            <a:pPr marL="742950" lvl="1" indent="-285750">
              <a:buFont typeface="Arial" panose="020B0604020202020204" pitchFamily="34" charset="0"/>
              <a:buChar char="•"/>
            </a:pPr>
            <a:r>
              <a:rPr lang="en-US" dirty="0" smtClean="0"/>
              <a:t>Hopf bifurcation</a:t>
            </a:r>
          </a:p>
          <a:p>
            <a:pPr marL="742950" lvl="1" indent="-285750">
              <a:buFont typeface="Arial" panose="020B0604020202020204" pitchFamily="34" charset="0"/>
              <a:buChar char="•"/>
            </a:pPr>
            <a:r>
              <a:rPr lang="en-US" dirty="0"/>
              <a:t>Period-doubling (flip) </a:t>
            </a:r>
            <a:r>
              <a:rPr lang="en-US" dirty="0" smtClean="0"/>
              <a:t>bifurcation</a:t>
            </a:r>
            <a:endParaRPr lang="en-US" dirty="0"/>
          </a:p>
          <a:p>
            <a:pPr marL="742950" lvl="1" indent="-285750">
              <a:buFont typeface="Arial" panose="020B0604020202020204" pitchFamily="34" charset="0"/>
              <a:buChar char="•"/>
            </a:pPr>
            <a:r>
              <a:rPr lang="en-US" dirty="0"/>
              <a:t>Neimark–Sacker (secondary Hopf) bifurcation</a:t>
            </a:r>
          </a:p>
          <a:p>
            <a:endParaRPr lang="en-US" dirty="0"/>
          </a:p>
        </p:txBody>
      </p:sp>
      <p:sp>
        <p:nvSpPr>
          <p:cNvPr id="3" name="Slide Number Placeholder 2"/>
          <p:cNvSpPr>
            <a:spLocks noGrp="1"/>
          </p:cNvSpPr>
          <p:nvPr>
            <p:ph type="sldNum" sz="quarter" idx="4"/>
          </p:nvPr>
        </p:nvSpPr>
        <p:spPr/>
        <p:txBody>
          <a:bodyPr/>
          <a:lstStyle/>
          <a:p>
            <a:fld id="{9860EDB8-5305-433F-BE41-D7A86D811DB3}" type="slidenum">
              <a:rPr lang="en-US" smtClean="0"/>
              <a:pPr/>
              <a:t>36</a:t>
            </a:fld>
            <a:endParaRPr lang="en-US" dirty="0"/>
          </a:p>
        </p:txBody>
      </p:sp>
    </p:spTree>
    <p:extLst>
      <p:ext uri="{BB962C8B-B14F-4D97-AF65-F5344CB8AC3E}">
        <p14:creationId xmlns:p14="http://schemas.microsoft.com/office/powerpoint/2010/main" val="236080248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t>Global Bifurcation</a:t>
            </a:r>
            <a:endParaRPr lang="en-US" dirty="0"/>
          </a:p>
        </p:txBody>
      </p:sp>
      <p:sp>
        <p:nvSpPr>
          <p:cNvPr id="4" name="Rectangle 3"/>
          <p:cNvSpPr/>
          <p:nvPr/>
        </p:nvSpPr>
        <p:spPr>
          <a:xfrm>
            <a:off x="521206" y="1229082"/>
            <a:ext cx="11162793" cy="3693319"/>
          </a:xfrm>
          <a:prstGeom prst="rect">
            <a:avLst/>
          </a:prstGeom>
        </p:spPr>
        <p:txBody>
          <a:bodyPr wrap="square">
            <a:spAutoFit/>
          </a:bodyPr>
          <a:lstStyle/>
          <a:p>
            <a:r>
              <a:rPr lang="en-US" dirty="0"/>
              <a:t>Global bifurcations occur when 'larger' invariant sets, such as periodic orbits, collide with equilibria. This causes changes in the topology of the trajectories in the phase space which cannot be confined to a small </a:t>
            </a:r>
            <a:r>
              <a:rPr lang="en-US" dirty="0" smtClean="0"/>
              <a:t>neighborhood, </a:t>
            </a:r>
            <a:r>
              <a:rPr lang="en-US" dirty="0"/>
              <a:t>as is the case with local bifurcations. In fact, the changes in topology extend out to an arbitrarily large distance (hence 'global').</a:t>
            </a:r>
          </a:p>
          <a:p>
            <a:r>
              <a:rPr lang="en-US" dirty="0"/>
              <a:t>Examples of global bifurcations include</a:t>
            </a:r>
            <a:r>
              <a:rPr lang="en-US" dirty="0" smtClean="0"/>
              <a:t>:</a:t>
            </a:r>
          </a:p>
          <a:p>
            <a:pPr marL="742950" lvl="1" indent="-285750">
              <a:buFont typeface="Arial" panose="020B0604020202020204" pitchFamily="34" charset="0"/>
              <a:buChar char="•"/>
            </a:pPr>
            <a:r>
              <a:rPr lang="en-US" b="1" dirty="0" err="1" smtClean="0"/>
              <a:t>Homoclinic</a:t>
            </a:r>
            <a:r>
              <a:rPr lang="en-US" b="1" dirty="0" smtClean="0"/>
              <a:t> </a:t>
            </a:r>
            <a:r>
              <a:rPr lang="en-US" b="1" dirty="0"/>
              <a:t>bifurcation</a:t>
            </a:r>
            <a:r>
              <a:rPr lang="en-US" dirty="0"/>
              <a:t> in which a limit cycle collides with a saddle point.</a:t>
            </a:r>
          </a:p>
          <a:p>
            <a:pPr marL="742950" lvl="1" indent="-285750">
              <a:buFont typeface="Arial" panose="020B0604020202020204" pitchFamily="34" charset="0"/>
              <a:buChar char="•"/>
            </a:pPr>
            <a:r>
              <a:rPr lang="en-US" b="1" dirty="0" err="1"/>
              <a:t>Heteroclinic</a:t>
            </a:r>
            <a:r>
              <a:rPr lang="en-US" b="1" dirty="0"/>
              <a:t> bifurcation</a:t>
            </a:r>
            <a:r>
              <a:rPr lang="en-US" dirty="0"/>
              <a:t> in which a limit cycle collides with two or more saddle points.</a:t>
            </a:r>
          </a:p>
          <a:p>
            <a:pPr marL="742950" lvl="1" indent="-285750">
              <a:buFont typeface="Arial" panose="020B0604020202020204" pitchFamily="34" charset="0"/>
              <a:buChar char="•"/>
            </a:pPr>
            <a:r>
              <a:rPr lang="en-US" b="1" dirty="0"/>
              <a:t>Infinite-period bifurcation</a:t>
            </a:r>
            <a:r>
              <a:rPr lang="en-US" dirty="0"/>
              <a:t> in which a stable node and saddle point simultaneously occur on a limit cycle.</a:t>
            </a:r>
          </a:p>
          <a:p>
            <a:pPr marL="742950" lvl="1" indent="-285750">
              <a:buFont typeface="Arial" panose="020B0604020202020204" pitchFamily="34" charset="0"/>
              <a:buChar char="•"/>
            </a:pPr>
            <a:r>
              <a:rPr lang="en-US" b="1" dirty="0"/>
              <a:t>Blue sky catastrophe</a:t>
            </a:r>
            <a:r>
              <a:rPr lang="en-US" dirty="0"/>
              <a:t> in which a limit cycle collides with a </a:t>
            </a:r>
            <a:r>
              <a:rPr lang="en-US" dirty="0" err="1"/>
              <a:t>nonhyperbolic</a:t>
            </a:r>
            <a:r>
              <a:rPr lang="en-US" dirty="0"/>
              <a:t> </a:t>
            </a:r>
            <a:r>
              <a:rPr lang="en-US" dirty="0" smtClean="0"/>
              <a:t>cycle.</a:t>
            </a:r>
          </a:p>
          <a:p>
            <a:r>
              <a:rPr lang="en-US" dirty="0" smtClean="0"/>
              <a:t>Global </a:t>
            </a:r>
            <a:r>
              <a:rPr lang="en-US" dirty="0"/>
              <a:t>bifurcations can also involve more complicated sets such as chaotic attractors (e.g. </a:t>
            </a:r>
            <a:r>
              <a:rPr lang="en-US" b="1" dirty="0"/>
              <a:t>crises</a:t>
            </a:r>
            <a:r>
              <a:rPr lang="en-US" dirty="0"/>
              <a:t>).</a:t>
            </a:r>
          </a:p>
          <a:p>
            <a:endParaRPr lang="en-US" dirty="0"/>
          </a:p>
          <a:p>
            <a:endParaRPr lang="en-US" dirty="0"/>
          </a:p>
        </p:txBody>
      </p:sp>
      <p:sp>
        <p:nvSpPr>
          <p:cNvPr id="3" name="Slide Number Placeholder 2"/>
          <p:cNvSpPr>
            <a:spLocks noGrp="1"/>
          </p:cNvSpPr>
          <p:nvPr>
            <p:ph type="sldNum" sz="quarter" idx="4"/>
          </p:nvPr>
        </p:nvSpPr>
        <p:spPr/>
        <p:txBody>
          <a:bodyPr/>
          <a:lstStyle/>
          <a:p>
            <a:fld id="{9860EDB8-5305-433F-BE41-D7A86D811DB3}" type="slidenum">
              <a:rPr lang="en-US" smtClean="0"/>
              <a:pPr/>
              <a:t>37</a:t>
            </a:fld>
            <a:endParaRPr lang="en-US" dirty="0"/>
          </a:p>
        </p:txBody>
      </p:sp>
    </p:spTree>
    <p:extLst>
      <p:ext uri="{BB962C8B-B14F-4D97-AF65-F5344CB8AC3E}">
        <p14:creationId xmlns:p14="http://schemas.microsoft.com/office/powerpoint/2010/main" val="31157789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1207" y="448056"/>
            <a:ext cx="10705593" cy="640080"/>
          </a:xfrm>
        </p:spPr>
        <p:txBody>
          <a:bodyPr>
            <a:normAutofit/>
          </a:bodyPr>
          <a:lstStyle/>
          <a:p>
            <a:r>
              <a:rPr lang="en-US" b="1" dirty="0"/>
              <a:t>Local Bifurcation - Saddle-node </a:t>
            </a:r>
            <a:r>
              <a:rPr lang="en-US" b="1" dirty="0" smtClean="0"/>
              <a:t>bifurcation</a:t>
            </a:r>
            <a:endParaRPr lang="en-US" dirty="0"/>
          </a:p>
        </p:txBody>
      </p:sp>
      <p:sp>
        <p:nvSpPr>
          <p:cNvPr id="4" name="Rectangle 3"/>
          <p:cNvSpPr/>
          <p:nvPr/>
        </p:nvSpPr>
        <p:spPr>
          <a:xfrm>
            <a:off x="521206" y="1229082"/>
            <a:ext cx="11162793" cy="1477328"/>
          </a:xfrm>
          <a:prstGeom prst="rect">
            <a:avLst/>
          </a:prstGeom>
        </p:spPr>
        <p:txBody>
          <a:bodyPr wrap="square">
            <a:spAutoFit/>
          </a:bodyPr>
          <a:lstStyle/>
          <a:p>
            <a:r>
              <a:rPr lang="en-US" dirty="0"/>
              <a:t>two fixed points (or equilibria) of a dynamical system collide and annihilate each </a:t>
            </a:r>
            <a:r>
              <a:rPr lang="en-US" dirty="0" smtClean="0"/>
              <a:t>other</a:t>
            </a:r>
            <a:r>
              <a:rPr lang="en-US" dirty="0"/>
              <a:t> </a:t>
            </a:r>
            <a:r>
              <a:rPr lang="en-US" dirty="0" smtClean="0"/>
              <a:t>or </a:t>
            </a:r>
          </a:p>
          <a:p>
            <a:r>
              <a:rPr lang="en-US" dirty="0" smtClean="0"/>
              <a:t>A </a:t>
            </a:r>
            <a:r>
              <a:rPr lang="en-US" dirty="0"/>
              <a:t>sudden creation of two fixed points</a:t>
            </a:r>
            <a:r>
              <a:rPr lang="en-US" dirty="0" smtClean="0"/>
              <a:t>.</a:t>
            </a:r>
          </a:p>
          <a:p>
            <a:r>
              <a:rPr lang="en-US" dirty="0"/>
              <a:t>If the phase space is one-dimensional, one of the equilibrium points is unstable (the saddle), while the other is stable (the node).</a:t>
            </a:r>
          </a:p>
          <a:p>
            <a:r>
              <a:rPr lang="en-US" dirty="0"/>
              <a:t>Saddle-node bifurcations may be associated with hysteresis loops and catastrophes</a:t>
            </a:r>
            <a:r>
              <a:rPr lang="en-US" dirty="0" smtClean="0"/>
              <a:t>.</a:t>
            </a:r>
          </a:p>
        </p:txBody>
      </p:sp>
      <mc:AlternateContent xmlns:mc="http://schemas.openxmlformats.org/markup-compatibility/2006">
        <mc:Choice xmlns:a14="http://schemas.microsoft.com/office/drawing/2010/main" Requires="a14">
          <p:sp>
            <p:nvSpPr>
              <p:cNvPr id="3" name="TextBox 2"/>
              <p:cNvSpPr txBox="1"/>
              <p:nvPr/>
            </p:nvSpPr>
            <p:spPr>
              <a:xfrm>
                <a:off x="521206" y="2928943"/>
                <a:ext cx="5612894" cy="624273"/>
              </a:xfrm>
              <a:prstGeom prst="rect">
                <a:avLst/>
              </a:prstGeom>
              <a:noFill/>
            </p:spPr>
            <p:txBody>
              <a:bodyPr wrap="square" rtlCol="0">
                <a:spAutoFit/>
              </a:bodyPr>
              <a:lstStyle/>
              <a:p>
                <a:r>
                  <a:rPr lang="en-US" dirty="0" smtClean="0"/>
                  <a:t>1D:  </a:t>
                </a:r>
                <a14:m>
                  <m:oMath xmlns:m="http://schemas.openxmlformats.org/officeDocument/2006/math">
                    <m:f>
                      <m:fPr>
                        <m:ctrlPr>
                          <a:rPr lang="en-US" sz="2400" i="1" smtClean="0">
                            <a:latin typeface="Cambria Math" panose="02040503050406030204" pitchFamily="18" charset="0"/>
                          </a:rPr>
                        </m:ctrlPr>
                      </m:fPr>
                      <m:num>
                        <m:r>
                          <a:rPr lang="en-US" sz="2400" b="0" i="1" smtClean="0">
                            <a:latin typeface="Cambria Math" panose="02040503050406030204" pitchFamily="18" charset="0"/>
                          </a:rPr>
                          <m:t>𝑑𝑥</m:t>
                        </m:r>
                      </m:num>
                      <m:den>
                        <m:r>
                          <a:rPr lang="en-US" sz="2400" b="0" i="1" smtClean="0">
                            <a:latin typeface="Cambria Math" panose="02040503050406030204" pitchFamily="18" charset="0"/>
                          </a:rPr>
                          <m:t>𝑑𝑡</m:t>
                        </m:r>
                      </m:den>
                    </m:f>
                    <m:r>
                      <a:rPr lang="en-US" sz="2400" b="0" i="1" smtClean="0">
                        <a:latin typeface="Cambria Math" panose="02040503050406030204" pitchFamily="18" charset="0"/>
                      </a:rPr>
                      <m:t>=</m:t>
                    </m:r>
                    <m:r>
                      <a:rPr lang="en-US" sz="2400" b="0" i="1" smtClean="0">
                        <a:latin typeface="Cambria Math" panose="02040503050406030204" pitchFamily="18" charset="0"/>
                      </a:rPr>
                      <m:t>𝑟</m:t>
                    </m:r>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𝑥</m:t>
                        </m:r>
                      </m:e>
                      <m:sup>
                        <m:r>
                          <a:rPr lang="en-US" sz="2400" b="0" i="1" smtClean="0">
                            <a:latin typeface="Cambria Math" panose="02040503050406030204" pitchFamily="18" charset="0"/>
                          </a:rPr>
                          <m:t>2</m:t>
                        </m:r>
                      </m:sup>
                    </m:sSup>
                  </m:oMath>
                </a14:m>
                <a:endParaRPr lang="en-US" sz="2400" dirty="0"/>
              </a:p>
            </p:txBody>
          </p:sp>
        </mc:Choice>
        <mc:Fallback>
          <p:sp>
            <p:nvSpPr>
              <p:cNvPr id="3" name="TextBox 2"/>
              <p:cNvSpPr txBox="1">
                <a:spLocks noRot="1" noChangeAspect="1" noMove="1" noResize="1" noEditPoints="1" noAdjustHandles="1" noChangeArrowheads="1" noChangeShapeType="1" noTextEdit="1"/>
              </p:cNvSpPr>
              <p:nvPr/>
            </p:nvSpPr>
            <p:spPr>
              <a:xfrm>
                <a:off x="521206" y="2928943"/>
                <a:ext cx="5612894" cy="624273"/>
              </a:xfrm>
              <a:prstGeom prst="rect">
                <a:avLst/>
              </a:prstGeom>
              <a:blipFill>
                <a:blip r:embed="rId2"/>
                <a:stretch>
                  <a:fillRect l="-869"/>
                </a:stretch>
              </a:blipFill>
            </p:spPr>
            <p:txBody>
              <a:bodyPr/>
              <a:lstStyle/>
              <a:p>
                <a:r>
                  <a:rPr lang="en-US">
                    <a:noFill/>
                  </a:rPr>
                  <a:t> </a:t>
                </a:r>
              </a:p>
            </p:txBody>
          </p:sp>
        </mc:Fallback>
      </mc:AlternateContent>
      <p:pic>
        <p:nvPicPr>
          <p:cNvPr id="5" name="Picture 4"/>
          <p:cNvPicPr>
            <a:picLocks noChangeAspect="1"/>
          </p:cNvPicPr>
          <p:nvPr/>
        </p:nvPicPr>
        <p:blipFill>
          <a:blip r:embed="rId3"/>
          <a:stretch>
            <a:fillRect/>
          </a:stretch>
        </p:blipFill>
        <p:spPr>
          <a:xfrm>
            <a:off x="521206" y="3642764"/>
            <a:ext cx="7348941" cy="2743200"/>
          </a:xfrm>
          <a:prstGeom prst="rect">
            <a:avLst/>
          </a:prstGeom>
        </p:spPr>
      </p:pic>
      <p:pic>
        <p:nvPicPr>
          <p:cNvPr id="7" name="Picture 6"/>
          <p:cNvPicPr>
            <a:picLocks noChangeAspect="1"/>
          </p:cNvPicPr>
          <p:nvPr/>
        </p:nvPicPr>
        <p:blipFill>
          <a:blip r:embed="rId4"/>
          <a:stretch>
            <a:fillRect/>
          </a:stretch>
        </p:blipFill>
        <p:spPr>
          <a:xfrm>
            <a:off x="7961641" y="3642764"/>
            <a:ext cx="3722358" cy="2743200"/>
          </a:xfrm>
          <a:prstGeom prst="rect">
            <a:avLst/>
          </a:prstGeom>
        </p:spPr>
      </p:pic>
      <p:sp>
        <p:nvSpPr>
          <p:cNvPr id="9" name="Slide Number Placeholder 8"/>
          <p:cNvSpPr>
            <a:spLocks noGrp="1"/>
          </p:cNvSpPr>
          <p:nvPr>
            <p:ph type="sldNum" sz="quarter" idx="4"/>
          </p:nvPr>
        </p:nvSpPr>
        <p:spPr/>
        <p:txBody>
          <a:bodyPr/>
          <a:lstStyle/>
          <a:p>
            <a:fld id="{9860EDB8-5305-433F-BE41-D7A86D811DB3}" type="slidenum">
              <a:rPr lang="en-US" smtClean="0"/>
              <a:pPr/>
              <a:t>38</a:t>
            </a:fld>
            <a:endParaRPr lang="en-US" dirty="0"/>
          </a:p>
        </p:txBody>
      </p:sp>
    </p:spTree>
    <p:extLst>
      <p:ext uri="{BB962C8B-B14F-4D97-AF65-F5344CB8AC3E}">
        <p14:creationId xmlns:p14="http://schemas.microsoft.com/office/powerpoint/2010/main" val="213892544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1207" y="448056"/>
            <a:ext cx="10063666" cy="640080"/>
          </a:xfrm>
        </p:spPr>
        <p:txBody>
          <a:bodyPr>
            <a:normAutofit/>
          </a:bodyPr>
          <a:lstStyle/>
          <a:p>
            <a:r>
              <a:rPr lang="en-US" b="1" dirty="0"/>
              <a:t>Local Bifurcation - Saddle-node </a:t>
            </a:r>
            <a:r>
              <a:rPr lang="en-US" b="1" dirty="0" smtClean="0"/>
              <a:t>bifurcation</a:t>
            </a:r>
            <a:endParaRPr lang="en-US" dirty="0"/>
          </a:p>
        </p:txBody>
      </p:sp>
      <p:pic>
        <p:nvPicPr>
          <p:cNvPr id="4" name="Picture 4" descr="https://upload.wikimedia.org/wikipedia/commons/e/e2/Saddlenode.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8257310" y="2673324"/>
            <a:ext cx="3413759" cy="256032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14="http://schemas.microsoft.com/office/drawing/2010/main" Requires="a14">
          <p:sp>
            <p:nvSpPr>
              <p:cNvPr id="5" name="TextBox 4"/>
              <p:cNvSpPr txBox="1"/>
              <p:nvPr/>
            </p:nvSpPr>
            <p:spPr>
              <a:xfrm>
                <a:off x="521207" y="1435608"/>
                <a:ext cx="2859302" cy="1156214"/>
              </a:xfrm>
              <a:prstGeom prst="rect">
                <a:avLst/>
              </a:prstGeom>
              <a:noFill/>
            </p:spPr>
            <p:txBody>
              <a:bodyPr wrap="square" rtlCol="0">
                <a:spAutoFit/>
              </a:bodyPr>
              <a:lstStyle/>
              <a:p>
                <a:r>
                  <a:rPr lang="en-US" dirty="0" smtClean="0"/>
                  <a:t>2D:  </a:t>
                </a:r>
                <a14:m>
                  <m:oMath xmlns:m="http://schemas.openxmlformats.org/officeDocument/2006/math">
                    <m:f>
                      <m:fPr>
                        <m:ctrlPr>
                          <a:rPr lang="en-US" sz="2400" i="1" smtClean="0">
                            <a:latin typeface="Cambria Math" panose="02040503050406030204" pitchFamily="18" charset="0"/>
                          </a:rPr>
                        </m:ctrlPr>
                      </m:fPr>
                      <m:num>
                        <m:r>
                          <a:rPr lang="en-US" sz="2400" b="0" i="1" smtClean="0">
                            <a:latin typeface="Cambria Math" panose="02040503050406030204" pitchFamily="18" charset="0"/>
                          </a:rPr>
                          <m:t>𝑑𝑥</m:t>
                        </m:r>
                      </m:num>
                      <m:den>
                        <m:r>
                          <a:rPr lang="en-US" sz="2400" b="0" i="1" smtClean="0">
                            <a:latin typeface="Cambria Math" panose="02040503050406030204" pitchFamily="18" charset="0"/>
                          </a:rPr>
                          <m:t>𝑑𝑡</m:t>
                        </m:r>
                      </m:den>
                    </m:f>
                    <m:r>
                      <a:rPr lang="en-US" sz="2400" b="0" i="1" smtClean="0">
                        <a:latin typeface="Cambria Math" panose="02040503050406030204" pitchFamily="18" charset="0"/>
                      </a:rPr>
                      <m:t>=</m:t>
                    </m:r>
                    <m:r>
                      <a:rPr lang="en-US" sz="2400" b="0" i="1" smtClean="0">
                        <a:latin typeface="Cambria Math" panose="02040503050406030204" pitchFamily="18" charset="0"/>
                      </a:rPr>
                      <m:t>𝛽</m:t>
                    </m:r>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𝑥</m:t>
                        </m:r>
                      </m:e>
                      <m:sup>
                        <m:r>
                          <a:rPr lang="en-US" sz="2400" b="0" i="1" smtClean="0">
                            <a:latin typeface="Cambria Math" panose="02040503050406030204" pitchFamily="18" charset="0"/>
                          </a:rPr>
                          <m:t>2</m:t>
                        </m:r>
                      </m:sup>
                    </m:sSup>
                  </m:oMath>
                </a14:m>
                <a:endParaRPr lang="en-US" sz="2400" b="0" dirty="0" smtClean="0"/>
              </a:p>
              <a:p>
                <a:r>
                  <a:rPr lang="en-US" sz="2400" dirty="0"/>
                  <a:t> </a:t>
                </a:r>
                <a:r>
                  <a:rPr lang="en-US" sz="2400" dirty="0" smtClean="0"/>
                  <a:t>   </a:t>
                </a:r>
                <a:r>
                  <a:rPr lang="en-US" sz="2400" dirty="0" smtClean="0"/>
                  <a:t> </a:t>
                </a:r>
                <a14:m>
                  <m:oMath xmlns:m="http://schemas.openxmlformats.org/officeDocument/2006/math">
                    <m:f>
                      <m:fPr>
                        <m:ctrlPr>
                          <a:rPr lang="en-US" sz="2400" i="1" smtClean="0">
                            <a:latin typeface="Cambria Math" panose="02040503050406030204" pitchFamily="18" charset="0"/>
                          </a:rPr>
                        </m:ctrlPr>
                      </m:fPr>
                      <m:num>
                        <m:r>
                          <a:rPr lang="en-US" sz="2400" b="0" i="1" smtClean="0">
                            <a:latin typeface="Cambria Math" panose="02040503050406030204" pitchFamily="18" charset="0"/>
                          </a:rPr>
                          <m:t>𝑑𝑦</m:t>
                        </m:r>
                      </m:num>
                      <m:den>
                        <m:r>
                          <a:rPr lang="en-US" sz="2400" b="0" i="1" smtClean="0">
                            <a:latin typeface="Cambria Math" panose="02040503050406030204" pitchFamily="18" charset="0"/>
                          </a:rPr>
                          <m:t>𝑑𝑡</m:t>
                        </m:r>
                      </m:den>
                    </m:f>
                    <m:r>
                      <a:rPr lang="en-US" sz="2400" b="0" i="1" smtClean="0">
                        <a:latin typeface="Cambria Math" panose="02040503050406030204" pitchFamily="18" charset="0"/>
                      </a:rPr>
                      <m:t>=−</m:t>
                    </m:r>
                    <m:r>
                      <a:rPr lang="en-US" sz="2400" b="0" i="1" smtClean="0">
                        <a:latin typeface="Cambria Math" panose="02040503050406030204" pitchFamily="18" charset="0"/>
                      </a:rPr>
                      <m:t>𝑦</m:t>
                    </m:r>
                  </m:oMath>
                </a14:m>
                <a:endParaRPr lang="en-US" sz="2400" dirty="0"/>
              </a:p>
            </p:txBody>
          </p:sp>
        </mc:Choice>
        <mc:Fallback>
          <p:sp>
            <p:nvSpPr>
              <p:cNvPr id="5" name="TextBox 4"/>
              <p:cNvSpPr txBox="1">
                <a:spLocks noRot="1" noChangeAspect="1" noMove="1" noResize="1" noEditPoints="1" noAdjustHandles="1" noChangeArrowheads="1" noChangeShapeType="1" noTextEdit="1"/>
              </p:cNvSpPr>
              <p:nvPr/>
            </p:nvSpPr>
            <p:spPr>
              <a:xfrm>
                <a:off x="521207" y="1435608"/>
                <a:ext cx="2859302" cy="1156214"/>
              </a:xfrm>
              <a:prstGeom prst="rect">
                <a:avLst/>
              </a:prstGeom>
              <a:blipFill>
                <a:blip r:embed="rId3"/>
                <a:stretch>
                  <a:fillRect l="-1702"/>
                </a:stretch>
              </a:blipFill>
            </p:spPr>
            <p:txBody>
              <a:bodyPr/>
              <a:lstStyle/>
              <a:p>
                <a:r>
                  <a:rPr lang="en-US">
                    <a:noFill/>
                  </a:rPr>
                  <a:t> </a:t>
                </a:r>
              </a:p>
            </p:txBody>
          </p:sp>
        </mc:Fallback>
      </mc:AlternateContent>
      <p:pic>
        <p:nvPicPr>
          <p:cNvPr id="6" name="Picture 2" descr="File:2DSaddleNode.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1207" y="2673324"/>
            <a:ext cx="7453377" cy="2560320"/>
          </a:xfrm>
          <a:prstGeom prst="rect">
            <a:avLst/>
          </a:prstGeom>
          <a:noFill/>
          <a:extLst>
            <a:ext uri="{909E8E84-426E-40DD-AFC4-6F175D3DCCD1}">
              <a14:hiddenFill xmlns:a14="http://schemas.microsoft.com/office/drawing/2010/main">
                <a:solidFill>
                  <a:srgbClr val="FFFFFF"/>
                </a:solidFill>
              </a14:hiddenFill>
            </a:ext>
          </a:extLst>
        </p:spPr>
      </p:pic>
      <p:sp>
        <p:nvSpPr>
          <p:cNvPr id="7" name="Slide Number Placeholder 6"/>
          <p:cNvSpPr>
            <a:spLocks noGrp="1"/>
          </p:cNvSpPr>
          <p:nvPr>
            <p:ph type="sldNum" sz="quarter" idx="4"/>
          </p:nvPr>
        </p:nvSpPr>
        <p:spPr/>
        <p:txBody>
          <a:bodyPr/>
          <a:lstStyle/>
          <a:p>
            <a:fld id="{9860EDB8-5305-433F-BE41-D7A86D811DB3}" type="slidenum">
              <a:rPr lang="en-US" smtClean="0"/>
              <a:pPr/>
              <a:t>39</a:t>
            </a:fld>
            <a:endParaRPr lang="en-US" dirty="0"/>
          </a:p>
        </p:txBody>
      </p:sp>
    </p:spTree>
    <p:extLst>
      <p:ext uri="{BB962C8B-B14F-4D97-AF65-F5344CB8AC3E}">
        <p14:creationId xmlns:p14="http://schemas.microsoft.com/office/powerpoint/2010/main" val="252244942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Introduction </a:t>
            </a:r>
            <a:r>
              <a:rPr lang="en-US" b="1" dirty="0"/>
              <a:t>to Dynamical Systems</a:t>
            </a:r>
            <a:endParaRPr lang="en-US" dirty="0"/>
          </a:p>
        </p:txBody>
      </p:sp>
      <p:sp>
        <p:nvSpPr>
          <p:cNvPr id="3" name="Content Placeholder 2"/>
          <p:cNvSpPr>
            <a:spLocks noGrp="1"/>
          </p:cNvSpPr>
          <p:nvPr>
            <p:ph sz="quarter" idx="10"/>
          </p:nvPr>
        </p:nvSpPr>
        <p:spPr>
          <a:xfrm>
            <a:off x="539495" y="1435608"/>
            <a:ext cx="11125635" cy="3977640"/>
          </a:xfrm>
        </p:spPr>
        <p:txBody>
          <a:bodyPr>
            <a:normAutofit/>
          </a:bodyPr>
          <a:lstStyle/>
          <a:p>
            <a:r>
              <a:rPr lang="en-US" sz="1600" b="1" dirty="0"/>
              <a:t>Dynamical systems theory </a:t>
            </a:r>
            <a:r>
              <a:rPr lang="en-US" sz="1600" dirty="0"/>
              <a:t>provides a powerful tool for analyzing </a:t>
            </a:r>
            <a:r>
              <a:rPr lang="en-US" sz="1600" b="1" dirty="0"/>
              <a:t>nonlinear </a:t>
            </a:r>
            <a:r>
              <a:rPr lang="en-US" sz="1600" b="1" dirty="0" smtClean="0"/>
              <a:t>systems of </a:t>
            </a:r>
            <a:r>
              <a:rPr lang="en-US" sz="1600" b="1" dirty="0"/>
              <a:t>differential equations</a:t>
            </a:r>
            <a:r>
              <a:rPr lang="en-US" sz="1600" dirty="0"/>
              <a:t>, including those that arise in neuroscience. This theory </a:t>
            </a:r>
            <a:r>
              <a:rPr lang="en-US" sz="1600" dirty="0" smtClean="0"/>
              <a:t>allows us </a:t>
            </a:r>
            <a:r>
              <a:rPr lang="en-US" sz="1600" dirty="0"/>
              <a:t>to interpret solutions geometrically as curves in a phase space. By </a:t>
            </a:r>
            <a:r>
              <a:rPr lang="en-US" sz="1600" dirty="0" smtClean="0"/>
              <a:t>studying the </a:t>
            </a:r>
            <a:r>
              <a:rPr lang="en-US" sz="1600" dirty="0"/>
              <a:t>geometric structure of phase space, we are often able to classify the types </a:t>
            </a:r>
            <a:r>
              <a:rPr lang="en-US" sz="1600" dirty="0" smtClean="0"/>
              <a:t>of solutions that </a:t>
            </a:r>
            <a:r>
              <a:rPr lang="en-US" sz="1600" dirty="0"/>
              <a:t>a model may exhibit and determine how solutions depend on the </a:t>
            </a:r>
            <a:r>
              <a:rPr lang="en-US" sz="1600" dirty="0" smtClean="0"/>
              <a:t>model’s parameters. </a:t>
            </a:r>
            <a:r>
              <a:rPr lang="en-US" sz="1600" dirty="0"/>
              <a:t>For example, we can often predict if a model neuron will generate </a:t>
            </a:r>
            <a:r>
              <a:rPr lang="en-US" sz="1600" dirty="0" smtClean="0"/>
              <a:t>an action </a:t>
            </a:r>
            <a:r>
              <a:rPr lang="en-US" sz="1600" dirty="0"/>
              <a:t>potential, determine for which values of the parameters the model will </a:t>
            </a:r>
            <a:r>
              <a:rPr lang="en-US" sz="1600" dirty="0" smtClean="0"/>
              <a:t>produce oscillations</a:t>
            </a:r>
            <a:r>
              <a:rPr lang="en-US" sz="1600" dirty="0"/>
              <a:t>, and compute how the frequency of oscillations depends on </a:t>
            </a:r>
            <a:r>
              <a:rPr lang="en-US" sz="1600" dirty="0" smtClean="0"/>
              <a:t>the parameters.</a:t>
            </a:r>
          </a:p>
          <a:p>
            <a:r>
              <a:rPr lang="en-US" sz="1600" dirty="0"/>
              <a:t>In this chapter, we introduce many of the basic concepts of dynamical </a:t>
            </a:r>
            <a:r>
              <a:rPr lang="en-US" sz="1600" dirty="0" smtClean="0"/>
              <a:t>systems theory </a:t>
            </a:r>
            <a:r>
              <a:rPr lang="en-US" sz="1600" dirty="0"/>
              <a:t>using a reduced two-variable model: the Morris–</a:t>
            </a:r>
            <a:r>
              <a:rPr lang="en-US" sz="1600" dirty="0" err="1"/>
              <a:t>Lecar</a:t>
            </a:r>
            <a:r>
              <a:rPr lang="en-US" sz="1600" dirty="0"/>
              <a:t> equations.</a:t>
            </a:r>
          </a:p>
        </p:txBody>
      </p:sp>
      <p:sp>
        <p:nvSpPr>
          <p:cNvPr id="4" name="Slide Number Placeholder 3"/>
          <p:cNvSpPr>
            <a:spLocks noGrp="1"/>
          </p:cNvSpPr>
          <p:nvPr>
            <p:ph type="sldNum" sz="quarter" idx="4"/>
          </p:nvPr>
        </p:nvSpPr>
        <p:spPr/>
        <p:txBody>
          <a:bodyPr/>
          <a:lstStyle/>
          <a:p>
            <a:fld id="{9860EDB8-5305-433F-BE41-D7A86D811DB3}" type="slidenum">
              <a:rPr lang="en-US" smtClean="0"/>
              <a:pPr/>
              <a:t>4</a:t>
            </a:fld>
            <a:endParaRPr lang="en-US" dirty="0"/>
          </a:p>
        </p:txBody>
      </p:sp>
    </p:spTree>
    <p:extLst>
      <p:ext uri="{BB962C8B-B14F-4D97-AF65-F5344CB8AC3E}">
        <p14:creationId xmlns:p14="http://schemas.microsoft.com/office/powerpoint/2010/main" val="259583530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1207" y="448056"/>
            <a:ext cx="10705593" cy="640080"/>
          </a:xfrm>
        </p:spPr>
        <p:txBody>
          <a:bodyPr>
            <a:normAutofit/>
          </a:bodyPr>
          <a:lstStyle/>
          <a:p>
            <a:r>
              <a:rPr lang="en-US" b="1" dirty="0" smtClean="0"/>
              <a:t>Local </a:t>
            </a:r>
            <a:r>
              <a:rPr lang="en-US" b="1" dirty="0"/>
              <a:t>Bifurcation -</a:t>
            </a:r>
            <a:r>
              <a:rPr lang="en-US" b="1" dirty="0" err="1"/>
              <a:t>Transcritical</a:t>
            </a:r>
            <a:r>
              <a:rPr lang="en-US" b="1" dirty="0"/>
              <a:t> bifurcation</a:t>
            </a:r>
            <a:endParaRPr lang="en-US" dirty="0"/>
          </a:p>
        </p:txBody>
      </p:sp>
      <p:sp>
        <p:nvSpPr>
          <p:cNvPr id="4" name="Rectangle 3"/>
          <p:cNvSpPr/>
          <p:nvPr/>
        </p:nvSpPr>
        <p:spPr>
          <a:xfrm>
            <a:off x="521206" y="1229082"/>
            <a:ext cx="11162793" cy="923330"/>
          </a:xfrm>
          <a:prstGeom prst="rect">
            <a:avLst/>
          </a:prstGeom>
        </p:spPr>
        <p:txBody>
          <a:bodyPr wrap="square">
            <a:spAutoFit/>
          </a:bodyPr>
          <a:lstStyle/>
          <a:p>
            <a:r>
              <a:rPr lang="en-US" dirty="0" smtClean="0"/>
              <a:t>An </a:t>
            </a:r>
            <a:r>
              <a:rPr lang="en-US" dirty="0"/>
              <a:t>equilibrium having an eigenvalue whose real part passes through </a:t>
            </a:r>
            <a:r>
              <a:rPr lang="en-US" dirty="0" smtClean="0"/>
              <a:t>zero.</a:t>
            </a:r>
          </a:p>
          <a:p>
            <a:r>
              <a:rPr lang="en-US" dirty="0"/>
              <a:t>before and after the bifurcation, there is one unstable and one stable fixed point. However, their stability is exchanged when they collide. </a:t>
            </a:r>
            <a:endParaRPr lang="en-US" dirty="0" smtClean="0"/>
          </a:p>
        </p:txBody>
      </p:sp>
      <mc:AlternateContent xmlns:mc="http://schemas.openxmlformats.org/markup-compatibility/2006">
        <mc:Choice xmlns:a14="http://schemas.microsoft.com/office/drawing/2010/main" Requires="a14">
          <p:sp>
            <p:nvSpPr>
              <p:cNvPr id="3" name="TextBox 2"/>
              <p:cNvSpPr txBox="1"/>
              <p:nvPr/>
            </p:nvSpPr>
            <p:spPr>
              <a:xfrm>
                <a:off x="5018864" y="2022361"/>
                <a:ext cx="2258182" cy="624273"/>
              </a:xfrm>
              <a:prstGeom prst="rect">
                <a:avLst/>
              </a:prstGeom>
              <a:noFill/>
            </p:spPr>
            <p:txBody>
              <a:bodyPr wrap="square" rtlCol="0">
                <a:spAutoFit/>
              </a:bodyPr>
              <a:lstStyle/>
              <a:p>
                <a:pPr algn="ctr"/>
                <a:r>
                  <a:rPr lang="en-US" sz="2400" dirty="0" smtClean="0"/>
                  <a:t> </a:t>
                </a:r>
                <a14:m>
                  <m:oMath xmlns:m="http://schemas.openxmlformats.org/officeDocument/2006/math">
                    <m:f>
                      <m:fPr>
                        <m:ctrlPr>
                          <a:rPr lang="en-US" sz="2400" i="1" smtClean="0">
                            <a:latin typeface="Cambria Math" panose="02040503050406030204" pitchFamily="18" charset="0"/>
                          </a:rPr>
                        </m:ctrlPr>
                      </m:fPr>
                      <m:num>
                        <m:r>
                          <a:rPr lang="en-US" sz="2400" b="0" i="1" smtClean="0">
                            <a:latin typeface="Cambria Math" panose="02040503050406030204" pitchFamily="18" charset="0"/>
                          </a:rPr>
                          <m:t>𝑑𝑥</m:t>
                        </m:r>
                      </m:num>
                      <m:den>
                        <m:r>
                          <a:rPr lang="en-US" sz="2400" b="0" i="1" smtClean="0">
                            <a:latin typeface="Cambria Math" panose="02040503050406030204" pitchFamily="18" charset="0"/>
                          </a:rPr>
                          <m:t>𝑑𝑡</m:t>
                        </m:r>
                      </m:den>
                    </m:f>
                    <m:r>
                      <a:rPr lang="en-US" sz="2400" b="0" i="1" smtClean="0">
                        <a:latin typeface="Cambria Math" panose="02040503050406030204" pitchFamily="18" charset="0"/>
                      </a:rPr>
                      <m:t>=</m:t>
                    </m:r>
                    <m:r>
                      <a:rPr lang="en-US" sz="2400" b="0" i="1" smtClean="0">
                        <a:latin typeface="Cambria Math" panose="02040503050406030204" pitchFamily="18" charset="0"/>
                      </a:rPr>
                      <m:t>𝑟𝑥</m:t>
                    </m:r>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𝑥</m:t>
                        </m:r>
                      </m:e>
                      <m:sup>
                        <m:r>
                          <a:rPr lang="en-US" sz="2400" b="0" i="1" smtClean="0">
                            <a:latin typeface="Cambria Math" panose="02040503050406030204" pitchFamily="18" charset="0"/>
                          </a:rPr>
                          <m:t>2</m:t>
                        </m:r>
                      </m:sup>
                    </m:sSup>
                  </m:oMath>
                </a14:m>
                <a:endParaRPr lang="en-US" sz="2400" dirty="0"/>
              </a:p>
            </p:txBody>
          </p:sp>
        </mc:Choice>
        <mc:Fallback>
          <p:sp>
            <p:nvSpPr>
              <p:cNvPr id="3" name="TextBox 2"/>
              <p:cNvSpPr txBox="1">
                <a:spLocks noRot="1" noChangeAspect="1" noMove="1" noResize="1" noEditPoints="1" noAdjustHandles="1" noChangeArrowheads="1" noChangeShapeType="1" noTextEdit="1"/>
              </p:cNvSpPr>
              <p:nvPr/>
            </p:nvSpPr>
            <p:spPr>
              <a:xfrm>
                <a:off x="5018864" y="2022361"/>
                <a:ext cx="2258182" cy="624273"/>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 name="TextBox 9"/>
              <p:cNvSpPr txBox="1"/>
              <p:nvPr/>
            </p:nvSpPr>
            <p:spPr>
              <a:xfrm>
                <a:off x="521205" y="4635446"/>
                <a:ext cx="11162793" cy="1599284"/>
              </a:xfrm>
              <a:prstGeom prst="rect">
                <a:avLst/>
              </a:prstGeom>
              <a:noFill/>
            </p:spPr>
            <p:txBody>
              <a:bodyPr wrap="square" rtlCol="0">
                <a:spAutoFit/>
              </a:bodyPr>
              <a:lstStyle/>
              <a:p>
                <a:r>
                  <a:rPr lang="en-US" dirty="0" smtClean="0"/>
                  <a:t>A typical example (in real life) could be the consumer-producer problem where the consumption is proportional to the (quantity of) resource:</a:t>
                </a:r>
              </a:p>
              <a:p>
                <a:r>
                  <a:rPr lang="en-US" dirty="0"/>
                  <a:t>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𝑑𝑥</m:t>
                        </m:r>
                      </m:num>
                      <m:den>
                        <m:r>
                          <a:rPr lang="en-US" i="1">
                            <a:latin typeface="Cambria Math" panose="02040503050406030204" pitchFamily="18" charset="0"/>
                          </a:rPr>
                          <m:t>𝑑𝑡</m:t>
                        </m:r>
                      </m:den>
                    </m:f>
                    <m:r>
                      <a:rPr lang="en-US" i="1">
                        <a:latin typeface="Cambria Math" panose="02040503050406030204" pitchFamily="18" charset="0"/>
                      </a:rPr>
                      <m:t>=</m:t>
                    </m:r>
                    <m:r>
                      <a:rPr lang="en-US" i="1">
                        <a:latin typeface="Cambria Math" panose="02040503050406030204" pitchFamily="18" charset="0"/>
                      </a:rPr>
                      <m:t>𝑟𝑥</m:t>
                    </m:r>
                    <m:r>
                      <a:rPr lang="en-US" b="0" i="1" smtClean="0">
                        <a:latin typeface="Cambria Math" panose="02040503050406030204" pitchFamily="18" charset="0"/>
                      </a:rPr>
                      <m:t>(</m:t>
                    </m:r>
                    <m:r>
                      <a:rPr lang="en-US" b="0" i="1" smtClean="0">
                        <a:latin typeface="Cambria Math" panose="02040503050406030204" pitchFamily="18" charset="0"/>
                      </a:rPr>
                      <m:t>1</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𝑝𝑥</m:t>
                    </m:r>
                  </m:oMath>
                </a14:m>
                <a:endParaRPr lang="en-US" dirty="0"/>
              </a:p>
              <a:p>
                <a14:m>
                  <m:oMath xmlns:m="http://schemas.openxmlformats.org/officeDocument/2006/math">
                    <m:r>
                      <a:rPr lang="en-US" i="1">
                        <a:latin typeface="Cambria Math" panose="02040503050406030204" pitchFamily="18" charset="0"/>
                      </a:rPr>
                      <m:t>𝑟𝑥</m:t>
                    </m:r>
                    <m:d>
                      <m:dPr>
                        <m:ctrlPr>
                          <a:rPr lang="en-US" i="1">
                            <a:latin typeface="Cambria Math" panose="02040503050406030204" pitchFamily="18" charset="0"/>
                          </a:rPr>
                        </m:ctrlPr>
                      </m:dPr>
                      <m:e>
                        <m:r>
                          <a:rPr lang="en-US" i="1">
                            <a:latin typeface="Cambria Math" panose="02040503050406030204" pitchFamily="18" charset="0"/>
                          </a:rPr>
                          <m:t>1</m:t>
                        </m:r>
                        <m:r>
                          <a:rPr lang="en-US" i="1">
                            <a:latin typeface="Cambria Math" panose="02040503050406030204" pitchFamily="18" charset="0"/>
                          </a:rPr>
                          <m:t>−</m:t>
                        </m:r>
                        <m:r>
                          <a:rPr lang="en-US" i="1">
                            <a:latin typeface="Cambria Math" panose="02040503050406030204" pitchFamily="18" charset="0"/>
                          </a:rPr>
                          <m:t>𝑥</m:t>
                        </m:r>
                      </m:e>
                    </m:d>
                  </m:oMath>
                </a14:m>
                <a:r>
                  <a:rPr lang="en-US" dirty="0" smtClean="0"/>
                  <a:t>: </a:t>
                </a:r>
                <a:r>
                  <a:rPr lang="en-US" dirty="0"/>
                  <a:t>is the logistic equation of resource growth</a:t>
                </a:r>
                <a:endParaRPr lang="en-US" dirty="0" smtClean="0"/>
              </a:p>
              <a:p>
                <a14:m>
                  <m:oMath xmlns:m="http://schemas.openxmlformats.org/officeDocument/2006/math">
                    <m:r>
                      <a:rPr lang="en-US" i="1">
                        <a:latin typeface="Cambria Math" panose="02040503050406030204" pitchFamily="18" charset="0"/>
                      </a:rPr>
                      <m:t>𝑝𝑥</m:t>
                    </m:r>
                  </m:oMath>
                </a14:m>
                <a:r>
                  <a:rPr lang="en-US" dirty="0" smtClean="0"/>
                  <a:t>: </a:t>
                </a:r>
                <a:r>
                  <a:rPr lang="en-US" dirty="0"/>
                  <a:t> is the consumption, proportional to the </a:t>
                </a:r>
                <a:r>
                  <a:rPr lang="en-US" dirty="0" smtClean="0"/>
                  <a:t>resource </a:t>
                </a:r>
                <a14:m>
                  <m:oMath xmlns:m="http://schemas.openxmlformats.org/officeDocument/2006/math">
                    <m:r>
                      <a:rPr lang="en-US" b="0" i="1" smtClean="0">
                        <a:latin typeface="Cambria Math" panose="02040503050406030204" pitchFamily="18" charset="0"/>
                      </a:rPr>
                      <m:t>𝑥</m:t>
                    </m:r>
                  </m:oMath>
                </a14:m>
                <a:endParaRPr lang="en-US" dirty="0"/>
              </a:p>
            </p:txBody>
          </p:sp>
        </mc:Choice>
        <mc:Fallback>
          <p:sp>
            <p:nvSpPr>
              <p:cNvPr id="10" name="TextBox 9"/>
              <p:cNvSpPr txBox="1">
                <a:spLocks noRot="1" noChangeAspect="1" noMove="1" noResize="1" noEditPoints="1" noAdjustHandles="1" noChangeArrowheads="1" noChangeShapeType="1" noTextEdit="1"/>
              </p:cNvSpPr>
              <p:nvPr/>
            </p:nvSpPr>
            <p:spPr>
              <a:xfrm>
                <a:off x="521205" y="4635446"/>
                <a:ext cx="11162793" cy="1599284"/>
              </a:xfrm>
              <a:prstGeom prst="rect">
                <a:avLst/>
              </a:prstGeom>
              <a:blipFill>
                <a:blip r:embed="rId3"/>
                <a:stretch>
                  <a:fillRect l="-437" t="-1521" b="-4943"/>
                </a:stretch>
              </a:blipFill>
            </p:spPr>
            <p:txBody>
              <a:bodyPr/>
              <a:lstStyle/>
              <a:p>
                <a:r>
                  <a:rPr lang="en-US">
                    <a:noFill/>
                  </a:rPr>
                  <a:t> </a:t>
                </a:r>
              </a:p>
            </p:txBody>
          </p:sp>
        </mc:Fallback>
      </mc:AlternateContent>
      <p:pic>
        <p:nvPicPr>
          <p:cNvPr id="6" name="Picture 5"/>
          <p:cNvPicPr>
            <a:picLocks noChangeAspect="1"/>
          </p:cNvPicPr>
          <p:nvPr/>
        </p:nvPicPr>
        <p:blipFill>
          <a:blip r:embed="rId4"/>
          <a:stretch>
            <a:fillRect/>
          </a:stretch>
        </p:blipFill>
        <p:spPr>
          <a:xfrm>
            <a:off x="2901236" y="2664144"/>
            <a:ext cx="6171074" cy="1828800"/>
          </a:xfrm>
          <a:prstGeom prst="rect">
            <a:avLst/>
          </a:prstGeom>
        </p:spPr>
      </p:pic>
      <p:pic>
        <p:nvPicPr>
          <p:cNvPr id="7" name="Picture 6"/>
          <p:cNvPicPr>
            <a:picLocks noChangeAspect="1"/>
          </p:cNvPicPr>
          <p:nvPr/>
        </p:nvPicPr>
        <p:blipFill>
          <a:blip r:embed="rId5"/>
          <a:stretch>
            <a:fillRect/>
          </a:stretch>
        </p:blipFill>
        <p:spPr>
          <a:xfrm>
            <a:off x="9123679" y="2670200"/>
            <a:ext cx="2560320" cy="1828800"/>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1549" y="2664144"/>
            <a:ext cx="2468319" cy="1828800"/>
          </a:xfrm>
          <a:prstGeom prst="rect">
            <a:avLst/>
          </a:prstGeom>
        </p:spPr>
      </p:pic>
      <p:sp>
        <p:nvSpPr>
          <p:cNvPr id="8" name="Slide Number Placeholder 7"/>
          <p:cNvSpPr>
            <a:spLocks noGrp="1"/>
          </p:cNvSpPr>
          <p:nvPr>
            <p:ph type="sldNum" sz="quarter" idx="4"/>
          </p:nvPr>
        </p:nvSpPr>
        <p:spPr/>
        <p:txBody>
          <a:bodyPr/>
          <a:lstStyle/>
          <a:p>
            <a:fld id="{9860EDB8-5305-433F-BE41-D7A86D811DB3}" type="slidenum">
              <a:rPr lang="en-US" smtClean="0"/>
              <a:pPr/>
              <a:t>40</a:t>
            </a:fld>
            <a:endParaRPr lang="en-US" dirty="0"/>
          </a:p>
        </p:txBody>
      </p:sp>
    </p:spTree>
    <p:extLst>
      <p:ext uri="{BB962C8B-B14F-4D97-AF65-F5344CB8AC3E}">
        <p14:creationId xmlns:p14="http://schemas.microsoft.com/office/powerpoint/2010/main" val="205673569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1207" y="448056"/>
            <a:ext cx="10705593" cy="640080"/>
          </a:xfrm>
        </p:spPr>
        <p:txBody>
          <a:bodyPr>
            <a:normAutofit/>
          </a:bodyPr>
          <a:lstStyle/>
          <a:p>
            <a:r>
              <a:rPr lang="en-US" b="1" dirty="0" smtClean="0"/>
              <a:t>Local </a:t>
            </a:r>
            <a:r>
              <a:rPr lang="en-US" b="1" dirty="0"/>
              <a:t>Bifurcation </a:t>
            </a:r>
            <a:r>
              <a:rPr lang="en-US" b="1" dirty="0" smtClean="0"/>
              <a:t>– Pitchfork bifurcation</a:t>
            </a:r>
            <a:endParaRPr lang="en-US" dirty="0"/>
          </a:p>
        </p:txBody>
      </p:sp>
      <p:sp>
        <p:nvSpPr>
          <p:cNvPr id="4" name="Rectangle 3"/>
          <p:cNvSpPr/>
          <p:nvPr/>
        </p:nvSpPr>
        <p:spPr>
          <a:xfrm>
            <a:off x="521206" y="1229082"/>
            <a:ext cx="11162793" cy="646331"/>
          </a:xfrm>
          <a:prstGeom prst="rect">
            <a:avLst/>
          </a:prstGeom>
        </p:spPr>
        <p:txBody>
          <a:bodyPr wrap="square">
            <a:spAutoFit/>
          </a:bodyPr>
          <a:lstStyle/>
          <a:p>
            <a:r>
              <a:rPr lang="en-US" dirty="0" smtClean="0"/>
              <a:t>The </a:t>
            </a:r>
            <a:r>
              <a:rPr lang="en-US" dirty="0"/>
              <a:t>system transitions from one fixed point to three fixed </a:t>
            </a:r>
            <a:r>
              <a:rPr lang="en-US" dirty="0" smtClean="0"/>
              <a:t>points. </a:t>
            </a:r>
          </a:p>
          <a:p>
            <a:r>
              <a:rPr lang="en-US" dirty="0" smtClean="0"/>
              <a:t>Pitchfork bifurcations have two types, supercritical </a:t>
            </a:r>
            <a:r>
              <a:rPr lang="en-US" dirty="0"/>
              <a:t>and subcritical.</a:t>
            </a:r>
            <a:endParaRPr lang="en-US" dirty="0" smtClean="0"/>
          </a:p>
        </p:txBody>
      </p:sp>
      <mc:AlternateContent xmlns:mc="http://schemas.openxmlformats.org/markup-compatibility/2006">
        <mc:Choice xmlns:a14="http://schemas.microsoft.com/office/drawing/2010/main" Requires="a14">
          <p:sp>
            <p:nvSpPr>
              <p:cNvPr id="10" name="TextBox 9"/>
              <p:cNvSpPr txBox="1"/>
              <p:nvPr/>
            </p:nvSpPr>
            <p:spPr>
              <a:xfrm>
                <a:off x="651127" y="1824750"/>
                <a:ext cx="5612894" cy="491288"/>
              </a:xfrm>
              <a:prstGeom prst="rect">
                <a:avLst/>
              </a:prstGeom>
              <a:noFill/>
            </p:spPr>
            <p:txBody>
              <a:bodyPr wrap="square" rtlCol="0">
                <a:spAutoFit/>
              </a:bodyPr>
              <a:lstStyle/>
              <a:p>
                <a:r>
                  <a:rPr lang="en-US" dirty="0" smtClean="0"/>
                  <a:t>Supercritical </a:t>
                </a:r>
                <a:r>
                  <a:rPr lang="en-US" dirty="0" smtClean="0"/>
                  <a:t>case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𝑑𝑥</m:t>
                        </m:r>
                      </m:num>
                      <m:den>
                        <m:r>
                          <a:rPr lang="en-US" b="0" i="1" smtClean="0">
                            <a:latin typeface="Cambria Math" panose="02040503050406030204" pitchFamily="18" charset="0"/>
                          </a:rPr>
                          <m:t>𝑑𝑡</m:t>
                        </m:r>
                      </m:den>
                    </m:f>
                    <m:r>
                      <a:rPr lang="en-US" b="0" i="1" smtClean="0">
                        <a:latin typeface="Cambria Math" panose="02040503050406030204" pitchFamily="18" charset="0"/>
                      </a:rPr>
                      <m:t>=</m:t>
                    </m:r>
                    <m:r>
                      <a:rPr lang="en-US" b="0" i="1" smtClean="0">
                        <a:latin typeface="Cambria Math" panose="02040503050406030204" pitchFamily="18" charset="0"/>
                      </a:rPr>
                      <m:t>𝑟𝑥</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3</m:t>
                        </m:r>
                      </m:sup>
                    </m:sSup>
                  </m:oMath>
                </a14:m>
                <a:endParaRPr lang="en-US" dirty="0" smtClean="0"/>
              </a:p>
            </p:txBody>
          </p:sp>
        </mc:Choice>
        <mc:Fallback>
          <p:sp>
            <p:nvSpPr>
              <p:cNvPr id="10" name="TextBox 9"/>
              <p:cNvSpPr txBox="1">
                <a:spLocks noRot="1" noChangeAspect="1" noMove="1" noResize="1" noEditPoints="1" noAdjustHandles="1" noChangeArrowheads="1" noChangeShapeType="1" noTextEdit="1"/>
              </p:cNvSpPr>
              <p:nvPr/>
            </p:nvSpPr>
            <p:spPr>
              <a:xfrm>
                <a:off x="651127" y="1824750"/>
                <a:ext cx="5612894" cy="491288"/>
              </a:xfrm>
              <a:prstGeom prst="rect">
                <a:avLst/>
              </a:prstGeom>
              <a:blipFill>
                <a:blip r:embed="rId2"/>
                <a:stretch>
                  <a:fillRect l="-977" b="-6173"/>
                </a:stretch>
              </a:blipFill>
            </p:spPr>
            <p:txBody>
              <a:bodyPr/>
              <a:lstStyle/>
              <a:p>
                <a:r>
                  <a:rPr lang="en-US">
                    <a:noFill/>
                  </a:rPr>
                  <a:t> </a:t>
                </a:r>
              </a:p>
            </p:txBody>
          </p:sp>
        </mc:Fallback>
      </mc:AlternateContent>
      <p:pic>
        <p:nvPicPr>
          <p:cNvPr id="22530" name="Picture 2" descr="https://upload.wikimedia.org/wikipedia/commons/thumb/2/22/Pitchfork_bifurcation_supercritical.svg/180px-Pitchfork_bifurcation_supercritical.sv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78435" y="2007558"/>
            <a:ext cx="2286000" cy="228600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14="http://schemas.microsoft.com/office/drawing/2010/main" Requires="a14">
          <p:sp>
            <p:nvSpPr>
              <p:cNvPr id="11" name="TextBox 10"/>
              <p:cNvSpPr txBox="1"/>
              <p:nvPr/>
            </p:nvSpPr>
            <p:spPr>
              <a:xfrm>
                <a:off x="521206" y="4437781"/>
                <a:ext cx="5612894" cy="890244"/>
              </a:xfrm>
              <a:prstGeom prst="rect">
                <a:avLst/>
              </a:prstGeom>
              <a:noFill/>
            </p:spPr>
            <p:txBody>
              <a:bodyPr wrap="square" rtlCol="0">
                <a:spAutoFit/>
              </a:bodyPr>
              <a:lstStyle/>
              <a:p>
                <a:r>
                  <a:rPr lang="en-US" dirty="0" smtClean="0"/>
                  <a:t>The potential of the system is defined by </a:t>
                </a:r>
                <a14:m>
                  <m:oMath xmlns:m="http://schemas.openxmlformats.org/officeDocument/2006/math">
                    <m:r>
                      <m:rPr>
                        <m:sty m:val="p"/>
                      </m:rPr>
                      <a:rPr lang="en-US" b="0" i="0" smtClean="0">
                        <a:latin typeface="Cambria Math" panose="02040503050406030204" pitchFamily="18" charset="0"/>
                      </a:rPr>
                      <m:t>f</m:t>
                    </m:r>
                    <m:d>
                      <m:dPr>
                        <m:ctrlPr>
                          <a:rPr lang="en-US" b="0" i="0" smtClean="0">
                            <a:latin typeface="Cambria Math" panose="02040503050406030204" pitchFamily="18" charset="0"/>
                          </a:rPr>
                        </m:ctrlPr>
                      </m:dPr>
                      <m:e>
                        <m:r>
                          <m:rPr>
                            <m:sty m:val="p"/>
                          </m:rPr>
                          <a:rPr lang="en-US" b="0" i="0" smtClean="0">
                            <a:latin typeface="Cambria Math" panose="02040503050406030204" pitchFamily="18" charset="0"/>
                          </a:rPr>
                          <m:t>x</m:t>
                        </m:r>
                      </m:e>
                    </m:d>
                    <m:r>
                      <a:rPr lang="en-US" b="0" i="0" smtClean="0">
                        <a:latin typeface="Cambria Math" panose="02040503050406030204" pitchFamily="18" charset="0"/>
                      </a:rPr>
                      <m:t>=</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𝑑𝑉</m:t>
                        </m:r>
                      </m:num>
                      <m:den>
                        <m:r>
                          <a:rPr lang="en-US" b="0" i="1" smtClean="0">
                            <a:latin typeface="Cambria Math" panose="02040503050406030204" pitchFamily="18" charset="0"/>
                          </a:rPr>
                          <m:t>𝑑𝑥</m:t>
                        </m:r>
                      </m:den>
                    </m:f>
                  </m:oMath>
                </a14:m>
                <a:endParaRPr lang="en-US" dirty="0" smtClean="0"/>
              </a:p>
              <a:p>
                <a:r>
                  <a:rPr lang="en-US" dirty="0" smtClean="0"/>
                  <a:t>Then </a:t>
                </a:r>
                <a:r>
                  <a:rPr lang="en-US" dirty="0" smtClean="0"/>
                  <a:t>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𝑑</m:t>
                        </m:r>
                        <m:r>
                          <a:rPr lang="en-US" b="0" i="1" smtClean="0">
                            <a:latin typeface="Cambria Math" panose="02040503050406030204" pitchFamily="18" charset="0"/>
                          </a:rPr>
                          <m:t>𝑉</m:t>
                        </m:r>
                      </m:num>
                      <m:den>
                        <m:r>
                          <a:rPr lang="en-US" b="0" i="1" smtClean="0">
                            <a:latin typeface="Cambria Math" panose="02040503050406030204" pitchFamily="18" charset="0"/>
                          </a:rPr>
                          <m:t>𝑑</m:t>
                        </m:r>
                        <m:r>
                          <a:rPr lang="en-US" b="0" i="1" smtClean="0">
                            <a:latin typeface="Cambria Math" panose="02040503050406030204" pitchFamily="18" charset="0"/>
                          </a:rPr>
                          <m:t>𝑥</m:t>
                        </m:r>
                      </m:den>
                    </m:f>
                    <m:r>
                      <a:rPr lang="en-US" b="0" i="1" smtClean="0">
                        <a:latin typeface="Cambria Math" panose="02040503050406030204" pitchFamily="18" charset="0"/>
                      </a:rPr>
                      <m:t>=</m:t>
                    </m:r>
                    <m:r>
                      <a:rPr lang="en-US" b="0" i="1" smtClean="0">
                        <a:latin typeface="Cambria Math" panose="02040503050406030204" pitchFamily="18" charset="0"/>
                      </a:rPr>
                      <m:t>𝑟𝑥</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3</m:t>
                        </m:r>
                      </m:sup>
                    </m:sSup>
                    <m:r>
                      <a:rPr lang="en-US" b="0" i="1" smtClean="0">
                        <a:latin typeface="Cambria Math" panose="02040503050406030204" pitchFamily="18" charset="0"/>
                      </a:rPr>
                      <m:t>⇒</m:t>
                    </m:r>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r>
                      <a:rPr lang="en-US" b="0" i="1" smtClean="0">
                        <a:latin typeface="Cambria Math" panose="02040503050406030204" pitchFamily="18" charset="0"/>
                      </a:rPr>
                      <m:t>𝑟</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2</m:t>
                        </m:r>
                      </m:sup>
                    </m:sSup>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4</m:t>
                        </m:r>
                      </m:den>
                    </m:f>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4</m:t>
                        </m:r>
                      </m:sup>
                    </m:sSup>
                  </m:oMath>
                </a14:m>
                <a:endParaRPr lang="en-US" dirty="0" smtClean="0"/>
              </a:p>
            </p:txBody>
          </p:sp>
        </mc:Choice>
        <mc:Fallback>
          <p:sp>
            <p:nvSpPr>
              <p:cNvPr id="11" name="TextBox 10"/>
              <p:cNvSpPr txBox="1">
                <a:spLocks noRot="1" noChangeAspect="1" noMove="1" noResize="1" noEditPoints="1" noAdjustHandles="1" noChangeArrowheads="1" noChangeShapeType="1" noTextEdit="1"/>
              </p:cNvSpPr>
              <p:nvPr/>
            </p:nvSpPr>
            <p:spPr>
              <a:xfrm>
                <a:off x="521206" y="4437781"/>
                <a:ext cx="5612894" cy="890244"/>
              </a:xfrm>
              <a:prstGeom prst="rect">
                <a:avLst/>
              </a:prstGeom>
              <a:blipFill>
                <a:blip r:embed="rId4"/>
                <a:stretch>
                  <a:fillRect l="-869" b="-3425"/>
                </a:stretch>
              </a:blipFill>
            </p:spPr>
            <p:txBody>
              <a:bodyPr/>
              <a:lstStyle/>
              <a:p>
                <a:r>
                  <a:rPr lang="en-US">
                    <a:noFill/>
                  </a:rPr>
                  <a:t> </a:t>
                </a:r>
              </a:p>
            </p:txBody>
          </p:sp>
        </mc:Fallback>
      </mc:AlternateContent>
      <p:pic>
        <p:nvPicPr>
          <p:cNvPr id="3" name="Picture 2"/>
          <p:cNvPicPr>
            <a:picLocks noChangeAspect="1"/>
          </p:cNvPicPr>
          <p:nvPr/>
        </p:nvPicPr>
        <p:blipFill>
          <a:blip r:embed="rId5"/>
          <a:stretch>
            <a:fillRect/>
          </a:stretch>
        </p:blipFill>
        <p:spPr>
          <a:xfrm>
            <a:off x="904769" y="2464758"/>
            <a:ext cx="5755341" cy="1828800"/>
          </a:xfrm>
          <a:prstGeom prst="rect">
            <a:avLst/>
          </a:prstGeom>
        </p:spPr>
      </p:pic>
      <p:pic>
        <p:nvPicPr>
          <p:cNvPr id="5" name="Picture 4"/>
          <p:cNvPicPr>
            <a:picLocks noChangeAspect="1"/>
          </p:cNvPicPr>
          <p:nvPr/>
        </p:nvPicPr>
        <p:blipFill>
          <a:blip r:embed="rId6"/>
          <a:stretch>
            <a:fillRect/>
          </a:stretch>
        </p:blipFill>
        <p:spPr>
          <a:xfrm>
            <a:off x="6264021" y="4590998"/>
            <a:ext cx="4279287" cy="1905454"/>
          </a:xfrm>
          <a:prstGeom prst="rect">
            <a:avLst/>
          </a:prstGeom>
        </p:spPr>
      </p:pic>
      <p:sp>
        <p:nvSpPr>
          <p:cNvPr id="6" name="Slide Number Placeholder 5"/>
          <p:cNvSpPr>
            <a:spLocks noGrp="1"/>
          </p:cNvSpPr>
          <p:nvPr>
            <p:ph type="sldNum" sz="quarter" idx="4"/>
          </p:nvPr>
        </p:nvSpPr>
        <p:spPr/>
        <p:txBody>
          <a:bodyPr/>
          <a:lstStyle/>
          <a:p>
            <a:fld id="{9860EDB8-5305-433F-BE41-D7A86D811DB3}" type="slidenum">
              <a:rPr lang="en-US" smtClean="0"/>
              <a:pPr/>
              <a:t>41</a:t>
            </a:fld>
            <a:endParaRPr lang="en-US" dirty="0"/>
          </a:p>
        </p:txBody>
      </p:sp>
    </p:spTree>
    <p:extLst>
      <p:ext uri="{BB962C8B-B14F-4D97-AF65-F5344CB8AC3E}">
        <p14:creationId xmlns:p14="http://schemas.microsoft.com/office/powerpoint/2010/main" val="56683413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1207" y="448056"/>
            <a:ext cx="10705593" cy="640080"/>
          </a:xfrm>
        </p:spPr>
        <p:txBody>
          <a:bodyPr>
            <a:normAutofit/>
          </a:bodyPr>
          <a:lstStyle/>
          <a:p>
            <a:r>
              <a:rPr lang="en-US" b="1" dirty="0" smtClean="0"/>
              <a:t>Local </a:t>
            </a:r>
            <a:r>
              <a:rPr lang="en-US" b="1" dirty="0"/>
              <a:t>Bifurcation </a:t>
            </a:r>
            <a:r>
              <a:rPr lang="en-US" b="1" dirty="0" smtClean="0"/>
              <a:t>– Pitchfork bifurcation</a:t>
            </a:r>
            <a:endParaRPr lang="en-US" dirty="0"/>
          </a:p>
        </p:txBody>
      </p:sp>
      <p:sp>
        <p:nvSpPr>
          <p:cNvPr id="4" name="Rectangle 3"/>
          <p:cNvSpPr/>
          <p:nvPr/>
        </p:nvSpPr>
        <p:spPr>
          <a:xfrm>
            <a:off x="521206" y="1229082"/>
            <a:ext cx="11162793" cy="646331"/>
          </a:xfrm>
          <a:prstGeom prst="rect">
            <a:avLst/>
          </a:prstGeom>
        </p:spPr>
        <p:txBody>
          <a:bodyPr wrap="square">
            <a:spAutoFit/>
          </a:bodyPr>
          <a:lstStyle/>
          <a:p>
            <a:r>
              <a:rPr lang="en-US" dirty="0" smtClean="0"/>
              <a:t>The </a:t>
            </a:r>
            <a:r>
              <a:rPr lang="en-US" dirty="0"/>
              <a:t>system transitions from one fixed point to three fixed </a:t>
            </a:r>
            <a:r>
              <a:rPr lang="en-US" dirty="0" smtClean="0"/>
              <a:t>points. </a:t>
            </a:r>
          </a:p>
          <a:p>
            <a:r>
              <a:rPr lang="en-US" dirty="0" smtClean="0"/>
              <a:t>Pitchfork bifurcations have two types, supercritical </a:t>
            </a:r>
            <a:r>
              <a:rPr lang="en-US" dirty="0"/>
              <a:t>and subcritical.</a:t>
            </a:r>
            <a:endParaRPr lang="en-US" dirty="0" smtClean="0"/>
          </a:p>
        </p:txBody>
      </p:sp>
      <p:sp>
        <p:nvSpPr>
          <p:cNvPr id="10" name="TextBox 9"/>
          <p:cNvSpPr txBox="1"/>
          <p:nvPr/>
        </p:nvSpPr>
        <p:spPr>
          <a:xfrm>
            <a:off x="521206" y="2016359"/>
            <a:ext cx="5612894" cy="369332"/>
          </a:xfrm>
          <a:prstGeom prst="rect">
            <a:avLst/>
          </a:prstGeom>
          <a:noFill/>
        </p:spPr>
        <p:txBody>
          <a:bodyPr wrap="square" rtlCol="0">
            <a:spAutoFit/>
          </a:bodyPr>
          <a:lstStyle/>
          <a:p>
            <a:r>
              <a:rPr lang="en-US" dirty="0"/>
              <a:t>Subcritical case</a:t>
            </a:r>
          </a:p>
        </p:txBody>
      </p:sp>
      <p:pic>
        <p:nvPicPr>
          <p:cNvPr id="5" name="Picture 4"/>
          <p:cNvPicPr>
            <a:picLocks noChangeAspect="1"/>
          </p:cNvPicPr>
          <p:nvPr/>
        </p:nvPicPr>
        <p:blipFill rotWithShape="1">
          <a:blip r:embed="rId2"/>
          <a:srcRect r="2405"/>
          <a:stretch/>
        </p:blipFill>
        <p:spPr>
          <a:xfrm>
            <a:off x="1790186" y="2526637"/>
            <a:ext cx="8115814" cy="3150846"/>
          </a:xfrm>
          <a:prstGeom prst="rect">
            <a:avLst/>
          </a:prstGeom>
        </p:spPr>
      </p:pic>
      <p:pic>
        <p:nvPicPr>
          <p:cNvPr id="6" name="Picture 5"/>
          <p:cNvPicPr>
            <a:picLocks noChangeAspect="1"/>
          </p:cNvPicPr>
          <p:nvPr/>
        </p:nvPicPr>
        <p:blipFill>
          <a:blip r:embed="rId3"/>
          <a:stretch>
            <a:fillRect/>
          </a:stretch>
        </p:blipFill>
        <p:spPr>
          <a:xfrm>
            <a:off x="6451455" y="2953941"/>
            <a:ext cx="3460606" cy="2723542"/>
          </a:xfrm>
          <a:prstGeom prst="rect">
            <a:avLst/>
          </a:prstGeom>
        </p:spPr>
      </p:pic>
      <mc:AlternateContent xmlns:mc="http://schemas.openxmlformats.org/markup-compatibility/2006">
        <mc:Choice xmlns:a14="http://schemas.microsoft.com/office/drawing/2010/main" Requires="a14">
          <p:sp>
            <p:nvSpPr>
              <p:cNvPr id="7" name="TextBox 6"/>
              <p:cNvSpPr txBox="1"/>
              <p:nvPr/>
            </p:nvSpPr>
            <p:spPr>
              <a:xfrm>
                <a:off x="1015588" y="5818429"/>
                <a:ext cx="10264733" cy="369332"/>
              </a:xfrm>
              <a:prstGeom prst="rect">
                <a:avLst/>
              </a:prstGeom>
              <a:noFill/>
            </p:spPr>
            <p:txBody>
              <a:bodyPr wrap="none" rtlCol="0">
                <a:spAutoFit/>
              </a:bodyPr>
              <a:lstStyle/>
              <a:p>
                <a:r>
                  <a:rPr lang="en-US" dirty="0" smtClean="0"/>
                  <a:t>The existence of different stable states allow for the possibility of jumps and hysteresis as </a:t>
                </a:r>
                <a14:m>
                  <m:oMath xmlns:m="http://schemas.openxmlformats.org/officeDocument/2006/math">
                    <m:r>
                      <a:rPr lang="en-US" b="0" i="1" smtClean="0">
                        <a:latin typeface="Cambria Math" panose="02040503050406030204" pitchFamily="18" charset="0"/>
                      </a:rPr>
                      <m:t>𝑟</m:t>
                    </m:r>
                  </m:oMath>
                </a14:m>
                <a:r>
                  <a:rPr lang="en-US" dirty="0" smtClean="0"/>
                  <a:t> is varied.</a:t>
                </a:r>
                <a:endParaRPr lang="en-US" dirty="0"/>
              </a:p>
            </p:txBody>
          </p:sp>
        </mc:Choice>
        <mc:Fallback>
          <p:sp>
            <p:nvSpPr>
              <p:cNvPr id="7" name="TextBox 6"/>
              <p:cNvSpPr txBox="1">
                <a:spLocks noRot="1" noChangeAspect="1" noMove="1" noResize="1" noEditPoints="1" noAdjustHandles="1" noChangeArrowheads="1" noChangeShapeType="1" noTextEdit="1"/>
              </p:cNvSpPr>
              <p:nvPr/>
            </p:nvSpPr>
            <p:spPr>
              <a:xfrm>
                <a:off x="1015588" y="5818429"/>
                <a:ext cx="10264733" cy="369332"/>
              </a:xfrm>
              <a:prstGeom prst="rect">
                <a:avLst/>
              </a:prstGeom>
              <a:blipFill>
                <a:blip r:embed="rId4"/>
                <a:stretch>
                  <a:fillRect l="-535" t="-6557" r="-59" b="-26230"/>
                </a:stretch>
              </a:blipFill>
            </p:spPr>
            <p:txBody>
              <a:bodyPr/>
              <a:lstStyle/>
              <a:p>
                <a:r>
                  <a:rPr lang="en-US">
                    <a:noFill/>
                  </a:rPr>
                  <a:t> </a:t>
                </a:r>
              </a:p>
            </p:txBody>
          </p:sp>
        </mc:Fallback>
      </mc:AlternateContent>
      <p:sp>
        <p:nvSpPr>
          <p:cNvPr id="8" name="Slide Number Placeholder 7"/>
          <p:cNvSpPr>
            <a:spLocks noGrp="1"/>
          </p:cNvSpPr>
          <p:nvPr>
            <p:ph type="sldNum" sz="quarter" idx="4"/>
          </p:nvPr>
        </p:nvSpPr>
        <p:spPr/>
        <p:txBody>
          <a:bodyPr/>
          <a:lstStyle/>
          <a:p>
            <a:fld id="{9860EDB8-5305-433F-BE41-D7A86D811DB3}" type="slidenum">
              <a:rPr lang="en-US" smtClean="0"/>
              <a:pPr/>
              <a:t>42</a:t>
            </a:fld>
            <a:endParaRPr lang="en-US" dirty="0"/>
          </a:p>
        </p:txBody>
      </p:sp>
    </p:spTree>
    <p:extLst>
      <p:ext uri="{BB962C8B-B14F-4D97-AF65-F5344CB8AC3E}">
        <p14:creationId xmlns:p14="http://schemas.microsoft.com/office/powerpoint/2010/main" val="45251484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1207" y="448056"/>
            <a:ext cx="10705593" cy="640080"/>
          </a:xfrm>
        </p:spPr>
        <p:txBody>
          <a:bodyPr>
            <a:normAutofit/>
          </a:bodyPr>
          <a:lstStyle/>
          <a:p>
            <a:r>
              <a:rPr lang="en-US" b="1" dirty="0" smtClean="0"/>
              <a:t>Local </a:t>
            </a:r>
            <a:r>
              <a:rPr lang="en-US" b="1" dirty="0"/>
              <a:t>Bifurcation – </a:t>
            </a:r>
            <a:r>
              <a:rPr lang="en-US" b="1" dirty="0" smtClean="0"/>
              <a:t>Hopf bifurcation</a:t>
            </a:r>
            <a:endParaRPr lang="en-US" dirty="0"/>
          </a:p>
        </p:txBody>
      </p:sp>
      <p:sp>
        <p:nvSpPr>
          <p:cNvPr id="4" name="Rectangle 3"/>
          <p:cNvSpPr/>
          <p:nvPr/>
        </p:nvSpPr>
        <p:spPr>
          <a:xfrm>
            <a:off x="521206" y="1229082"/>
            <a:ext cx="11162793" cy="2031325"/>
          </a:xfrm>
          <a:prstGeom prst="rect">
            <a:avLst/>
          </a:prstGeom>
        </p:spPr>
        <p:txBody>
          <a:bodyPr wrap="square">
            <a:spAutoFit/>
          </a:bodyPr>
          <a:lstStyle/>
          <a:p>
            <a:r>
              <a:rPr lang="en-US" dirty="0"/>
              <a:t>The appearance or the disappearance of a periodic orbit through a local change in the stability properties of a steady point is known as the </a:t>
            </a:r>
            <a:r>
              <a:rPr lang="en-US" b="1" dirty="0"/>
              <a:t>Hopf bifurcation. </a:t>
            </a:r>
            <a:endParaRPr lang="en-US" b="1" dirty="0" smtClean="0"/>
          </a:p>
          <a:p>
            <a:r>
              <a:rPr lang="en-US" dirty="0" smtClean="0"/>
              <a:t>Hopf </a:t>
            </a:r>
            <a:r>
              <a:rPr lang="en-US" dirty="0"/>
              <a:t>bifurcations have two types, </a:t>
            </a:r>
            <a:r>
              <a:rPr lang="en-US" b="1" dirty="0"/>
              <a:t>supercritical</a:t>
            </a:r>
            <a:r>
              <a:rPr lang="en-US" dirty="0"/>
              <a:t> and </a:t>
            </a:r>
            <a:r>
              <a:rPr lang="en-US" b="1" dirty="0"/>
              <a:t>subcritical</a:t>
            </a:r>
            <a:r>
              <a:rPr lang="en-US" dirty="0" smtClean="0"/>
              <a:t>. </a:t>
            </a:r>
            <a:r>
              <a:rPr lang="en-US" dirty="0"/>
              <a:t>The limit cycle is </a:t>
            </a:r>
            <a:r>
              <a:rPr lang="en-US" dirty="0" err="1"/>
              <a:t>orbitally</a:t>
            </a:r>
            <a:r>
              <a:rPr lang="en-US" dirty="0"/>
              <a:t> stable if a specific quantity called the </a:t>
            </a:r>
            <a:r>
              <a:rPr lang="en-US" b="1" dirty="0"/>
              <a:t>first Lyapunov coefficient</a:t>
            </a:r>
            <a:r>
              <a:rPr lang="en-US" dirty="0"/>
              <a:t> is negative, and the bifurcation is supercritical. Otherwise it is unstable and the bifurcation is subcritical</a:t>
            </a:r>
            <a:r>
              <a:rPr lang="en-US" dirty="0" smtClean="0"/>
              <a:t>. </a:t>
            </a:r>
          </a:p>
          <a:p>
            <a:r>
              <a:rPr lang="en-US" dirty="0"/>
              <a:t>Hopf bifurcations occur in the Lotka–</a:t>
            </a:r>
            <a:r>
              <a:rPr lang="en-US" dirty="0" err="1"/>
              <a:t>Volterra</a:t>
            </a:r>
            <a:r>
              <a:rPr lang="en-US" dirty="0"/>
              <a:t> </a:t>
            </a:r>
            <a:r>
              <a:rPr lang="en-US" dirty="0" smtClean="0"/>
              <a:t>model, </a:t>
            </a:r>
            <a:r>
              <a:rPr lang="en-US" dirty="0"/>
              <a:t>the Hodgkin–Huxley </a:t>
            </a:r>
            <a:r>
              <a:rPr lang="en-US" dirty="0" smtClean="0"/>
              <a:t>model, the </a:t>
            </a:r>
            <a:r>
              <a:rPr lang="en-US" dirty="0" err="1" smtClean="0"/>
              <a:t>Selkov</a:t>
            </a:r>
            <a:r>
              <a:rPr lang="en-US" dirty="0"/>
              <a:t> </a:t>
            </a:r>
            <a:r>
              <a:rPr lang="en-US" dirty="0" smtClean="0"/>
              <a:t>model,</a:t>
            </a:r>
            <a:r>
              <a:rPr lang="en-US" dirty="0"/>
              <a:t> </a:t>
            </a:r>
            <a:r>
              <a:rPr lang="en-US" dirty="0" smtClean="0"/>
              <a:t>the</a:t>
            </a:r>
            <a:r>
              <a:rPr lang="en-US" dirty="0"/>
              <a:t> </a:t>
            </a:r>
            <a:r>
              <a:rPr lang="en-US" dirty="0" err="1"/>
              <a:t>Belousov</a:t>
            </a:r>
            <a:r>
              <a:rPr lang="en-US" dirty="0"/>
              <a:t>–</a:t>
            </a:r>
            <a:r>
              <a:rPr lang="en-US" dirty="0" err="1"/>
              <a:t>Zhabotinsky</a:t>
            </a:r>
            <a:r>
              <a:rPr lang="en-US" dirty="0"/>
              <a:t> reaction, the Lorenz attractor, and the Brusselator.</a:t>
            </a:r>
          </a:p>
        </p:txBody>
      </p:sp>
      <mc:AlternateContent xmlns:mc="http://schemas.openxmlformats.org/markup-compatibility/2006" xmlns:a14="http://schemas.microsoft.com/office/drawing/2010/main">
        <mc:Choice Requires="a14">
          <p:sp>
            <p:nvSpPr>
              <p:cNvPr id="11" name="TextBox 10"/>
              <p:cNvSpPr txBox="1"/>
              <p:nvPr/>
            </p:nvSpPr>
            <p:spPr>
              <a:xfrm>
                <a:off x="521207" y="3437898"/>
                <a:ext cx="2361694" cy="1167243"/>
              </a:xfrm>
              <a:prstGeom prst="rect">
                <a:avLst/>
              </a:prstGeom>
              <a:noFill/>
            </p:spPr>
            <p:txBody>
              <a:bodyPr wrap="square" rtlCol="0">
                <a:spAutoFit/>
              </a:bodyPr>
              <a:lstStyle/>
              <a:p>
                <a:r>
                  <a:rPr lang="en-US" dirty="0" smtClean="0"/>
                  <a:t>The </a:t>
                </a:r>
                <a:r>
                  <a:rPr lang="en-US" dirty="0" err="1"/>
                  <a:t>Selkov</a:t>
                </a:r>
                <a:r>
                  <a:rPr lang="en-US" dirty="0"/>
                  <a:t> model </a:t>
                </a:r>
                <a:r>
                  <a:rPr lang="en-US" dirty="0" smtClean="0"/>
                  <a:t>is</a:t>
                </a:r>
              </a:p>
              <a:p>
                <a:r>
                  <a:rPr lang="en-US" dirty="0" smtClean="0"/>
                  <a:t>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𝑑𝑥</m:t>
                        </m:r>
                      </m:num>
                      <m:den>
                        <m:r>
                          <a:rPr lang="en-US" b="0" i="1" smtClean="0">
                            <a:latin typeface="Cambria Math" panose="02040503050406030204" pitchFamily="18" charset="0"/>
                          </a:rPr>
                          <m:t>𝑑𝑡</m:t>
                        </m:r>
                      </m:den>
                    </m:f>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𝑎𝑦</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2</m:t>
                        </m:r>
                      </m:sup>
                    </m:sSup>
                    <m:r>
                      <a:rPr lang="en-US" b="0" i="1" smtClean="0">
                        <a:latin typeface="Cambria Math" panose="02040503050406030204" pitchFamily="18" charset="0"/>
                      </a:rPr>
                      <m:t>𝑦</m:t>
                    </m:r>
                  </m:oMath>
                </a14:m>
                <a:endParaRPr lang="en-US" dirty="0" smtClean="0"/>
              </a:p>
              <a:p>
                <a:r>
                  <a:rPr lang="en-US" dirty="0"/>
                  <a:t>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𝑑</m:t>
                        </m:r>
                        <m:r>
                          <a:rPr lang="en-US" b="0" i="1" smtClean="0">
                            <a:latin typeface="Cambria Math" panose="02040503050406030204" pitchFamily="18" charset="0"/>
                          </a:rPr>
                          <m:t>𝑦</m:t>
                        </m:r>
                      </m:num>
                      <m:den>
                        <m:r>
                          <a:rPr lang="en-US" i="1">
                            <a:latin typeface="Cambria Math" panose="02040503050406030204" pitchFamily="18" charset="0"/>
                          </a:rPr>
                          <m:t>𝑑𝑡</m:t>
                        </m:r>
                      </m:den>
                    </m:f>
                    <m:r>
                      <a:rPr lang="en-US" i="1">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m:t>
                    </m:r>
                    <m:r>
                      <a:rPr lang="en-US" i="1">
                        <a:latin typeface="Cambria Math" panose="02040503050406030204" pitchFamily="18" charset="0"/>
                      </a:rPr>
                      <m:t>𝑎𝑦</m:t>
                    </m:r>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2</m:t>
                        </m:r>
                      </m:sup>
                    </m:sSup>
                    <m:r>
                      <a:rPr lang="en-US" i="1">
                        <a:latin typeface="Cambria Math" panose="02040503050406030204" pitchFamily="18" charset="0"/>
                      </a:rPr>
                      <m:t>𝑦</m:t>
                    </m:r>
                  </m:oMath>
                </a14:m>
                <a:endParaRPr lang="en-US" dirty="0"/>
              </a:p>
            </p:txBody>
          </p:sp>
        </mc:Choice>
        <mc:Fallback xmlns="">
          <p:sp>
            <p:nvSpPr>
              <p:cNvPr id="11" name="TextBox 10"/>
              <p:cNvSpPr txBox="1">
                <a:spLocks noRot="1" noChangeAspect="1" noMove="1" noResize="1" noEditPoints="1" noAdjustHandles="1" noChangeArrowheads="1" noChangeShapeType="1" noTextEdit="1"/>
              </p:cNvSpPr>
              <p:nvPr/>
            </p:nvSpPr>
            <p:spPr>
              <a:xfrm>
                <a:off x="521207" y="3437898"/>
                <a:ext cx="2361694" cy="1167243"/>
              </a:xfrm>
              <a:prstGeom prst="rect">
                <a:avLst/>
              </a:prstGeom>
              <a:blipFill>
                <a:blip r:embed="rId2"/>
                <a:stretch>
                  <a:fillRect l="-2062" t="-2618" b="-524"/>
                </a:stretch>
              </a:blipFill>
            </p:spPr>
            <p:txBody>
              <a:bodyPr/>
              <a:lstStyle/>
              <a:p>
                <a:r>
                  <a:rPr lang="en-US">
                    <a:noFill/>
                  </a:rPr>
                  <a:t> </a:t>
                </a:r>
              </a:p>
            </p:txBody>
          </p:sp>
        </mc:Fallback>
      </mc:AlternateContent>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5606" y="3437898"/>
            <a:ext cx="3096996" cy="3096996"/>
          </a:xfrm>
          <a:prstGeom prst="rect">
            <a:avLst/>
          </a:prstGeom>
        </p:spPr>
      </p:pic>
      <p:grpSp>
        <p:nvGrpSpPr>
          <p:cNvPr id="8" name="Group 7"/>
          <p:cNvGrpSpPr/>
          <p:nvPr/>
        </p:nvGrpSpPr>
        <p:grpSpPr>
          <a:xfrm>
            <a:off x="7391400" y="3437898"/>
            <a:ext cx="3835400" cy="2972861"/>
            <a:chOff x="8254999" y="3574568"/>
            <a:chExt cx="3429000" cy="2594392"/>
          </a:xfrm>
        </p:grpSpPr>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54999" y="4016310"/>
              <a:ext cx="3429000" cy="2152650"/>
            </a:xfrm>
            <a:prstGeom prst="rect">
              <a:avLst/>
            </a:prstGeom>
          </p:spPr>
        </p:pic>
        <p:sp>
          <p:nvSpPr>
            <p:cNvPr id="7" name="Rectangle 6"/>
            <p:cNvSpPr/>
            <p:nvPr/>
          </p:nvSpPr>
          <p:spPr>
            <a:xfrm>
              <a:off x="8254999" y="3574568"/>
              <a:ext cx="3429000" cy="369332"/>
            </a:xfrm>
            <a:prstGeom prst="rect">
              <a:avLst/>
            </a:prstGeom>
          </p:spPr>
          <p:txBody>
            <a:bodyPr wrap="square">
              <a:spAutoFit/>
            </a:bodyPr>
            <a:lstStyle/>
            <a:p>
              <a:pPr algn="ctr"/>
              <a:r>
                <a:rPr lang="en-US" dirty="0"/>
                <a:t>Hodgkin–Huxley model</a:t>
              </a:r>
            </a:p>
          </p:txBody>
        </p:sp>
      </p:grpSp>
      <p:sp>
        <p:nvSpPr>
          <p:cNvPr id="9" name="Rectangle 8"/>
          <p:cNvSpPr/>
          <p:nvPr/>
        </p:nvSpPr>
        <p:spPr>
          <a:xfrm>
            <a:off x="521206" y="5457676"/>
            <a:ext cx="2361695" cy="1077218"/>
          </a:xfrm>
          <a:prstGeom prst="rect">
            <a:avLst/>
          </a:prstGeom>
        </p:spPr>
        <p:txBody>
          <a:bodyPr wrap="square">
            <a:spAutoFit/>
          </a:bodyPr>
          <a:lstStyle/>
          <a:p>
            <a:r>
              <a:rPr lang="en-US" sz="1600" dirty="0" smtClean="0">
                <a:latin typeface="Arial" panose="020B0604020202020204" pitchFamily="34" charset="0"/>
              </a:rPr>
              <a:t>As </a:t>
            </a:r>
            <a:r>
              <a:rPr lang="en-US" sz="1600" dirty="0">
                <a:latin typeface="Arial" panose="020B0604020202020204" pitchFamily="34" charset="0"/>
              </a:rPr>
              <a:t>the parameters change, a limit cycle (in blue) appears out of an unstable equilibrium.</a:t>
            </a:r>
            <a:endParaRPr lang="en-US" sz="1600" dirty="0"/>
          </a:p>
        </p:txBody>
      </p:sp>
      <p:sp>
        <p:nvSpPr>
          <p:cNvPr id="3" name="Slide Number Placeholder 2"/>
          <p:cNvSpPr>
            <a:spLocks noGrp="1"/>
          </p:cNvSpPr>
          <p:nvPr>
            <p:ph type="sldNum" sz="quarter" idx="4"/>
          </p:nvPr>
        </p:nvSpPr>
        <p:spPr/>
        <p:txBody>
          <a:bodyPr/>
          <a:lstStyle/>
          <a:p>
            <a:fld id="{9860EDB8-5305-433F-BE41-D7A86D811DB3}" type="slidenum">
              <a:rPr lang="en-US" smtClean="0"/>
              <a:pPr/>
              <a:t>43</a:t>
            </a:fld>
            <a:endParaRPr lang="en-US" dirty="0"/>
          </a:p>
        </p:txBody>
      </p:sp>
    </p:spTree>
    <p:extLst>
      <p:ext uri="{BB962C8B-B14F-4D97-AF65-F5344CB8AC3E}">
        <p14:creationId xmlns:p14="http://schemas.microsoft.com/office/powerpoint/2010/main" val="70364231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1207" y="448056"/>
            <a:ext cx="10705593" cy="640080"/>
          </a:xfrm>
        </p:spPr>
        <p:txBody>
          <a:bodyPr>
            <a:normAutofit/>
          </a:bodyPr>
          <a:lstStyle/>
          <a:p>
            <a:r>
              <a:rPr lang="en-US" b="1" dirty="0" smtClean="0"/>
              <a:t>Local </a:t>
            </a:r>
            <a:r>
              <a:rPr lang="en-US" b="1" dirty="0"/>
              <a:t>Bifurcation – </a:t>
            </a:r>
            <a:r>
              <a:rPr lang="en-US" b="1" dirty="0" smtClean="0"/>
              <a:t>Hopf bifurcation</a:t>
            </a:r>
            <a:endParaRPr lang="en-US" dirty="0"/>
          </a:p>
        </p:txBody>
      </p:sp>
      <p:grpSp>
        <p:nvGrpSpPr>
          <p:cNvPr id="12" name="Group 11"/>
          <p:cNvGrpSpPr/>
          <p:nvPr/>
        </p:nvGrpSpPr>
        <p:grpSpPr>
          <a:xfrm>
            <a:off x="521207" y="1299544"/>
            <a:ext cx="11353293" cy="2720006"/>
            <a:chOff x="521206" y="1739360"/>
            <a:chExt cx="11353293" cy="2720006"/>
          </a:xfrm>
        </p:grpSpPr>
        <p:pic>
          <p:nvPicPr>
            <p:cNvPr id="33794" name="Picture 2" descr="File:SuperHopf.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1206" y="1739360"/>
              <a:ext cx="5612894" cy="2203061"/>
            </a:xfrm>
            <a:prstGeom prst="rect">
              <a:avLst/>
            </a:prstGeom>
            <a:noFill/>
            <a:extLst>
              <a:ext uri="{909E8E84-426E-40DD-AFC4-6F175D3DCCD1}">
                <a14:hiddenFill xmlns:a14="http://schemas.microsoft.com/office/drawing/2010/main">
                  <a:solidFill>
                    <a:srgbClr val="FFFFFF"/>
                  </a:solidFill>
                </a14:hiddenFill>
              </a:ext>
            </a:extLst>
          </p:spPr>
        </p:pic>
        <p:pic>
          <p:nvPicPr>
            <p:cNvPr id="33796" name="Picture 4" descr="File:SubHopf.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33300" y="1739360"/>
              <a:ext cx="4950699" cy="2203061"/>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521206" y="4090034"/>
              <a:ext cx="5612894" cy="369332"/>
            </a:xfrm>
            <a:prstGeom prst="rect">
              <a:avLst/>
            </a:prstGeom>
          </p:spPr>
          <p:txBody>
            <a:bodyPr wrap="square">
              <a:spAutoFit/>
            </a:bodyPr>
            <a:lstStyle/>
            <a:p>
              <a:pPr fontAlgn="base"/>
              <a:r>
                <a:rPr lang="en-US" dirty="0" smtClean="0"/>
                <a:t>Supercritical </a:t>
              </a:r>
              <a:r>
                <a:rPr lang="en-US" dirty="0" err="1"/>
                <a:t>Andronov</a:t>
              </a:r>
              <a:r>
                <a:rPr lang="en-US" dirty="0"/>
                <a:t>-Hopf bifurcation in the plane</a:t>
              </a:r>
              <a:r>
                <a:rPr lang="en-US" dirty="0" smtClean="0"/>
                <a:t>.</a:t>
              </a:r>
              <a:endParaRPr lang="en-US" dirty="0"/>
            </a:p>
          </p:txBody>
        </p:sp>
        <p:sp>
          <p:nvSpPr>
            <p:cNvPr id="10" name="Rectangle 9"/>
            <p:cNvSpPr/>
            <p:nvPr/>
          </p:nvSpPr>
          <p:spPr>
            <a:xfrm>
              <a:off x="6542799" y="4083367"/>
              <a:ext cx="5331700" cy="369332"/>
            </a:xfrm>
            <a:prstGeom prst="rect">
              <a:avLst/>
            </a:prstGeom>
          </p:spPr>
          <p:txBody>
            <a:bodyPr wrap="square">
              <a:spAutoFit/>
            </a:bodyPr>
            <a:lstStyle/>
            <a:p>
              <a:pPr fontAlgn="base"/>
              <a:r>
                <a:rPr lang="en-US" dirty="0" smtClean="0">
                  <a:solidFill>
                    <a:srgbClr val="000000"/>
                  </a:solidFill>
                </a:rPr>
                <a:t>Subcritical </a:t>
              </a:r>
              <a:r>
                <a:rPr lang="en-US" dirty="0" err="1">
                  <a:solidFill>
                    <a:srgbClr val="000000"/>
                  </a:solidFill>
                </a:rPr>
                <a:t>Andronov</a:t>
              </a:r>
              <a:r>
                <a:rPr lang="en-US" dirty="0">
                  <a:solidFill>
                    <a:srgbClr val="000000"/>
                  </a:solidFill>
                </a:rPr>
                <a:t>-Hopf bifurcation in the plane</a:t>
              </a:r>
              <a:r>
                <a:rPr lang="en-US" dirty="0" smtClean="0">
                  <a:solidFill>
                    <a:srgbClr val="000000"/>
                  </a:solidFill>
                </a:rPr>
                <a:t>.</a:t>
              </a:r>
              <a:endParaRPr lang="en-US" dirty="0">
                <a:solidFill>
                  <a:srgbClr val="000000"/>
                </a:solidFill>
              </a:endParaRPr>
            </a:p>
          </p:txBody>
        </p:sp>
      </p:grpSp>
      <p:pic>
        <p:nvPicPr>
          <p:cNvPr id="33798" name="Picture 6" descr="File:3DHopf.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68135" y="4160496"/>
            <a:ext cx="5731932" cy="2135145"/>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p:cNvSpPr/>
          <p:nvPr/>
        </p:nvSpPr>
        <p:spPr>
          <a:xfrm>
            <a:off x="3640194" y="6256452"/>
            <a:ext cx="5016117" cy="369332"/>
          </a:xfrm>
          <a:prstGeom prst="rect">
            <a:avLst/>
          </a:prstGeom>
        </p:spPr>
        <p:txBody>
          <a:bodyPr wrap="none">
            <a:spAutoFit/>
          </a:bodyPr>
          <a:lstStyle/>
          <a:p>
            <a:r>
              <a:rPr lang="en-US" dirty="0">
                <a:solidFill>
                  <a:srgbClr val="000000"/>
                </a:solidFill>
              </a:rPr>
              <a:t> Supercritical Hopf bifurcation in the 3D-space.</a:t>
            </a:r>
            <a:endParaRPr lang="en-US" dirty="0"/>
          </a:p>
        </p:txBody>
      </p:sp>
      <p:sp>
        <p:nvSpPr>
          <p:cNvPr id="4" name="Slide Number Placeholder 3"/>
          <p:cNvSpPr>
            <a:spLocks noGrp="1"/>
          </p:cNvSpPr>
          <p:nvPr>
            <p:ph type="sldNum" sz="quarter" idx="4"/>
          </p:nvPr>
        </p:nvSpPr>
        <p:spPr/>
        <p:txBody>
          <a:bodyPr/>
          <a:lstStyle/>
          <a:p>
            <a:fld id="{9860EDB8-5305-433F-BE41-D7A86D811DB3}" type="slidenum">
              <a:rPr lang="en-US" smtClean="0"/>
              <a:pPr/>
              <a:t>44</a:t>
            </a:fld>
            <a:endParaRPr lang="en-US" dirty="0"/>
          </a:p>
        </p:txBody>
      </p:sp>
    </p:spTree>
    <p:extLst>
      <p:ext uri="{BB962C8B-B14F-4D97-AF65-F5344CB8AC3E}">
        <p14:creationId xmlns:p14="http://schemas.microsoft.com/office/powerpoint/2010/main" val="375785514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1207" y="448056"/>
            <a:ext cx="8724393" cy="640080"/>
          </a:xfrm>
        </p:spPr>
        <p:txBody>
          <a:bodyPr>
            <a:normAutofit/>
          </a:bodyPr>
          <a:lstStyle/>
          <a:p>
            <a:r>
              <a:rPr lang="en-US" b="1" dirty="0" smtClean="0"/>
              <a:t>Local Bifurcation – Period doubling – Period halving </a:t>
            </a:r>
            <a:endParaRPr lang="en-US" dirty="0"/>
          </a:p>
        </p:txBody>
      </p:sp>
      <p:sp>
        <p:nvSpPr>
          <p:cNvPr id="4" name="Rectangle 3"/>
          <p:cNvSpPr/>
          <p:nvPr/>
        </p:nvSpPr>
        <p:spPr>
          <a:xfrm>
            <a:off x="521206" y="1229082"/>
            <a:ext cx="11162793" cy="646331"/>
          </a:xfrm>
          <a:prstGeom prst="rect">
            <a:avLst/>
          </a:prstGeom>
        </p:spPr>
        <p:txBody>
          <a:bodyPr wrap="square">
            <a:spAutoFit/>
          </a:bodyPr>
          <a:lstStyle/>
          <a:p>
            <a:r>
              <a:rPr lang="en-US" dirty="0"/>
              <a:t>A </a:t>
            </a:r>
            <a:r>
              <a:rPr lang="en-US" b="1" dirty="0"/>
              <a:t>period-doubling bifurcation</a:t>
            </a:r>
            <a:r>
              <a:rPr lang="en-US" dirty="0"/>
              <a:t> corresponds to the creation or destruction of a periodic orbit with double the period of the original orbit. </a:t>
            </a:r>
            <a:endParaRPr lang="en-US" dirty="0" smtClean="0"/>
          </a:p>
        </p:txBody>
      </p:sp>
      <p:sp>
        <p:nvSpPr>
          <p:cNvPr id="7" name="Rectangle 6"/>
          <p:cNvSpPr/>
          <p:nvPr/>
        </p:nvSpPr>
        <p:spPr>
          <a:xfrm>
            <a:off x="521205" y="5939742"/>
            <a:ext cx="11162793" cy="584775"/>
          </a:xfrm>
          <a:prstGeom prst="rect">
            <a:avLst/>
          </a:prstGeom>
        </p:spPr>
        <p:txBody>
          <a:bodyPr wrap="square">
            <a:spAutoFit/>
          </a:bodyPr>
          <a:lstStyle/>
          <a:p>
            <a:r>
              <a:rPr lang="en-US" sz="1600" dirty="0"/>
              <a:t>A </a:t>
            </a:r>
            <a:r>
              <a:rPr lang="en-US" sz="1600" b="1" dirty="0"/>
              <a:t>period halving bifurcation</a:t>
            </a:r>
            <a:r>
              <a:rPr lang="en-US" sz="1600" dirty="0"/>
              <a:t> in a dynamical system is a bifurcation in which the system switches to a new behavior with half the period of the original system. </a:t>
            </a:r>
          </a:p>
        </p:txBody>
      </p:sp>
      <p:pic>
        <p:nvPicPr>
          <p:cNvPr id="8" name="Picture 7"/>
          <p:cNvPicPr>
            <a:picLocks noChangeAspect="1"/>
          </p:cNvPicPr>
          <p:nvPr/>
        </p:nvPicPr>
        <p:blipFill>
          <a:blip r:embed="rId2"/>
          <a:stretch>
            <a:fillRect/>
          </a:stretch>
        </p:blipFill>
        <p:spPr>
          <a:xfrm>
            <a:off x="3329481" y="2016359"/>
            <a:ext cx="5916119" cy="3782437"/>
          </a:xfrm>
          <a:prstGeom prst="rect">
            <a:avLst/>
          </a:prstGeom>
        </p:spPr>
      </p:pic>
      <p:sp>
        <p:nvSpPr>
          <p:cNvPr id="3" name="Slide Number Placeholder 2"/>
          <p:cNvSpPr>
            <a:spLocks noGrp="1"/>
          </p:cNvSpPr>
          <p:nvPr>
            <p:ph type="sldNum" sz="quarter" idx="4"/>
          </p:nvPr>
        </p:nvSpPr>
        <p:spPr/>
        <p:txBody>
          <a:bodyPr/>
          <a:lstStyle/>
          <a:p>
            <a:fld id="{9860EDB8-5305-433F-BE41-D7A86D811DB3}" type="slidenum">
              <a:rPr lang="en-US" smtClean="0"/>
              <a:pPr/>
              <a:t>45</a:t>
            </a:fld>
            <a:endParaRPr lang="en-US" dirty="0"/>
          </a:p>
        </p:txBody>
      </p:sp>
    </p:spTree>
    <p:extLst>
      <p:ext uri="{BB962C8B-B14F-4D97-AF65-F5344CB8AC3E}">
        <p14:creationId xmlns:p14="http://schemas.microsoft.com/office/powerpoint/2010/main" val="414555118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t>Global Bifurcation</a:t>
            </a:r>
            <a:endParaRPr lang="en-US" dirty="0"/>
          </a:p>
        </p:txBody>
      </p:sp>
      <p:sp>
        <p:nvSpPr>
          <p:cNvPr id="4" name="Rectangle 3"/>
          <p:cNvSpPr/>
          <p:nvPr/>
        </p:nvSpPr>
        <p:spPr>
          <a:xfrm>
            <a:off x="521206" y="1229082"/>
            <a:ext cx="11162793" cy="3693319"/>
          </a:xfrm>
          <a:prstGeom prst="rect">
            <a:avLst/>
          </a:prstGeom>
        </p:spPr>
        <p:txBody>
          <a:bodyPr wrap="square">
            <a:spAutoFit/>
          </a:bodyPr>
          <a:lstStyle/>
          <a:p>
            <a:r>
              <a:rPr lang="en-US" dirty="0"/>
              <a:t>Global bifurcations occur when 'larger' invariant sets, such as periodic orbits, collide with equilibria. This causes changes in the topology of the trajectories in the phase space which cannot be confined to a small </a:t>
            </a:r>
            <a:r>
              <a:rPr lang="en-US" dirty="0" smtClean="0"/>
              <a:t>neighborhood, </a:t>
            </a:r>
            <a:r>
              <a:rPr lang="en-US" dirty="0"/>
              <a:t>as is the case with local bifurcations. In fact, the changes in topology extend out to an arbitrarily large distance (hence 'global').</a:t>
            </a:r>
          </a:p>
          <a:p>
            <a:r>
              <a:rPr lang="en-US" dirty="0"/>
              <a:t>Examples of global bifurcations include</a:t>
            </a:r>
            <a:r>
              <a:rPr lang="en-US" dirty="0" smtClean="0"/>
              <a:t>:</a:t>
            </a:r>
          </a:p>
          <a:p>
            <a:pPr marL="742950" lvl="1" indent="-285750">
              <a:buFont typeface="Arial" panose="020B0604020202020204" pitchFamily="34" charset="0"/>
              <a:buChar char="•"/>
            </a:pPr>
            <a:r>
              <a:rPr lang="en-US" b="1" dirty="0" err="1" smtClean="0"/>
              <a:t>Homoclinic</a:t>
            </a:r>
            <a:r>
              <a:rPr lang="en-US" b="1" dirty="0" smtClean="0"/>
              <a:t> </a:t>
            </a:r>
            <a:r>
              <a:rPr lang="en-US" b="1" dirty="0"/>
              <a:t>bifurcation</a:t>
            </a:r>
            <a:r>
              <a:rPr lang="en-US" dirty="0"/>
              <a:t> in which a limit cycle collides with a saddle point.</a:t>
            </a:r>
          </a:p>
          <a:p>
            <a:pPr marL="742950" lvl="1" indent="-285750">
              <a:buFont typeface="Arial" panose="020B0604020202020204" pitchFamily="34" charset="0"/>
              <a:buChar char="•"/>
            </a:pPr>
            <a:r>
              <a:rPr lang="en-US" b="1" dirty="0" err="1"/>
              <a:t>Heteroclinic</a:t>
            </a:r>
            <a:r>
              <a:rPr lang="en-US" b="1" dirty="0"/>
              <a:t> bifurcation</a:t>
            </a:r>
            <a:r>
              <a:rPr lang="en-US" dirty="0"/>
              <a:t> in which a limit cycle collides with two or more saddle points.</a:t>
            </a:r>
          </a:p>
          <a:p>
            <a:pPr marL="742950" lvl="1" indent="-285750">
              <a:buFont typeface="Arial" panose="020B0604020202020204" pitchFamily="34" charset="0"/>
              <a:buChar char="•"/>
            </a:pPr>
            <a:r>
              <a:rPr lang="en-US" b="1" dirty="0"/>
              <a:t>Infinite-period bifurcation</a:t>
            </a:r>
            <a:r>
              <a:rPr lang="en-US" dirty="0"/>
              <a:t> in which a stable node and saddle point simultaneously occur on a limit cycle.</a:t>
            </a:r>
          </a:p>
          <a:p>
            <a:pPr marL="742950" lvl="1" indent="-285750">
              <a:buFont typeface="Arial" panose="020B0604020202020204" pitchFamily="34" charset="0"/>
              <a:buChar char="•"/>
            </a:pPr>
            <a:r>
              <a:rPr lang="en-US" b="1" dirty="0"/>
              <a:t>Blue sky catastrophe</a:t>
            </a:r>
            <a:r>
              <a:rPr lang="en-US" dirty="0"/>
              <a:t> in which a limit cycle collides with a </a:t>
            </a:r>
            <a:r>
              <a:rPr lang="en-US" dirty="0" err="1"/>
              <a:t>nonhyperbolic</a:t>
            </a:r>
            <a:r>
              <a:rPr lang="en-US" dirty="0"/>
              <a:t> </a:t>
            </a:r>
            <a:r>
              <a:rPr lang="en-US" dirty="0" smtClean="0"/>
              <a:t>cycle.</a:t>
            </a:r>
          </a:p>
          <a:p>
            <a:r>
              <a:rPr lang="en-US" dirty="0" smtClean="0"/>
              <a:t>Global </a:t>
            </a:r>
            <a:r>
              <a:rPr lang="en-US" dirty="0"/>
              <a:t>bifurcations can also involve more complicated sets such as chaotic attractors (e.g. </a:t>
            </a:r>
            <a:r>
              <a:rPr lang="en-US" b="1" dirty="0"/>
              <a:t>crises</a:t>
            </a:r>
            <a:r>
              <a:rPr lang="en-US" dirty="0"/>
              <a:t>).</a:t>
            </a:r>
          </a:p>
          <a:p>
            <a:endParaRPr lang="en-US" dirty="0"/>
          </a:p>
          <a:p>
            <a:endParaRPr lang="en-US" dirty="0"/>
          </a:p>
        </p:txBody>
      </p:sp>
      <p:sp>
        <p:nvSpPr>
          <p:cNvPr id="3" name="Slide Number Placeholder 2"/>
          <p:cNvSpPr>
            <a:spLocks noGrp="1"/>
          </p:cNvSpPr>
          <p:nvPr>
            <p:ph type="sldNum" sz="quarter" idx="4"/>
          </p:nvPr>
        </p:nvSpPr>
        <p:spPr/>
        <p:txBody>
          <a:bodyPr/>
          <a:lstStyle/>
          <a:p>
            <a:fld id="{9860EDB8-5305-433F-BE41-D7A86D811DB3}" type="slidenum">
              <a:rPr lang="en-US" smtClean="0"/>
              <a:pPr/>
              <a:t>46</a:t>
            </a:fld>
            <a:endParaRPr lang="en-US" dirty="0"/>
          </a:p>
        </p:txBody>
      </p:sp>
    </p:spTree>
    <p:extLst>
      <p:ext uri="{BB962C8B-B14F-4D97-AF65-F5344CB8AC3E}">
        <p14:creationId xmlns:p14="http://schemas.microsoft.com/office/powerpoint/2010/main" val="319617901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t>Global Bifurcation – </a:t>
            </a:r>
            <a:r>
              <a:rPr lang="en-US" b="1" dirty="0" err="1" smtClean="0"/>
              <a:t>Homoclinic</a:t>
            </a:r>
            <a:r>
              <a:rPr lang="en-US" b="1" dirty="0" smtClean="0"/>
              <a:t> bifurcation</a:t>
            </a:r>
            <a:endParaRPr lang="en-US" dirty="0"/>
          </a:p>
        </p:txBody>
      </p:sp>
      <p:sp>
        <p:nvSpPr>
          <p:cNvPr id="4" name="Rectangle 3"/>
          <p:cNvSpPr/>
          <p:nvPr/>
        </p:nvSpPr>
        <p:spPr>
          <a:xfrm>
            <a:off x="521206" y="1229082"/>
            <a:ext cx="11162793" cy="369332"/>
          </a:xfrm>
          <a:prstGeom prst="rect">
            <a:avLst/>
          </a:prstGeom>
        </p:spPr>
        <p:txBody>
          <a:bodyPr wrap="square">
            <a:spAutoFit/>
          </a:bodyPr>
          <a:lstStyle/>
          <a:p>
            <a:r>
              <a:rPr lang="en-US" dirty="0"/>
              <a:t>occurs when a periodic orbit collides with a saddle point.</a:t>
            </a:r>
          </a:p>
        </p:txBody>
      </p:sp>
      <p:pic>
        <p:nvPicPr>
          <p:cNvPr id="29698" name="Picture 2" descr="https://upload.wikimedia.org/wikipedia/commons/7/7a/Homoclinic_bif.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76500" y="1739360"/>
            <a:ext cx="7315200" cy="2478457"/>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521205" y="4358763"/>
            <a:ext cx="11162793" cy="1200329"/>
          </a:xfrm>
          <a:prstGeom prst="rect">
            <a:avLst/>
          </a:prstGeom>
        </p:spPr>
        <p:txBody>
          <a:bodyPr wrap="square">
            <a:spAutoFit/>
          </a:bodyPr>
          <a:lstStyle/>
          <a:p>
            <a:r>
              <a:rPr lang="en-US" dirty="0"/>
              <a:t> </a:t>
            </a:r>
            <a:r>
              <a:rPr lang="en-US" b="1" dirty="0"/>
              <a:t>Left panel</a:t>
            </a:r>
            <a:r>
              <a:rPr lang="en-US" dirty="0"/>
              <a:t>: For small parameter values, there is a saddle point at the origin and a limit </a:t>
            </a:r>
            <a:r>
              <a:rPr lang="en-US" dirty="0" smtClean="0"/>
              <a:t>cycle in </a:t>
            </a:r>
            <a:r>
              <a:rPr lang="en-US" dirty="0"/>
              <a:t>the first quadrant. </a:t>
            </a:r>
            <a:r>
              <a:rPr lang="en-US" b="1" dirty="0"/>
              <a:t>Middle panel</a:t>
            </a:r>
            <a:r>
              <a:rPr lang="en-US" dirty="0"/>
              <a:t>: As the bifurcation parameter increases, the limit cycle grows until it exactly intersects the saddle point, yielding an orbit of infinite duration. </a:t>
            </a:r>
            <a:r>
              <a:rPr lang="en-US" b="1" dirty="0"/>
              <a:t>Right panel</a:t>
            </a:r>
            <a:r>
              <a:rPr lang="en-US" dirty="0"/>
              <a:t>: When the bifurcation parameter increases further, the limit cycle disappears completely.</a:t>
            </a:r>
          </a:p>
        </p:txBody>
      </p:sp>
      <p:sp>
        <p:nvSpPr>
          <p:cNvPr id="5" name="Slide Number Placeholder 4"/>
          <p:cNvSpPr>
            <a:spLocks noGrp="1"/>
          </p:cNvSpPr>
          <p:nvPr>
            <p:ph type="sldNum" sz="quarter" idx="4"/>
          </p:nvPr>
        </p:nvSpPr>
        <p:spPr/>
        <p:txBody>
          <a:bodyPr/>
          <a:lstStyle/>
          <a:p>
            <a:fld id="{9860EDB8-5305-433F-BE41-D7A86D811DB3}" type="slidenum">
              <a:rPr lang="en-US" smtClean="0"/>
              <a:pPr/>
              <a:t>47</a:t>
            </a:fld>
            <a:endParaRPr lang="en-US" dirty="0"/>
          </a:p>
        </p:txBody>
      </p:sp>
    </p:spTree>
    <p:extLst>
      <p:ext uri="{BB962C8B-B14F-4D97-AF65-F5344CB8AC3E}">
        <p14:creationId xmlns:p14="http://schemas.microsoft.com/office/powerpoint/2010/main" val="213066713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t>Global Bifurcation – </a:t>
            </a:r>
            <a:r>
              <a:rPr lang="en-US" b="1" dirty="0" err="1" smtClean="0"/>
              <a:t>Heteroclinic</a:t>
            </a:r>
            <a:r>
              <a:rPr lang="en-US" b="1" dirty="0" smtClean="0"/>
              <a:t> bifurcation</a:t>
            </a:r>
            <a:endParaRPr lang="en-US" dirty="0"/>
          </a:p>
        </p:txBody>
      </p:sp>
      <p:pic>
        <p:nvPicPr>
          <p:cNvPr id="6" name="Picture 5"/>
          <p:cNvPicPr>
            <a:picLocks noChangeAspect="1"/>
          </p:cNvPicPr>
          <p:nvPr/>
        </p:nvPicPr>
        <p:blipFill>
          <a:blip r:embed="rId2"/>
          <a:stretch>
            <a:fillRect/>
          </a:stretch>
        </p:blipFill>
        <p:spPr>
          <a:xfrm>
            <a:off x="7010761" y="1236548"/>
            <a:ext cx="4826215" cy="4910516"/>
          </a:xfrm>
          <a:prstGeom prst="rect">
            <a:avLst/>
          </a:prstGeom>
        </p:spPr>
      </p:pic>
      <p:sp>
        <p:nvSpPr>
          <p:cNvPr id="7" name="TextBox 6"/>
          <p:cNvSpPr txBox="1"/>
          <p:nvPr/>
        </p:nvSpPr>
        <p:spPr>
          <a:xfrm>
            <a:off x="1181026" y="1783621"/>
            <a:ext cx="3229987" cy="369332"/>
          </a:xfrm>
          <a:prstGeom prst="rect">
            <a:avLst/>
          </a:prstGeom>
          <a:noFill/>
        </p:spPr>
        <p:txBody>
          <a:bodyPr wrap="none" rtlCol="0">
            <a:spAutoFit/>
          </a:bodyPr>
          <a:lstStyle/>
          <a:p>
            <a:r>
              <a:rPr lang="en-US" dirty="0"/>
              <a:t>all trajectories spiral into </a:t>
            </a:r>
            <a:r>
              <a:rPr lang="en-US" dirty="0" smtClean="0"/>
              <a:t>(</a:t>
            </a:r>
            <a:r>
              <a:rPr lang="en-US" dirty="0"/>
              <a:t>0, 0)</a:t>
            </a:r>
          </a:p>
        </p:txBody>
      </p:sp>
      <p:sp>
        <p:nvSpPr>
          <p:cNvPr id="8" name="TextBox 7"/>
          <p:cNvSpPr txBox="1"/>
          <p:nvPr/>
        </p:nvSpPr>
        <p:spPr>
          <a:xfrm>
            <a:off x="1181026" y="2175236"/>
            <a:ext cx="6217300" cy="646331"/>
          </a:xfrm>
          <a:prstGeom prst="rect">
            <a:avLst/>
          </a:prstGeom>
          <a:noFill/>
        </p:spPr>
        <p:txBody>
          <a:bodyPr wrap="square" rtlCol="0">
            <a:spAutoFit/>
          </a:bodyPr>
          <a:lstStyle/>
          <a:p>
            <a:r>
              <a:rPr lang="en-US" dirty="0" smtClean="0"/>
              <a:t>the </a:t>
            </a:r>
            <a:r>
              <a:rPr lang="en-US" dirty="0"/>
              <a:t>Hopf and saddle-node bifurcations occur simultaneously at r = 1.02</a:t>
            </a:r>
          </a:p>
        </p:txBody>
      </p:sp>
      <p:sp>
        <p:nvSpPr>
          <p:cNvPr id="9" name="Rectangle 8"/>
          <p:cNvSpPr/>
          <p:nvPr/>
        </p:nvSpPr>
        <p:spPr>
          <a:xfrm>
            <a:off x="1200153" y="3026065"/>
            <a:ext cx="5810608" cy="1477328"/>
          </a:xfrm>
          <a:prstGeom prst="rect">
            <a:avLst/>
          </a:prstGeom>
        </p:spPr>
        <p:txBody>
          <a:bodyPr wrap="square">
            <a:spAutoFit/>
          </a:bodyPr>
          <a:lstStyle/>
          <a:p>
            <a:r>
              <a:rPr lang="en-US" dirty="0"/>
              <a:t>trajectories originating close to zero spiral out to a limit cycle, while trajectories originating sufficiently far from zero terminate on one of the stable steady states (solid dots) possibly after being deflected by one of the saddle points (hollow dots)</a:t>
            </a:r>
          </a:p>
        </p:txBody>
      </p:sp>
      <p:sp>
        <p:nvSpPr>
          <p:cNvPr id="10" name="TextBox 9"/>
          <p:cNvSpPr txBox="1"/>
          <p:nvPr/>
        </p:nvSpPr>
        <p:spPr>
          <a:xfrm>
            <a:off x="1181026" y="4678329"/>
            <a:ext cx="5829735" cy="923330"/>
          </a:xfrm>
          <a:prstGeom prst="rect">
            <a:avLst/>
          </a:prstGeom>
          <a:noFill/>
        </p:spPr>
        <p:txBody>
          <a:bodyPr wrap="square" rtlCol="0">
            <a:spAutoFit/>
          </a:bodyPr>
          <a:lstStyle/>
          <a:p>
            <a:r>
              <a:rPr lang="en-US" dirty="0" smtClean="0"/>
              <a:t>the </a:t>
            </a:r>
            <a:r>
              <a:rPr lang="en-US" dirty="0"/>
              <a:t>limit cycle has been destroyed by colliding with the saddle points in a </a:t>
            </a:r>
            <a:r>
              <a:rPr lang="en-US" dirty="0" err="1"/>
              <a:t>heteroclinic</a:t>
            </a:r>
            <a:r>
              <a:rPr lang="en-US" dirty="0"/>
              <a:t> bifurcation and all trajectories terminate on one of the stable steady states.</a:t>
            </a:r>
          </a:p>
        </p:txBody>
      </p:sp>
      <p:sp>
        <p:nvSpPr>
          <p:cNvPr id="12" name="TextBox 11"/>
          <p:cNvSpPr txBox="1"/>
          <p:nvPr/>
        </p:nvSpPr>
        <p:spPr>
          <a:xfrm>
            <a:off x="521206" y="6132026"/>
            <a:ext cx="11442194" cy="338554"/>
          </a:xfrm>
          <a:prstGeom prst="rect">
            <a:avLst/>
          </a:prstGeom>
          <a:noFill/>
        </p:spPr>
        <p:txBody>
          <a:bodyPr wrap="square" rtlCol="0">
            <a:spAutoFit/>
          </a:bodyPr>
          <a:lstStyle/>
          <a:p>
            <a:r>
              <a:rPr lang="en-US" sz="1600" dirty="0"/>
              <a:t>Tuckerman, L.S., 2001. </a:t>
            </a:r>
            <a:r>
              <a:rPr lang="en-US" sz="1600" dirty="0" err="1"/>
              <a:t>Thermosolutal</a:t>
            </a:r>
            <a:r>
              <a:rPr lang="en-US" sz="1600" dirty="0"/>
              <a:t> and binary fluid convection as a 2× 2 matrix problem. </a:t>
            </a:r>
            <a:r>
              <a:rPr lang="en-US" sz="1600" i="1" dirty="0" err="1"/>
              <a:t>Physica</a:t>
            </a:r>
            <a:r>
              <a:rPr lang="en-US" sz="1600" i="1" dirty="0"/>
              <a:t> D: Nonlinear </a:t>
            </a:r>
            <a:r>
              <a:rPr lang="en-US" sz="1600" i="1" dirty="0" smtClean="0"/>
              <a:t>Phenomena</a:t>
            </a:r>
            <a:endParaRPr lang="en-US" sz="1200" dirty="0"/>
          </a:p>
        </p:txBody>
      </p:sp>
      <p:sp>
        <p:nvSpPr>
          <p:cNvPr id="14" name="Rectangle 13"/>
          <p:cNvSpPr/>
          <p:nvPr/>
        </p:nvSpPr>
        <p:spPr>
          <a:xfrm>
            <a:off x="521206" y="1272802"/>
            <a:ext cx="5479320" cy="369332"/>
          </a:xfrm>
          <a:prstGeom prst="rect">
            <a:avLst/>
          </a:prstGeom>
        </p:spPr>
        <p:txBody>
          <a:bodyPr wrap="none">
            <a:spAutoFit/>
          </a:bodyPr>
          <a:lstStyle/>
          <a:p>
            <a:r>
              <a:rPr lang="en-US" dirty="0"/>
              <a:t>a limit cycle collides with two or more saddle points.</a:t>
            </a:r>
          </a:p>
        </p:txBody>
      </p:sp>
      <p:grpSp>
        <p:nvGrpSpPr>
          <p:cNvPr id="16" name="Group 15" descr="Small circle with number 1 inside  indicating step 1"/>
          <p:cNvGrpSpPr/>
          <p:nvPr/>
        </p:nvGrpSpPr>
        <p:grpSpPr bwMode="blackWhite">
          <a:xfrm>
            <a:off x="551204" y="1767331"/>
            <a:ext cx="558179" cy="409838"/>
            <a:chOff x="6953426" y="711274"/>
            <a:chExt cx="558179" cy="409838"/>
          </a:xfrm>
        </p:grpSpPr>
        <p:sp>
          <p:nvSpPr>
            <p:cNvPr id="17" name="Oval 16" descr="Small circle"/>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descr="Number 1"/>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1</a:t>
              </a:r>
            </a:p>
          </p:txBody>
        </p:sp>
      </p:grpSp>
      <p:grpSp>
        <p:nvGrpSpPr>
          <p:cNvPr id="19" name="Group 18" descr="Small circle with number 2 inside  indicating step 2"/>
          <p:cNvGrpSpPr/>
          <p:nvPr/>
        </p:nvGrpSpPr>
        <p:grpSpPr bwMode="blackWhite">
          <a:xfrm>
            <a:off x="567889" y="2293482"/>
            <a:ext cx="558179" cy="409838"/>
            <a:chOff x="6953426" y="711274"/>
            <a:chExt cx="558179" cy="409838"/>
          </a:xfrm>
        </p:grpSpPr>
        <p:sp>
          <p:nvSpPr>
            <p:cNvPr id="20" name="Oval 19" descr="Small circle"/>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descr="Number 2"/>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2</a:t>
              </a:r>
            </a:p>
          </p:txBody>
        </p:sp>
      </p:grpSp>
      <p:grpSp>
        <p:nvGrpSpPr>
          <p:cNvPr id="22" name="Group 21" descr="Small circle with number 3 inside  indicating step 3"/>
          <p:cNvGrpSpPr/>
          <p:nvPr/>
        </p:nvGrpSpPr>
        <p:grpSpPr bwMode="blackWhite">
          <a:xfrm>
            <a:off x="570331" y="3010733"/>
            <a:ext cx="558179" cy="409838"/>
            <a:chOff x="6953426" y="711274"/>
            <a:chExt cx="558179" cy="409838"/>
          </a:xfrm>
        </p:grpSpPr>
        <p:sp>
          <p:nvSpPr>
            <p:cNvPr id="23" name="Oval 22" descr="Small circle"/>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descr="Number 3"/>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3</a:t>
              </a:r>
            </a:p>
          </p:txBody>
        </p:sp>
      </p:grpSp>
      <p:grpSp>
        <p:nvGrpSpPr>
          <p:cNvPr id="25" name="Group 24" descr="Small circle with number 3 inside  indicating step 3"/>
          <p:cNvGrpSpPr/>
          <p:nvPr/>
        </p:nvGrpSpPr>
        <p:grpSpPr bwMode="blackWhite">
          <a:xfrm>
            <a:off x="551204" y="4662039"/>
            <a:ext cx="558179" cy="409838"/>
            <a:chOff x="6953426" y="711274"/>
            <a:chExt cx="558179" cy="409838"/>
          </a:xfrm>
        </p:grpSpPr>
        <p:sp>
          <p:nvSpPr>
            <p:cNvPr id="26" name="Oval 25" descr="Small circle"/>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descr="Number 3"/>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smtClean="0">
                  <a:solidFill>
                    <a:schemeClr val="bg1"/>
                  </a:solidFill>
                  <a:latin typeface="Segoe UI Semibold" panose="020B0702040204020203" pitchFamily="34" charset="0"/>
                  <a:cs typeface="Segoe UI Semibold" panose="020B0702040204020203" pitchFamily="34" charset="0"/>
                </a:rPr>
                <a:t>4</a:t>
              </a:r>
              <a:endParaRPr lang="en-US" dirty="0">
                <a:solidFill>
                  <a:schemeClr val="bg1"/>
                </a:solidFill>
                <a:latin typeface="Segoe UI Semibold" panose="020B0702040204020203" pitchFamily="34" charset="0"/>
                <a:cs typeface="Segoe UI Semibold" panose="020B0702040204020203" pitchFamily="34" charset="0"/>
              </a:endParaRPr>
            </a:p>
          </p:txBody>
        </p:sp>
      </p:grpSp>
      <p:sp>
        <p:nvSpPr>
          <p:cNvPr id="3" name="Slide Number Placeholder 2"/>
          <p:cNvSpPr>
            <a:spLocks noGrp="1"/>
          </p:cNvSpPr>
          <p:nvPr>
            <p:ph type="sldNum" sz="quarter" idx="4"/>
          </p:nvPr>
        </p:nvSpPr>
        <p:spPr/>
        <p:txBody>
          <a:bodyPr/>
          <a:lstStyle/>
          <a:p>
            <a:fld id="{9860EDB8-5305-433F-BE41-D7A86D811DB3}" type="slidenum">
              <a:rPr lang="en-US" smtClean="0"/>
              <a:pPr/>
              <a:t>48</a:t>
            </a:fld>
            <a:endParaRPr lang="en-US" dirty="0"/>
          </a:p>
        </p:txBody>
      </p:sp>
    </p:spTree>
    <p:extLst>
      <p:ext uri="{BB962C8B-B14F-4D97-AF65-F5344CB8AC3E}">
        <p14:creationId xmlns:p14="http://schemas.microsoft.com/office/powerpoint/2010/main" val="2076487246"/>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1207" y="448056"/>
            <a:ext cx="11226293" cy="640080"/>
          </a:xfrm>
        </p:spPr>
        <p:txBody>
          <a:bodyPr>
            <a:normAutofit/>
          </a:bodyPr>
          <a:lstStyle/>
          <a:p>
            <a:r>
              <a:rPr lang="en-US" b="1" dirty="0" smtClean="0"/>
              <a:t>Global Bifurcation </a:t>
            </a:r>
            <a:r>
              <a:rPr lang="en-US" b="1" dirty="0"/>
              <a:t>– Infinite-period bifurcation</a:t>
            </a:r>
            <a:endParaRPr lang="en-US" dirty="0"/>
          </a:p>
        </p:txBody>
      </p:sp>
      <p:sp>
        <p:nvSpPr>
          <p:cNvPr id="14" name="Rectangle 13"/>
          <p:cNvSpPr/>
          <p:nvPr/>
        </p:nvSpPr>
        <p:spPr>
          <a:xfrm>
            <a:off x="521207" y="1236548"/>
            <a:ext cx="6362194" cy="2031325"/>
          </a:xfrm>
          <a:prstGeom prst="rect">
            <a:avLst/>
          </a:prstGeom>
        </p:spPr>
        <p:txBody>
          <a:bodyPr wrap="square">
            <a:spAutoFit/>
          </a:bodyPr>
          <a:lstStyle/>
          <a:p>
            <a:r>
              <a:rPr lang="en-US" dirty="0"/>
              <a:t>when two fixed points emerge on a limit cycle. As the limit of a parameter approaches a certain critical value, the speed of the oscillation slows down and the period approaches infinity. The infinite-period bifurcation occurs at this critical value. Beyond the critical value, the two fixed points emerge continuously from each other on the limit cycle to disrupt the oscillation and form two saddle points.</a:t>
            </a:r>
          </a:p>
        </p:txBody>
      </p:sp>
      <p:pic>
        <p:nvPicPr>
          <p:cNvPr id="4" name="Picture 3"/>
          <p:cNvPicPr>
            <a:picLocks noChangeAspect="1"/>
          </p:cNvPicPr>
          <p:nvPr/>
        </p:nvPicPr>
        <p:blipFill>
          <a:blip r:embed="rId2"/>
          <a:stretch>
            <a:fillRect/>
          </a:stretch>
        </p:blipFill>
        <p:spPr>
          <a:xfrm>
            <a:off x="7163096" y="1240520"/>
            <a:ext cx="4584404" cy="3496579"/>
          </a:xfrm>
          <a:prstGeom prst="rect">
            <a:avLst/>
          </a:prstGeom>
        </p:spPr>
      </p:pic>
      <p:sp>
        <p:nvSpPr>
          <p:cNvPr id="3" name="Slide Number Placeholder 2"/>
          <p:cNvSpPr>
            <a:spLocks noGrp="1"/>
          </p:cNvSpPr>
          <p:nvPr>
            <p:ph type="sldNum" sz="quarter" idx="4"/>
          </p:nvPr>
        </p:nvSpPr>
        <p:spPr/>
        <p:txBody>
          <a:bodyPr/>
          <a:lstStyle/>
          <a:p>
            <a:fld id="{9860EDB8-5305-433F-BE41-D7A86D811DB3}" type="slidenum">
              <a:rPr lang="en-US" smtClean="0"/>
              <a:pPr/>
              <a:t>49</a:t>
            </a:fld>
            <a:endParaRPr lang="en-US" dirty="0"/>
          </a:p>
        </p:txBody>
      </p:sp>
    </p:spTree>
    <p:extLst>
      <p:ext uri="{BB962C8B-B14F-4D97-AF65-F5344CB8AC3E}">
        <p14:creationId xmlns:p14="http://schemas.microsoft.com/office/powerpoint/2010/main" val="333944925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Autofit/>
          </a:bodyPr>
          <a:lstStyle/>
          <a:p>
            <a:r>
              <a:rPr lang="en-US" b="1" dirty="0"/>
              <a:t>The Morris–</a:t>
            </a:r>
            <a:r>
              <a:rPr lang="en-US" b="1" dirty="0" err="1"/>
              <a:t>Lecar</a:t>
            </a:r>
            <a:r>
              <a:rPr lang="en-US" b="1" dirty="0"/>
              <a:t> Model</a:t>
            </a:r>
            <a:endParaRPr lang="en-US" dirty="0">
              <a:latin typeface="Segoe UI Light" panose="020B0502040204020203" pitchFamily="34" charset="0"/>
              <a:cs typeface="Segoe UI Light" panose="020B0502040204020203" pitchFamily="34" charset="0"/>
            </a:endParaRPr>
          </a:p>
        </p:txBody>
      </p:sp>
      <p:sp>
        <p:nvSpPr>
          <p:cNvPr id="38" name="Content Placeholder 17"/>
          <p:cNvSpPr txBox="1">
            <a:spLocks/>
          </p:cNvSpPr>
          <p:nvPr/>
        </p:nvSpPr>
        <p:spPr>
          <a:xfrm>
            <a:off x="541610" y="1524708"/>
            <a:ext cx="5465490" cy="3871518"/>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sz="1600" dirty="0"/>
              <a:t>The model has three </a:t>
            </a:r>
            <a:r>
              <a:rPr lang="en-US" sz="1600" dirty="0" smtClean="0"/>
              <a:t>channels: a </a:t>
            </a:r>
            <a:r>
              <a:rPr lang="en-US" sz="1600" dirty="0"/>
              <a:t>potassium channel, a leak, and a calcium </a:t>
            </a:r>
            <a:r>
              <a:rPr lang="en-US" sz="1600" dirty="0" smtClean="0"/>
              <a:t>channel. </a:t>
            </a:r>
          </a:p>
          <a:p>
            <a:pPr>
              <a:lnSpc>
                <a:spcPct val="100000"/>
              </a:lnSpc>
            </a:pPr>
            <a:r>
              <a:rPr lang="en-US" sz="1600" dirty="0" smtClean="0"/>
              <a:t>the </a:t>
            </a:r>
            <a:r>
              <a:rPr lang="en-US" sz="1600" dirty="0"/>
              <a:t>calcium current depends instantaneously on the voltage</a:t>
            </a:r>
            <a:r>
              <a:rPr lang="en-US" sz="1600" dirty="0" smtClean="0"/>
              <a:t>.</a:t>
            </a:r>
          </a:p>
        </p:txBody>
      </p:sp>
      <p:pic>
        <p:nvPicPr>
          <p:cNvPr id="2" name="Picture 1"/>
          <p:cNvPicPr>
            <a:picLocks noChangeAspect="1"/>
          </p:cNvPicPr>
          <p:nvPr/>
        </p:nvPicPr>
        <p:blipFill>
          <a:blip r:embed="rId2"/>
          <a:stretch>
            <a:fillRect/>
          </a:stretch>
        </p:blipFill>
        <p:spPr>
          <a:xfrm>
            <a:off x="6156519" y="1524708"/>
            <a:ext cx="5479856" cy="3771192"/>
          </a:xfrm>
          <a:prstGeom prst="rect">
            <a:avLst/>
          </a:prstGeom>
        </p:spPr>
      </p:pic>
      <p:pic>
        <p:nvPicPr>
          <p:cNvPr id="3" name="Picture 2"/>
          <p:cNvPicPr>
            <a:picLocks noChangeAspect="1"/>
          </p:cNvPicPr>
          <p:nvPr/>
        </p:nvPicPr>
        <p:blipFill>
          <a:blip r:embed="rId3"/>
          <a:stretch>
            <a:fillRect/>
          </a:stretch>
        </p:blipFill>
        <p:spPr>
          <a:xfrm>
            <a:off x="6156519" y="5295901"/>
            <a:ext cx="5479856" cy="235780"/>
          </a:xfrm>
          <a:prstGeom prst="rect">
            <a:avLst/>
          </a:prstGeom>
        </p:spPr>
      </p:pic>
      <p:sp>
        <p:nvSpPr>
          <p:cNvPr id="4" name="Slide Number Placeholder 3"/>
          <p:cNvSpPr>
            <a:spLocks noGrp="1"/>
          </p:cNvSpPr>
          <p:nvPr>
            <p:ph type="sldNum" sz="quarter" idx="4"/>
          </p:nvPr>
        </p:nvSpPr>
        <p:spPr/>
        <p:txBody>
          <a:bodyPr/>
          <a:lstStyle/>
          <a:p>
            <a:fld id="{9860EDB8-5305-433F-BE41-D7A86D811DB3}" type="slidenum">
              <a:rPr lang="en-US" smtClean="0"/>
              <a:pPr/>
              <a:t>5</a:t>
            </a:fld>
            <a:endParaRPr lang="en-US" dirty="0"/>
          </a:p>
        </p:txBody>
      </p:sp>
    </p:spTree>
    <p:extLst>
      <p:ext uri="{BB962C8B-B14F-4D97-AF65-F5344CB8AC3E}">
        <p14:creationId xmlns:p14="http://schemas.microsoft.com/office/powerpoint/2010/main" val="295655665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1207" y="448056"/>
            <a:ext cx="11226293" cy="640080"/>
          </a:xfrm>
        </p:spPr>
        <p:txBody>
          <a:bodyPr>
            <a:normAutofit/>
          </a:bodyPr>
          <a:lstStyle/>
          <a:p>
            <a:r>
              <a:rPr lang="en-US" b="1" dirty="0" smtClean="0"/>
              <a:t>Global Bifurcation </a:t>
            </a:r>
            <a:r>
              <a:rPr lang="en-US" b="1" dirty="0"/>
              <a:t>– Blue-sky catastrophe</a:t>
            </a:r>
            <a:endParaRPr lang="en-US" dirty="0"/>
          </a:p>
        </p:txBody>
      </p:sp>
      <p:sp>
        <p:nvSpPr>
          <p:cNvPr id="14" name="Rectangle 13"/>
          <p:cNvSpPr/>
          <p:nvPr/>
        </p:nvSpPr>
        <p:spPr>
          <a:xfrm>
            <a:off x="521206" y="1236548"/>
            <a:ext cx="11226293" cy="923330"/>
          </a:xfrm>
          <a:prstGeom prst="rect">
            <a:avLst/>
          </a:prstGeom>
        </p:spPr>
        <p:txBody>
          <a:bodyPr wrap="square">
            <a:spAutoFit/>
          </a:bodyPr>
          <a:lstStyle/>
          <a:p>
            <a:r>
              <a:rPr lang="en-US" dirty="0" smtClean="0"/>
              <a:t>In </a:t>
            </a:r>
            <a:r>
              <a:rPr lang="en-US" b="1" dirty="0" smtClean="0"/>
              <a:t>blue-sky catastrophe </a:t>
            </a:r>
            <a:r>
              <a:rPr lang="en-US" dirty="0" smtClean="0"/>
              <a:t>a </a:t>
            </a:r>
            <a:r>
              <a:rPr lang="en-US" dirty="0"/>
              <a:t>periodic orbit of large period appears "out of a blue sky" (actually, the orbit is </a:t>
            </a:r>
            <a:r>
              <a:rPr lang="en-US" dirty="0" err="1"/>
              <a:t>homoclinic</a:t>
            </a:r>
            <a:r>
              <a:rPr lang="en-US" dirty="0"/>
              <a:t> to a saddle-node periodic orbit</a:t>
            </a:r>
            <a:r>
              <a:rPr lang="en-US" dirty="0" smtClean="0"/>
              <a:t>). </a:t>
            </a:r>
            <a:r>
              <a:rPr lang="en-US" dirty="0"/>
              <a:t>The blue sky catastrophe has turned out to be a typical phenomenon in </a:t>
            </a:r>
            <a:r>
              <a:rPr lang="en-US" b="1" dirty="0"/>
              <a:t>slow-fast systems</a:t>
            </a:r>
          </a:p>
        </p:txBody>
      </p:sp>
      <p:pic>
        <p:nvPicPr>
          <p:cNvPr id="3" name="Picture 2"/>
          <p:cNvPicPr>
            <a:picLocks noChangeAspect="1"/>
          </p:cNvPicPr>
          <p:nvPr/>
        </p:nvPicPr>
        <p:blipFill rotWithShape="1">
          <a:blip r:embed="rId2"/>
          <a:srcRect l="5266"/>
          <a:stretch/>
        </p:blipFill>
        <p:spPr>
          <a:xfrm>
            <a:off x="2302669" y="2143190"/>
            <a:ext cx="7505987" cy="3406729"/>
          </a:xfrm>
          <a:prstGeom prst="rect">
            <a:avLst/>
          </a:prstGeom>
        </p:spPr>
      </p:pic>
      <p:sp>
        <p:nvSpPr>
          <p:cNvPr id="5" name="Rectangle 4"/>
          <p:cNvSpPr/>
          <p:nvPr/>
        </p:nvSpPr>
        <p:spPr>
          <a:xfrm>
            <a:off x="228600" y="2308290"/>
            <a:ext cx="2074069" cy="1815882"/>
          </a:xfrm>
          <a:prstGeom prst="rect">
            <a:avLst/>
          </a:prstGeom>
        </p:spPr>
        <p:txBody>
          <a:bodyPr wrap="square">
            <a:spAutoFit/>
          </a:bodyPr>
          <a:lstStyle/>
          <a:p>
            <a:r>
              <a:rPr lang="en-US" sz="1400" dirty="0" smtClean="0"/>
              <a:t>(a) There </a:t>
            </a:r>
            <a:r>
              <a:rPr lang="en-US" sz="1400" dirty="0"/>
              <a:t>are two equilibria: one stable (denoted O1) and another saddle-stable (denoted O2). The system tends from O2 to O1 as time continues (transitionary phase).</a:t>
            </a:r>
          </a:p>
        </p:txBody>
      </p:sp>
      <p:sp>
        <p:nvSpPr>
          <p:cNvPr id="6" name="Rectangle 5"/>
          <p:cNvSpPr/>
          <p:nvPr/>
        </p:nvSpPr>
        <p:spPr>
          <a:xfrm>
            <a:off x="1492502" y="5549919"/>
            <a:ext cx="9283700" cy="738664"/>
          </a:xfrm>
          <a:prstGeom prst="rect">
            <a:avLst/>
          </a:prstGeom>
        </p:spPr>
        <p:txBody>
          <a:bodyPr wrap="square">
            <a:spAutoFit/>
          </a:bodyPr>
          <a:lstStyle/>
          <a:p>
            <a:r>
              <a:rPr lang="en-US" sz="1400" dirty="0" smtClean="0"/>
              <a:t>(b) Changes </a:t>
            </a:r>
            <a:r>
              <a:rPr lang="en-US" sz="1400" dirty="0"/>
              <a:t>in the timescale difference ϵ of the underlying system variables lead equilibrium O1 to lose stability and become the stable limit cycle L1. Further changes in ϵ force O2 to lose stability also and to become an unstable limit cycle L2. Once both O1 and O2 become limit cycles, the system transits slowly from L2 to L1 as time continues</a:t>
            </a:r>
          </a:p>
        </p:txBody>
      </p:sp>
      <p:sp>
        <p:nvSpPr>
          <p:cNvPr id="7" name="Rectangle 6"/>
          <p:cNvSpPr/>
          <p:nvPr/>
        </p:nvSpPr>
        <p:spPr>
          <a:xfrm>
            <a:off x="9808656" y="2308290"/>
            <a:ext cx="2281744" cy="2031325"/>
          </a:xfrm>
          <a:prstGeom prst="rect">
            <a:avLst/>
          </a:prstGeom>
        </p:spPr>
        <p:txBody>
          <a:bodyPr wrap="square">
            <a:spAutoFit/>
          </a:bodyPr>
          <a:lstStyle/>
          <a:p>
            <a:r>
              <a:rPr lang="en-US" sz="1400" dirty="0" smtClean="0"/>
              <a:t>(c) If </a:t>
            </a:r>
            <a:r>
              <a:rPr lang="en-US" sz="1400" dirty="0"/>
              <a:t>the timescale difference increases further and passes a particular threshold, both cycles coalesce into a single cycle with infinite length and period. This situation forms the blue sky state Lbs.</a:t>
            </a:r>
          </a:p>
        </p:txBody>
      </p:sp>
      <p:sp>
        <p:nvSpPr>
          <p:cNvPr id="8" name="Rectangle 7"/>
          <p:cNvSpPr/>
          <p:nvPr/>
        </p:nvSpPr>
        <p:spPr>
          <a:xfrm>
            <a:off x="521205" y="6257835"/>
            <a:ext cx="11226293" cy="307777"/>
          </a:xfrm>
          <a:prstGeom prst="rect">
            <a:avLst/>
          </a:prstGeom>
        </p:spPr>
        <p:txBody>
          <a:bodyPr wrap="square">
            <a:spAutoFit/>
          </a:bodyPr>
          <a:lstStyle/>
          <a:p>
            <a:pPr fontAlgn="base"/>
            <a:r>
              <a:rPr lang="en-US" sz="1400" dirty="0">
                <a:solidFill>
                  <a:srgbClr val="000000"/>
                </a:solidFill>
              </a:rPr>
              <a:t>N. </a:t>
            </a:r>
            <a:r>
              <a:rPr lang="en-US" sz="1400" dirty="0" err="1">
                <a:solidFill>
                  <a:srgbClr val="000000"/>
                </a:solidFill>
              </a:rPr>
              <a:t>Gavrilov</a:t>
            </a:r>
            <a:r>
              <a:rPr lang="en-US" sz="1400" dirty="0">
                <a:solidFill>
                  <a:srgbClr val="000000"/>
                </a:solidFill>
              </a:rPr>
              <a:t>, A. </a:t>
            </a:r>
            <a:r>
              <a:rPr lang="en-US" sz="1400" dirty="0" err="1">
                <a:solidFill>
                  <a:srgbClr val="000000"/>
                </a:solidFill>
              </a:rPr>
              <a:t>Shilnikov</a:t>
            </a:r>
            <a:r>
              <a:rPr lang="en-US" sz="1400" dirty="0">
                <a:solidFill>
                  <a:srgbClr val="000000"/>
                </a:solidFill>
              </a:rPr>
              <a:t>, Example of a blue sky catastrophe, </a:t>
            </a:r>
            <a:r>
              <a:rPr lang="en-US" sz="1400" i="1" dirty="0">
                <a:solidFill>
                  <a:srgbClr val="000000"/>
                </a:solidFill>
              </a:rPr>
              <a:t>ibid</a:t>
            </a:r>
            <a:r>
              <a:rPr lang="en-US" sz="1400" dirty="0">
                <a:solidFill>
                  <a:srgbClr val="000000"/>
                </a:solidFill>
              </a:rPr>
              <a:t>, 99-105, 2000</a:t>
            </a:r>
            <a:r>
              <a:rPr lang="en-US" sz="1400" dirty="0" smtClean="0">
                <a:solidFill>
                  <a:srgbClr val="000000"/>
                </a:solidFill>
              </a:rPr>
              <a:t>.</a:t>
            </a:r>
            <a:endParaRPr lang="en-US" sz="1400" dirty="0">
              <a:solidFill>
                <a:srgbClr val="000000"/>
              </a:solidFill>
            </a:endParaRPr>
          </a:p>
        </p:txBody>
      </p:sp>
      <p:sp>
        <p:nvSpPr>
          <p:cNvPr id="4" name="Slide Number Placeholder 3"/>
          <p:cNvSpPr>
            <a:spLocks noGrp="1"/>
          </p:cNvSpPr>
          <p:nvPr>
            <p:ph type="sldNum" sz="quarter" idx="4"/>
          </p:nvPr>
        </p:nvSpPr>
        <p:spPr/>
        <p:txBody>
          <a:bodyPr/>
          <a:lstStyle/>
          <a:p>
            <a:fld id="{9860EDB8-5305-433F-BE41-D7A86D811DB3}" type="slidenum">
              <a:rPr lang="en-US" smtClean="0"/>
              <a:pPr/>
              <a:t>50</a:t>
            </a:fld>
            <a:endParaRPr lang="en-US" dirty="0"/>
          </a:p>
        </p:txBody>
      </p:sp>
    </p:spTree>
    <p:extLst>
      <p:ext uri="{BB962C8B-B14F-4D97-AF65-F5344CB8AC3E}">
        <p14:creationId xmlns:p14="http://schemas.microsoft.com/office/powerpoint/2010/main" val="3863890881"/>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pPr fontAlgn="base"/>
            <a:r>
              <a:rPr lang="en-US" b="1" dirty="0"/>
              <a:t>Bifurcations Involving Periodic </a:t>
            </a:r>
            <a:r>
              <a:rPr lang="en-US" b="1" dirty="0" smtClean="0"/>
              <a:t>Orbits</a:t>
            </a:r>
            <a:endParaRPr lang="en-US" b="1" dirty="0">
              <a:latin typeface="Segoe UI Light" panose="020B0502040204020203" pitchFamily="34" charset="0"/>
              <a:cs typeface="Segoe UI Light" panose="020B0502040204020203" pitchFamily="34" charset="0"/>
            </a:endParaRPr>
          </a:p>
        </p:txBody>
      </p:sp>
      <p:sp>
        <p:nvSpPr>
          <p:cNvPr id="31" name="Rectangle 30"/>
          <p:cNvSpPr/>
          <p:nvPr/>
        </p:nvSpPr>
        <p:spPr>
          <a:xfrm>
            <a:off x="521206" y="1229082"/>
            <a:ext cx="11162793" cy="4801314"/>
          </a:xfrm>
          <a:prstGeom prst="rect">
            <a:avLst/>
          </a:prstGeom>
        </p:spPr>
        <p:txBody>
          <a:bodyPr wrap="square">
            <a:spAutoFit/>
          </a:bodyPr>
          <a:lstStyle/>
          <a:p>
            <a:r>
              <a:rPr lang="en-US" dirty="0"/>
              <a:t>A bifurcation is a qualitative change in the behavior of a dynamical system as a system parameter is varied. This could involve a change in the stability properties of a periodic orbit, and/or the creation or destruction of one or more periodic orbits. Bifurcation analysis can thus provide another (analytical or numerical) method for establishing the existence or non-existence of a periodic </a:t>
            </a:r>
            <a:r>
              <a:rPr lang="en-US" dirty="0" smtClean="0"/>
              <a:t>orbit:</a:t>
            </a:r>
          </a:p>
          <a:p>
            <a:pPr marL="742950" lvl="1" indent="-285750">
              <a:buFont typeface="Arial" panose="020B0604020202020204" pitchFamily="34" charset="0"/>
              <a:buChar char="•"/>
            </a:pPr>
            <a:r>
              <a:rPr lang="en-US" altLang="en-US" b="1" dirty="0" err="1" smtClean="0"/>
              <a:t>Andronov</a:t>
            </a:r>
            <a:r>
              <a:rPr lang="en-US" altLang="en-US" b="1" dirty="0" smtClean="0"/>
              <a:t>-Hopf </a:t>
            </a:r>
            <a:r>
              <a:rPr lang="en-US" altLang="en-US" b="1" dirty="0"/>
              <a:t>bifurcation</a:t>
            </a:r>
            <a:r>
              <a:rPr lang="en-US" altLang="en-US" dirty="0"/>
              <a:t>, which results in the appearance of a small-amplitude periodic </a:t>
            </a:r>
            <a:r>
              <a:rPr lang="en-US" altLang="en-US" dirty="0" smtClean="0"/>
              <a:t>orbit;</a:t>
            </a:r>
            <a:endParaRPr lang="en-US" dirty="0"/>
          </a:p>
          <a:p>
            <a:pPr marL="742950" lvl="1" indent="-285750">
              <a:buFont typeface="Arial" panose="020B0604020202020204" pitchFamily="34" charset="0"/>
              <a:buChar char="•"/>
            </a:pPr>
            <a:r>
              <a:rPr lang="en-US" altLang="en-US" b="1" dirty="0" smtClean="0"/>
              <a:t>Saddle-node </a:t>
            </a:r>
            <a:r>
              <a:rPr lang="en-US" altLang="en-US" b="1" dirty="0"/>
              <a:t>bifurcation of periodic orbits</a:t>
            </a:r>
            <a:r>
              <a:rPr lang="en-US" altLang="en-US" dirty="0"/>
              <a:t>, in which two periodic orbits coalesce and annihilate </a:t>
            </a:r>
            <a:r>
              <a:rPr lang="en-US" altLang="en-US" dirty="0" smtClean="0"/>
              <a:t>each other;</a:t>
            </a:r>
          </a:p>
          <a:p>
            <a:pPr marL="742950" lvl="1" indent="-285750">
              <a:buFont typeface="Arial" panose="020B0604020202020204" pitchFamily="34" charset="0"/>
              <a:buChar char="•"/>
            </a:pPr>
            <a:r>
              <a:rPr lang="en-US" altLang="en-US" b="1" dirty="0" smtClean="0"/>
              <a:t>Saddle-node </a:t>
            </a:r>
            <a:r>
              <a:rPr lang="en-US" altLang="en-US" b="1" dirty="0"/>
              <a:t>on invariant circle bifurcation (SNIC)</a:t>
            </a:r>
            <a:r>
              <a:rPr lang="en-US" altLang="en-US" dirty="0"/>
              <a:t>, in which a periodic orbit appears from a </a:t>
            </a:r>
            <a:r>
              <a:rPr lang="en-US" altLang="en-US" dirty="0" err="1"/>
              <a:t>homoclinic</a:t>
            </a:r>
            <a:r>
              <a:rPr lang="en-US" altLang="en-US" dirty="0"/>
              <a:t> orbit to a saddle-node equilibrium (along the central manifold</a:t>
            </a:r>
            <a:r>
              <a:rPr lang="en-US" altLang="en-US" dirty="0" smtClean="0"/>
              <a:t>);</a:t>
            </a:r>
            <a:endParaRPr lang="en-US" altLang="en-US" b="1" dirty="0"/>
          </a:p>
          <a:p>
            <a:pPr marL="742950" lvl="1" indent="-285750">
              <a:buFont typeface="Arial" panose="020B0604020202020204" pitchFamily="34" charset="0"/>
              <a:buChar char="•"/>
            </a:pPr>
            <a:r>
              <a:rPr lang="en-US" altLang="en-US" b="1" dirty="0" err="1" smtClean="0"/>
              <a:t>Homoclinic</a:t>
            </a:r>
            <a:r>
              <a:rPr lang="en-US" altLang="en-US" b="1" dirty="0" smtClean="0"/>
              <a:t> </a:t>
            </a:r>
            <a:r>
              <a:rPr lang="en-US" altLang="en-US" b="1" dirty="0"/>
              <a:t>bifurcations</a:t>
            </a:r>
            <a:r>
              <a:rPr lang="en-US" altLang="en-US" dirty="0"/>
              <a:t>, in which periodic orbits appear from </a:t>
            </a:r>
            <a:r>
              <a:rPr lang="en-US" altLang="en-US" dirty="0" err="1"/>
              <a:t>homoclinic</a:t>
            </a:r>
            <a:r>
              <a:rPr lang="en-US" altLang="en-US" dirty="0"/>
              <a:t> orbits to a saddle, </a:t>
            </a:r>
            <a:r>
              <a:rPr lang="en-US" altLang="en-US" dirty="0" smtClean="0"/>
              <a:t>saddle-focus</a:t>
            </a:r>
            <a:r>
              <a:rPr lang="en-US" altLang="en-US" dirty="0"/>
              <a:t>, or focus-focus </a:t>
            </a:r>
            <a:r>
              <a:rPr lang="en-US" altLang="en-US" dirty="0" smtClean="0"/>
              <a:t>equilibrium.</a:t>
            </a:r>
          </a:p>
          <a:p>
            <a:pPr marL="742950" lvl="1" indent="-285750">
              <a:buFont typeface="Arial" panose="020B0604020202020204" pitchFamily="34" charset="0"/>
              <a:buChar char="•"/>
            </a:pPr>
            <a:r>
              <a:rPr lang="en-US" altLang="en-US" b="1" dirty="0" smtClean="0"/>
              <a:t>Period </a:t>
            </a:r>
            <a:r>
              <a:rPr lang="en-US" altLang="en-US" b="1" dirty="0"/>
              <a:t>doubling bifurcation</a:t>
            </a:r>
            <a:r>
              <a:rPr lang="en-US" altLang="en-US" dirty="0"/>
              <a:t> (also known flip bifurcation), in which a periodic orbit of </a:t>
            </a:r>
            <a:r>
              <a:rPr lang="en-US" altLang="en-US" dirty="0" smtClean="0"/>
              <a:t>period</a:t>
            </a:r>
            <a:r>
              <a:rPr lang="en-US" altLang="en-US" dirty="0"/>
              <a:t> 2</a:t>
            </a:r>
            <a:r>
              <a:rPr lang="en-US" altLang="en-US" i="1" dirty="0"/>
              <a:t>T</a:t>
            </a:r>
            <a:r>
              <a:rPr lang="en-US" altLang="en-US" dirty="0"/>
              <a:t> appears near a periodic orbit of period </a:t>
            </a:r>
            <a:r>
              <a:rPr lang="en-US" altLang="en-US" i="1" dirty="0"/>
              <a:t>T</a:t>
            </a:r>
            <a:r>
              <a:rPr lang="en-US" altLang="en-US" dirty="0"/>
              <a:t> </a:t>
            </a:r>
            <a:r>
              <a:rPr lang="en-US" altLang="en-US" dirty="0" smtClean="0"/>
              <a:t>.</a:t>
            </a:r>
          </a:p>
          <a:p>
            <a:pPr marL="742950" lvl="1" indent="-285750">
              <a:buFont typeface="Arial" panose="020B0604020202020204" pitchFamily="34" charset="0"/>
              <a:buChar char="•"/>
            </a:pPr>
            <a:r>
              <a:rPr lang="en-US" altLang="en-US" b="1" dirty="0" smtClean="0"/>
              <a:t>Neimark-Sacker </a:t>
            </a:r>
            <a:r>
              <a:rPr lang="en-US" altLang="en-US" b="1" dirty="0"/>
              <a:t>bifurcation</a:t>
            </a:r>
            <a:r>
              <a:rPr lang="en-US" altLang="en-US" dirty="0"/>
              <a:t>, in which an invariant torus appears near a periodic </a:t>
            </a:r>
            <a:r>
              <a:rPr lang="en-US" altLang="en-US" dirty="0" smtClean="0"/>
              <a:t>orbit.</a:t>
            </a:r>
          </a:p>
          <a:p>
            <a:pPr marL="742950" lvl="1" indent="-285750">
              <a:buFont typeface="Arial" panose="020B0604020202020204" pitchFamily="34" charset="0"/>
              <a:buChar char="•"/>
            </a:pPr>
            <a:r>
              <a:rPr lang="en-US" altLang="en-US" b="1" dirty="0" smtClean="0"/>
              <a:t>Blue-Sky </a:t>
            </a:r>
            <a:r>
              <a:rPr lang="en-US" altLang="en-US" b="1" dirty="0"/>
              <a:t>Catastrophe</a:t>
            </a:r>
            <a:r>
              <a:rPr lang="en-US" altLang="en-US" dirty="0"/>
              <a:t>, in which a periodic orbit of large period appears "out of a blue sky" (actually, the orbit is </a:t>
            </a:r>
            <a:r>
              <a:rPr lang="en-US" altLang="en-US" dirty="0" err="1"/>
              <a:t>homoclinic</a:t>
            </a:r>
            <a:r>
              <a:rPr lang="en-US" altLang="en-US" dirty="0"/>
              <a:t> to a saddle-node periodic orbit).</a:t>
            </a:r>
          </a:p>
          <a:p>
            <a:endParaRPr lang="en-US" dirty="0"/>
          </a:p>
        </p:txBody>
      </p:sp>
      <p:sp>
        <p:nvSpPr>
          <p:cNvPr id="2" name="Slide Number Placeholder 1"/>
          <p:cNvSpPr>
            <a:spLocks noGrp="1"/>
          </p:cNvSpPr>
          <p:nvPr>
            <p:ph type="sldNum" sz="quarter" idx="4"/>
          </p:nvPr>
        </p:nvSpPr>
        <p:spPr/>
        <p:txBody>
          <a:bodyPr/>
          <a:lstStyle/>
          <a:p>
            <a:fld id="{9860EDB8-5305-433F-BE41-D7A86D811DB3}" type="slidenum">
              <a:rPr lang="en-US" smtClean="0"/>
              <a:pPr/>
              <a:t>51</a:t>
            </a:fld>
            <a:endParaRPr lang="en-US" dirty="0"/>
          </a:p>
        </p:txBody>
      </p:sp>
    </p:spTree>
    <p:extLst>
      <p:ext uri="{BB962C8B-B14F-4D97-AF65-F5344CB8AC3E}">
        <p14:creationId xmlns:p14="http://schemas.microsoft.com/office/powerpoint/2010/main" val="1720303228"/>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0"/>
          </p:nvPr>
        </p:nvSpPr>
        <p:spPr/>
        <p:txBody>
          <a:bodyPr/>
          <a:lstStyle/>
          <a:p>
            <a:endParaRPr lang="en-US"/>
          </a:p>
        </p:txBody>
      </p:sp>
      <p:pic>
        <p:nvPicPr>
          <p:cNvPr id="5" name="Picture 4"/>
          <p:cNvPicPr>
            <a:picLocks noChangeAspect="1"/>
          </p:cNvPicPr>
          <p:nvPr/>
        </p:nvPicPr>
        <p:blipFill>
          <a:blip r:embed="rId2"/>
          <a:stretch>
            <a:fillRect/>
          </a:stretch>
        </p:blipFill>
        <p:spPr>
          <a:xfrm>
            <a:off x="1562100" y="1435608"/>
            <a:ext cx="9144000" cy="4616281"/>
          </a:xfrm>
          <a:prstGeom prst="rect">
            <a:avLst/>
          </a:prstGeom>
        </p:spPr>
      </p:pic>
      <p:sp>
        <p:nvSpPr>
          <p:cNvPr id="6" name="Slide Number Placeholder 5"/>
          <p:cNvSpPr>
            <a:spLocks noGrp="1"/>
          </p:cNvSpPr>
          <p:nvPr>
            <p:ph type="sldNum" sz="quarter" idx="4"/>
          </p:nvPr>
        </p:nvSpPr>
        <p:spPr/>
        <p:txBody>
          <a:bodyPr/>
          <a:lstStyle/>
          <a:p>
            <a:fld id="{9860EDB8-5305-433F-BE41-D7A86D811DB3}" type="slidenum">
              <a:rPr lang="en-US" smtClean="0"/>
              <a:pPr/>
              <a:t>52</a:t>
            </a:fld>
            <a:endParaRPr lang="en-US" dirty="0"/>
          </a:p>
        </p:txBody>
      </p:sp>
    </p:spTree>
    <p:extLst>
      <p:ext uri="{BB962C8B-B14F-4D97-AF65-F5344CB8AC3E}">
        <p14:creationId xmlns:p14="http://schemas.microsoft.com/office/powerpoint/2010/main" val="3913158305"/>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pPr fontAlgn="base"/>
            <a:r>
              <a:rPr lang="en-US" b="1" dirty="0"/>
              <a:t>Bifurcations </a:t>
            </a:r>
            <a:r>
              <a:rPr lang="en-US" b="1" dirty="0" smtClean="0"/>
              <a:t>of FHN model</a:t>
            </a:r>
            <a:endParaRPr lang="en-US" b="1" dirty="0">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a:stretch>
            <a:fillRect/>
          </a:stretch>
        </p:blipFill>
        <p:spPr>
          <a:xfrm>
            <a:off x="2507687" y="1683940"/>
            <a:ext cx="7315200" cy="3803904"/>
          </a:xfrm>
          <a:prstGeom prst="rect">
            <a:avLst/>
          </a:prstGeom>
        </p:spPr>
      </p:pic>
      <p:sp>
        <p:nvSpPr>
          <p:cNvPr id="6" name="Rectangle 5"/>
          <p:cNvSpPr/>
          <p:nvPr/>
        </p:nvSpPr>
        <p:spPr>
          <a:xfrm>
            <a:off x="2507687" y="5455408"/>
            <a:ext cx="7315200" cy="923330"/>
          </a:xfrm>
          <a:prstGeom prst="rect">
            <a:avLst/>
          </a:prstGeom>
        </p:spPr>
        <p:txBody>
          <a:bodyPr wrap="square">
            <a:spAutoFit/>
          </a:bodyPr>
          <a:lstStyle/>
          <a:p>
            <a:r>
              <a:rPr lang="en-US" dirty="0">
                <a:solidFill>
                  <a:srgbClr val="000000"/>
                </a:solidFill>
              </a:rPr>
              <a:t>There are four bifurcations of </a:t>
            </a:r>
            <a:r>
              <a:rPr lang="en-US" dirty="0" err="1">
                <a:solidFill>
                  <a:srgbClr val="000000"/>
                </a:solidFill>
              </a:rPr>
              <a:t>codim</a:t>
            </a:r>
            <a:r>
              <a:rPr lang="en-US" dirty="0">
                <a:solidFill>
                  <a:srgbClr val="000000"/>
                </a:solidFill>
              </a:rPr>
              <a:t> 1 in this diagram: two fold bifurcation (saddle-node) and two Hopf bifurcations (stable focus-unstable focus).</a:t>
            </a:r>
            <a:endParaRPr lang="en-US" dirty="0"/>
          </a:p>
        </p:txBody>
      </p:sp>
      <mc:AlternateContent xmlns:mc="http://schemas.openxmlformats.org/markup-compatibility/2006" xmlns:a14="http://schemas.microsoft.com/office/drawing/2010/main">
        <mc:Choice Requires="a14">
          <p:sp>
            <p:nvSpPr>
              <p:cNvPr id="9" name="Rectangle 8"/>
              <p:cNvSpPr/>
              <p:nvPr/>
            </p:nvSpPr>
            <p:spPr>
              <a:xfrm>
                <a:off x="3103443" y="1314608"/>
                <a:ext cx="6123688" cy="369332"/>
              </a:xfrm>
              <a:prstGeom prst="rect">
                <a:avLst/>
              </a:prstGeom>
            </p:spPr>
            <p:txBody>
              <a:bodyPr wrap="square">
                <a:spAutoFit/>
              </a:bodyPr>
              <a:lstStyle/>
              <a:p>
                <a:pPr lvl="0" eaLnBrk="0" fontAlgn="base" hangingPunct="0">
                  <a:spcBef>
                    <a:spcPct val="0"/>
                  </a:spcBef>
                  <a:spcAft>
                    <a:spcPct val="0"/>
                  </a:spcAft>
                </a:pPr>
                <a:r>
                  <a:rPr lang="en-US" altLang="en-US" i="1" dirty="0" smtClean="0">
                    <a:cs typeface="Courier New" panose="02070309020205020404" pitchFamily="49" charset="0"/>
                  </a:rPr>
                  <a:t>the bifurcation diagram for v with respect to parameter </a:t>
                </a:r>
                <a14:m>
                  <m:oMath xmlns:m="http://schemas.openxmlformats.org/officeDocument/2006/math">
                    <m:sSub>
                      <m:sSubPr>
                        <m:ctrlPr>
                          <a:rPr lang="en-US" altLang="en-US" b="0" i="1" dirty="0" smtClean="0">
                            <a:latin typeface="Cambria Math" panose="02040503050406030204" pitchFamily="18" charset="0"/>
                            <a:cs typeface="Courier New" panose="02070309020205020404" pitchFamily="49" charset="0"/>
                          </a:rPr>
                        </m:ctrlPr>
                      </m:sSubPr>
                      <m:e>
                        <m:r>
                          <a:rPr lang="en-US" altLang="en-US" i="1" dirty="0" smtClean="0">
                            <a:latin typeface="Cambria Math" panose="02040503050406030204" pitchFamily="18" charset="0"/>
                            <a:cs typeface="Courier New" panose="02070309020205020404" pitchFamily="49" charset="0"/>
                          </a:rPr>
                          <m:t>𝐼</m:t>
                        </m:r>
                      </m:e>
                      <m:sub>
                        <m:r>
                          <a:rPr lang="en-US" altLang="en-US" b="0" i="1" dirty="0" smtClean="0">
                            <a:latin typeface="Cambria Math" panose="02040503050406030204" pitchFamily="18" charset="0"/>
                            <a:cs typeface="Courier New" panose="02070309020205020404" pitchFamily="49" charset="0"/>
                          </a:rPr>
                          <m:t>𝑒𝑥𝑡</m:t>
                        </m:r>
                      </m:sub>
                    </m:sSub>
                  </m:oMath>
                </a14:m>
                <a:r>
                  <a:rPr lang="en-US" altLang="en-US" dirty="0"/>
                  <a:t> </a:t>
                </a:r>
              </a:p>
            </p:txBody>
          </p:sp>
        </mc:Choice>
        <mc:Fallback xmlns="">
          <p:sp>
            <p:nvSpPr>
              <p:cNvPr id="9" name="Rectangle 8"/>
              <p:cNvSpPr>
                <a:spLocks noRot="1" noChangeAspect="1" noMove="1" noResize="1" noEditPoints="1" noAdjustHandles="1" noChangeArrowheads="1" noChangeShapeType="1" noTextEdit="1"/>
              </p:cNvSpPr>
              <p:nvPr/>
            </p:nvSpPr>
            <p:spPr>
              <a:xfrm>
                <a:off x="3103443" y="1314608"/>
                <a:ext cx="6123688" cy="369332"/>
              </a:xfrm>
              <a:prstGeom prst="rect">
                <a:avLst/>
              </a:prstGeom>
              <a:blipFill>
                <a:blip r:embed="rId3"/>
                <a:stretch>
                  <a:fillRect l="-796" t="-8333" b="-28333"/>
                </a:stretch>
              </a:blipFill>
            </p:spPr>
            <p:txBody>
              <a:bodyPr/>
              <a:lstStyle/>
              <a:p>
                <a:r>
                  <a:rPr lang="en-US">
                    <a:noFill/>
                  </a:rPr>
                  <a:t> </a:t>
                </a:r>
              </a:p>
            </p:txBody>
          </p:sp>
        </mc:Fallback>
      </mc:AlternateContent>
      <p:sp>
        <p:nvSpPr>
          <p:cNvPr id="2" name="Slide Number Placeholder 1"/>
          <p:cNvSpPr>
            <a:spLocks noGrp="1"/>
          </p:cNvSpPr>
          <p:nvPr>
            <p:ph type="sldNum" sz="quarter" idx="4"/>
          </p:nvPr>
        </p:nvSpPr>
        <p:spPr/>
        <p:txBody>
          <a:bodyPr/>
          <a:lstStyle/>
          <a:p>
            <a:fld id="{9860EDB8-5305-433F-BE41-D7A86D811DB3}" type="slidenum">
              <a:rPr lang="en-US" smtClean="0"/>
              <a:pPr/>
              <a:t>53</a:t>
            </a:fld>
            <a:endParaRPr lang="en-US" dirty="0"/>
          </a:p>
        </p:txBody>
      </p:sp>
    </p:spTree>
    <p:extLst>
      <p:ext uri="{BB962C8B-B14F-4D97-AF65-F5344CB8AC3E}">
        <p14:creationId xmlns:p14="http://schemas.microsoft.com/office/powerpoint/2010/main" val="1127670694"/>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pPr fontAlgn="base"/>
            <a:r>
              <a:rPr lang="en-US" b="1" dirty="0"/>
              <a:t>Bifurcations </a:t>
            </a:r>
            <a:r>
              <a:rPr lang="en-US" b="1" dirty="0" smtClean="0"/>
              <a:t>of FHN model</a:t>
            </a:r>
            <a:endParaRPr lang="en-US" b="1" dirty="0">
              <a:latin typeface="Segoe UI Light" panose="020B0502040204020203" pitchFamily="34" charset="0"/>
              <a:cs typeface="Segoe UI Light" panose="020B0502040204020203" pitchFamily="34" charset="0"/>
            </a:endParaRPr>
          </a:p>
        </p:txBody>
      </p:sp>
      <p:pic>
        <p:nvPicPr>
          <p:cNvPr id="2" name="Picture 1"/>
          <p:cNvPicPr>
            <a:picLocks noChangeAspect="1"/>
          </p:cNvPicPr>
          <p:nvPr/>
        </p:nvPicPr>
        <p:blipFill>
          <a:blip r:embed="rId2"/>
          <a:stretch>
            <a:fillRect/>
          </a:stretch>
        </p:blipFill>
        <p:spPr>
          <a:xfrm>
            <a:off x="2705100" y="1378665"/>
            <a:ext cx="6858000" cy="4460876"/>
          </a:xfrm>
          <a:prstGeom prst="rect">
            <a:avLst/>
          </a:prstGeom>
        </p:spPr>
      </p:pic>
      <p:sp>
        <p:nvSpPr>
          <p:cNvPr id="4" name="Slide Number Placeholder 3"/>
          <p:cNvSpPr>
            <a:spLocks noGrp="1"/>
          </p:cNvSpPr>
          <p:nvPr>
            <p:ph type="sldNum" sz="quarter" idx="4"/>
          </p:nvPr>
        </p:nvSpPr>
        <p:spPr/>
        <p:txBody>
          <a:bodyPr/>
          <a:lstStyle/>
          <a:p>
            <a:fld id="{9860EDB8-5305-433F-BE41-D7A86D811DB3}" type="slidenum">
              <a:rPr lang="en-US" smtClean="0"/>
              <a:pPr/>
              <a:t>54</a:t>
            </a:fld>
            <a:endParaRPr lang="en-US" dirty="0"/>
          </a:p>
        </p:txBody>
      </p:sp>
    </p:spTree>
    <p:extLst>
      <p:ext uri="{BB962C8B-B14F-4D97-AF65-F5344CB8AC3E}">
        <p14:creationId xmlns:p14="http://schemas.microsoft.com/office/powerpoint/2010/main" val="1237959264"/>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pPr fontAlgn="base"/>
            <a:r>
              <a:rPr lang="en-US" b="1" dirty="0"/>
              <a:t>Bifurcations </a:t>
            </a:r>
            <a:r>
              <a:rPr lang="en-US" b="1" dirty="0" smtClean="0"/>
              <a:t>of FHN model</a:t>
            </a:r>
            <a:endParaRPr lang="en-US" b="1" dirty="0">
              <a:latin typeface="Segoe UI Light" panose="020B0502040204020203" pitchFamily="34" charset="0"/>
              <a:cs typeface="Segoe UI Light" panose="020B0502040204020203" pitchFamily="34" charset="0"/>
            </a:endParaRPr>
          </a:p>
        </p:txBody>
      </p:sp>
      <p:grpSp>
        <p:nvGrpSpPr>
          <p:cNvPr id="7" name="Group 6"/>
          <p:cNvGrpSpPr/>
          <p:nvPr/>
        </p:nvGrpSpPr>
        <p:grpSpPr>
          <a:xfrm>
            <a:off x="521207" y="1664963"/>
            <a:ext cx="11075765" cy="3558203"/>
            <a:chOff x="521207" y="1290888"/>
            <a:chExt cx="11075765" cy="3558203"/>
          </a:xfrm>
        </p:grpSpPr>
        <p:sp>
          <p:nvSpPr>
            <p:cNvPr id="4" name="Rectangle 3"/>
            <p:cNvSpPr/>
            <p:nvPr/>
          </p:nvSpPr>
          <p:spPr>
            <a:xfrm>
              <a:off x="3016826" y="1290888"/>
              <a:ext cx="6234547" cy="369332"/>
            </a:xfrm>
            <a:prstGeom prst="rect">
              <a:avLst/>
            </a:prstGeom>
          </p:spPr>
          <p:txBody>
            <a:bodyPr wrap="square">
              <a:spAutoFit/>
            </a:bodyPr>
            <a:lstStyle/>
            <a:p>
              <a:r>
                <a:rPr lang="en-US" dirty="0"/>
                <a:t>bifurcation diagram for v with respect to parameters I and b</a:t>
              </a:r>
            </a:p>
          </p:txBody>
        </p:sp>
        <p:pic>
          <p:nvPicPr>
            <p:cNvPr id="5" name="Picture 4"/>
            <p:cNvPicPr>
              <a:picLocks noChangeAspect="1"/>
            </p:cNvPicPr>
            <p:nvPr/>
          </p:nvPicPr>
          <p:blipFill>
            <a:blip r:embed="rId2"/>
            <a:stretch>
              <a:fillRect/>
            </a:stretch>
          </p:blipFill>
          <p:spPr>
            <a:xfrm>
              <a:off x="521207" y="1660220"/>
              <a:ext cx="4674595" cy="3188871"/>
            </a:xfrm>
            <a:prstGeom prst="rect">
              <a:avLst/>
            </a:prstGeom>
          </p:spPr>
        </p:pic>
        <p:pic>
          <p:nvPicPr>
            <p:cNvPr id="6" name="Picture 5"/>
            <p:cNvPicPr>
              <a:picLocks noChangeAspect="1"/>
            </p:cNvPicPr>
            <p:nvPr/>
          </p:nvPicPr>
          <p:blipFill>
            <a:blip r:embed="rId3"/>
            <a:stretch>
              <a:fillRect/>
            </a:stretch>
          </p:blipFill>
          <p:spPr>
            <a:xfrm>
              <a:off x="5385521" y="1660220"/>
              <a:ext cx="6211451" cy="3188871"/>
            </a:xfrm>
            <a:prstGeom prst="rect">
              <a:avLst/>
            </a:prstGeom>
          </p:spPr>
        </p:pic>
      </p:grpSp>
      <p:sp>
        <p:nvSpPr>
          <p:cNvPr id="2" name="Slide Number Placeholder 1"/>
          <p:cNvSpPr>
            <a:spLocks noGrp="1"/>
          </p:cNvSpPr>
          <p:nvPr>
            <p:ph type="sldNum" sz="quarter" idx="4"/>
          </p:nvPr>
        </p:nvSpPr>
        <p:spPr/>
        <p:txBody>
          <a:bodyPr/>
          <a:lstStyle/>
          <a:p>
            <a:fld id="{9860EDB8-5305-433F-BE41-D7A86D811DB3}" type="slidenum">
              <a:rPr lang="en-US" smtClean="0"/>
              <a:pPr/>
              <a:t>55</a:t>
            </a:fld>
            <a:endParaRPr lang="en-US" dirty="0"/>
          </a:p>
        </p:txBody>
      </p:sp>
    </p:spTree>
    <p:extLst>
      <p:ext uri="{BB962C8B-B14F-4D97-AF65-F5344CB8AC3E}">
        <p14:creationId xmlns:p14="http://schemas.microsoft.com/office/powerpoint/2010/main" val="373467765"/>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b="1" dirty="0"/>
              <a:t>Non autonomous </a:t>
            </a:r>
            <a:r>
              <a:rPr lang="en-US" b="1" dirty="0" smtClean="0"/>
              <a:t>system</a:t>
            </a:r>
            <a:endParaRPr lang="en-US" b="1" dirty="0">
              <a:latin typeface="Segoe UI Light" panose="020B0502040204020203" pitchFamily="34" charset="0"/>
              <a:cs typeface="Segoe UI Light" panose="020B0502040204020203" pitchFamily="34" charset="0"/>
            </a:endParaRPr>
          </a:p>
        </p:txBody>
      </p:sp>
      <p:sp>
        <p:nvSpPr>
          <p:cNvPr id="8" name="AutoShape 2" descr="$I_{ext}$"/>
          <p:cNvSpPr>
            <a:spLocks noChangeAspect="1" noChangeArrowheads="1"/>
          </p:cNvSpPr>
          <p:nvPr/>
        </p:nvSpPr>
        <p:spPr bwMode="auto">
          <a:xfrm>
            <a:off x="4646613"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3" descr="$I_{ext}$"/>
          <p:cNvSpPr>
            <a:spLocks noChangeAspect="1" noChangeArrowheads="1"/>
          </p:cNvSpPr>
          <p:nvPr/>
        </p:nvSpPr>
        <p:spPr bwMode="auto">
          <a:xfrm>
            <a:off x="10479088"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mc:AlternateContent xmlns:mc="http://schemas.openxmlformats.org/markup-compatibility/2006" xmlns:a14="http://schemas.microsoft.com/office/drawing/2010/main">
        <mc:Choice Requires="a14">
          <p:sp>
            <p:nvSpPr>
              <p:cNvPr id="10" name="Rectangle 9"/>
              <p:cNvSpPr/>
              <p:nvPr/>
            </p:nvSpPr>
            <p:spPr>
              <a:xfrm>
                <a:off x="521207" y="1375854"/>
                <a:ext cx="11104851" cy="738664"/>
              </a:xfrm>
              <a:prstGeom prst="rect">
                <a:avLst/>
              </a:prstGeom>
            </p:spPr>
            <p:txBody>
              <a:bodyPr wrap="square">
                <a:spAutoFit/>
              </a:bodyPr>
              <a:lstStyle/>
              <a:p>
                <a:pPr lvl="0" algn="justLow" eaLnBrk="0" fontAlgn="base" hangingPunct="0">
                  <a:spcBef>
                    <a:spcPct val="0"/>
                  </a:spcBef>
                  <a:spcAft>
                    <a:spcPct val="0"/>
                  </a:spcAft>
                </a:pPr>
                <a:r>
                  <a:rPr lang="en-US" altLang="en-US" dirty="0" smtClean="0">
                    <a:solidFill>
                      <a:srgbClr val="000000"/>
                    </a:solidFill>
                    <a:latin typeface="Helvetica Neue"/>
                  </a:rPr>
                  <a:t>So far we have considered the behavior of the system under a constant stimulus </a:t>
                </a:r>
                <a14:m>
                  <m:oMath xmlns:m="http://schemas.openxmlformats.org/officeDocument/2006/math">
                    <m:sSub>
                      <m:sSubPr>
                        <m:ctrlPr>
                          <a:rPr lang="en-US" altLang="en-US" b="0" i="1" smtClean="0">
                            <a:solidFill>
                              <a:srgbClr val="000000"/>
                            </a:solidFill>
                            <a:latin typeface="Cambria Math" panose="02040503050406030204" pitchFamily="18" charset="0"/>
                          </a:rPr>
                        </m:ctrlPr>
                      </m:sSubPr>
                      <m:e>
                        <m:r>
                          <a:rPr lang="en-US" altLang="en-US" b="0" i="1" smtClean="0">
                            <a:solidFill>
                              <a:srgbClr val="000000"/>
                            </a:solidFill>
                            <a:latin typeface="Cambria Math" panose="02040503050406030204" pitchFamily="18" charset="0"/>
                          </a:rPr>
                          <m:t>𝐼</m:t>
                        </m:r>
                      </m:e>
                      <m:sub>
                        <m:r>
                          <a:rPr lang="en-US" altLang="en-US" b="0" i="1" smtClean="0">
                            <a:solidFill>
                              <a:srgbClr val="000000"/>
                            </a:solidFill>
                            <a:latin typeface="Cambria Math" panose="02040503050406030204" pitchFamily="18" charset="0"/>
                          </a:rPr>
                          <m:t>𝑒𝑥𝑡</m:t>
                        </m:r>
                      </m:sub>
                    </m:sSub>
                  </m:oMath>
                </a14:m>
                <a:r>
                  <a:rPr lang="en-US" altLang="en-US" dirty="0" smtClean="0">
                    <a:solidFill>
                      <a:srgbClr val="000000"/>
                    </a:solidFill>
                    <a:latin typeface="Helvetica Neue"/>
                  </a:rPr>
                  <a:t>. However</a:t>
                </a:r>
                <a:r>
                  <a:rPr lang="en-US" altLang="en-US" dirty="0">
                    <a:solidFill>
                      <a:srgbClr val="000000"/>
                    </a:solidFill>
                    <a:latin typeface="Helvetica Neue"/>
                  </a:rPr>
                  <a:t>, it is possible to extend this model to cases where the stimulus is more complex, by </a:t>
                </a:r>
                <a:r>
                  <a:rPr lang="en-US" altLang="en-US" dirty="0" smtClean="0">
                    <a:solidFill>
                      <a:srgbClr val="000000"/>
                    </a:solidFill>
                    <a:latin typeface="Helvetica Neue"/>
                  </a:rPr>
                  <a:t>making </a:t>
                </a:r>
                <a14:m>
                  <m:oMath xmlns:m="http://schemas.openxmlformats.org/officeDocument/2006/math">
                    <m:sSub>
                      <m:sSubPr>
                        <m:ctrlPr>
                          <a:rPr lang="en-US" altLang="en-US" i="1">
                            <a:solidFill>
                              <a:srgbClr val="000000"/>
                            </a:solidFill>
                            <a:latin typeface="Cambria Math" panose="02040503050406030204" pitchFamily="18" charset="0"/>
                          </a:rPr>
                        </m:ctrlPr>
                      </m:sSubPr>
                      <m:e>
                        <m:r>
                          <a:rPr lang="en-US" altLang="en-US" i="1">
                            <a:solidFill>
                              <a:srgbClr val="000000"/>
                            </a:solidFill>
                            <a:latin typeface="Cambria Math" panose="02040503050406030204" pitchFamily="18" charset="0"/>
                          </a:rPr>
                          <m:t>𝐼</m:t>
                        </m:r>
                      </m:e>
                      <m:sub>
                        <m:r>
                          <a:rPr lang="en-US" altLang="en-US" i="1">
                            <a:solidFill>
                              <a:srgbClr val="000000"/>
                            </a:solidFill>
                            <a:latin typeface="Cambria Math" panose="02040503050406030204" pitchFamily="18" charset="0"/>
                          </a:rPr>
                          <m:t>𝑒𝑥𝑡</m:t>
                        </m:r>
                      </m:sub>
                    </m:sSub>
                  </m:oMath>
                </a14:m>
                <a:r>
                  <a:rPr lang="en-US" altLang="en-US" dirty="0">
                    <a:solidFill>
                      <a:srgbClr val="000000"/>
                    </a:solidFill>
                    <a:latin typeface="Helvetica Neue"/>
                  </a:rPr>
                  <a:t> </a:t>
                </a:r>
                <a:r>
                  <a:rPr lang="en-US" altLang="en-US" dirty="0" smtClean="0">
                    <a:solidFill>
                      <a:srgbClr val="000000"/>
                    </a:solidFill>
                    <a:latin typeface="Helvetica Neue"/>
                  </a:rPr>
                  <a:t>a function </a:t>
                </a:r>
                <a:r>
                  <a:rPr lang="en-US" altLang="en-US" dirty="0">
                    <a:solidFill>
                      <a:srgbClr val="000000"/>
                    </a:solidFill>
                    <a:latin typeface="Helvetica Neue"/>
                  </a:rPr>
                  <a:t>of time.</a:t>
                </a:r>
                <a:r>
                  <a:rPr lang="en-US" altLang="en-US" sz="2400" dirty="0"/>
                  <a:t> </a:t>
                </a:r>
                <a:endParaRPr lang="en-US" altLang="en-US" sz="4000" dirty="0">
                  <a:latin typeface="Arial" panose="020B0604020202020204" pitchFamily="34" charset="0"/>
                </a:endParaRPr>
              </a:p>
            </p:txBody>
          </p:sp>
        </mc:Choice>
        <mc:Fallback xmlns="">
          <p:sp>
            <p:nvSpPr>
              <p:cNvPr id="10" name="Rectangle 9"/>
              <p:cNvSpPr>
                <a:spLocks noRot="1" noChangeAspect="1" noMove="1" noResize="1" noEditPoints="1" noAdjustHandles="1" noChangeArrowheads="1" noChangeShapeType="1" noTextEdit="1"/>
              </p:cNvSpPr>
              <p:nvPr/>
            </p:nvSpPr>
            <p:spPr>
              <a:xfrm>
                <a:off x="521207" y="1375854"/>
                <a:ext cx="11104851" cy="738664"/>
              </a:xfrm>
              <a:prstGeom prst="rect">
                <a:avLst/>
              </a:prstGeom>
              <a:blipFill>
                <a:blip r:embed="rId2"/>
                <a:stretch>
                  <a:fillRect l="-439" t="-4959" r="-933" b="-1074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p:cNvSpPr/>
              <p:nvPr/>
            </p:nvSpPr>
            <p:spPr>
              <a:xfrm>
                <a:off x="521208" y="2114518"/>
                <a:ext cx="2609919" cy="1004057"/>
              </a:xfrm>
              <a:prstGeom prst="rect">
                <a:avLst/>
              </a:prstGeom>
            </p:spPr>
            <p:txBody>
              <a:bodyPr wrap="square">
                <a:spAutoFit/>
              </a:bodyPr>
              <a:lstStyle/>
              <a:p>
                <a:r>
                  <a:rPr lang="en-US" sz="1600" dirty="0" smtClean="0"/>
                  <a:t> </a:t>
                </a:r>
                <a14:m>
                  <m:oMath xmlns:m="http://schemas.openxmlformats.org/officeDocument/2006/math">
                    <m:d>
                      <m:dPr>
                        <m:begChr m:val="{"/>
                        <m:endChr m:val=""/>
                        <m:ctrlPr>
                          <a:rPr lang="en-US" sz="1600" i="1">
                            <a:latin typeface="Cambria Math" panose="02040503050406030204" pitchFamily="18" charset="0"/>
                          </a:rPr>
                        </m:ctrlPr>
                      </m:dPr>
                      <m:e>
                        <m:eqArr>
                          <m:eqArrPr>
                            <m:ctrlPr>
                              <a:rPr lang="en-US" sz="1600" i="1">
                                <a:latin typeface="Cambria Math" panose="02040503050406030204" pitchFamily="18" charset="0"/>
                              </a:rPr>
                            </m:ctrlPr>
                          </m:eqArrPr>
                          <m:e>
                            <m:f>
                              <m:fPr>
                                <m:ctrlPr>
                                  <a:rPr lang="en-US" sz="1600" i="1">
                                    <a:latin typeface="Cambria Math" panose="02040503050406030204" pitchFamily="18" charset="0"/>
                                  </a:rPr>
                                </m:ctrlPr>
                              </m:fPr>
                              <m:num>
                                <m:r>
                                  <a:rPr lang="en-US" sz="1600" i="1">
                                    <a:latin typeface="Cambria Math" panose="02040503050406030204" pitchFamily="18" charset="0"/>
                                  </a:rPr>
                                  <m:t>𝑑𝑣</m:t>
                                </m:r>
                              </m:num>
                              <m:den>
                                <m:r>
                                  <a:rPr lang="en-US" sz="1600" i="1">
                                    <a:latin typeface="Cambria Math" panose="02040503050406030204" pitchFamily="18" charset="0"/>
                                  </a:rPr>
                                  <m:t>𝑑𝑡</m:t>
                                </m:r>
                              </m:den>
                            </m:f>
                            <m:r>
                              <a:rPr lang="en-US" sz="1600" i="1">
                                <a:latin typeface="Cambria Math" panose="02040503050406030204" pitchFamily="18" charset="0"/>
                              </a:rPr>
                              <m:t>=</m:t>
                            </m:r>
                            <m:r>
                              <a:rPr lang="en-US" sz="1600" i="1">
                                <a:latin typeface="Cambria Math" panose="02040503050406030204" pitchFamily="18" charset="0"/>
                              </a:rPr>
                              <m:t>𝑣</m:t>
                            </m:r>
                            <m:r>
                              <a:rPr lang="en-US" sz="1600" i="1">
                                <a:latin typeface="Cambria Math" panose="02040503050406030204" pitchFamily="18" charset="0"/>
                              </a:rPr>
                              <m:t>−</m:t>
                            </m:r>
                            <m:sSup>
                              <m:sSupPr>
                                <m:ctrlPr>
                                  <a:rPr lang="en-US" sz="1600" i="1">
                                    <a:latin typeface="Cambria Math" panose="02040503050406030204" pitchFamily="18" charset="0"/>
                                  </a:rPr>
                                </m:ctrlPr>
                              </m:sSupPr>
                              <m:e>
                                <m:r>
                                  <a:rPr lang="en-US" sz="1600" i="1">
                                    <a:latin typeface="Cambria Math" panose="02040503050406030204" pitchFamily="18" charset="0"/>
                                  </a:rPr>
                                  <m:t>𝑣</m:t>
                                </m:r>
                              </m:e>
                              <m:sup>
                                <m:r>
                                  <a:rPr lang="en-US" sz="1600" i="1">
                                    <a:latin typeface="Cambria Math" panose="02040503050406030204" pitchFamily="18" charset="0"/>
                                  </a:rPr>
                                  <m:t>3</m:t>
                                </m:r>
                              </m:sup>
                            </m:sSup>
                            <m:r>
                              <a:rPr lang="en-US" sz="1600" i="1">
                                <a:latin typeface="Cambria Math" panose="02040503050406030204" pitchFamily="18" charset="0"/>
                              </a:rPr>
                              <m:t>−</m:t>
                            </m:r>
                            <m:r>
                              <a:rPr lang="en-US" sz="1600" i="1">
                                <a:latin typeface="Cambria Math" panose="02040503050406030204" pitchFamily="18" charset="0"/>
                              </a:rPr>
                              <m:t>𝑤</m:t>
                            </m:r>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𝐼</m:t>
                                </m:r>
                              </m:e>
                              <m:sub>
                                <m:r>
                                  <a:rPr lang="en-US" sz="1600" i="1">
                                    <a:latin typeface="Cambria Math" panose="02040503050406030204" pitchFamily="18" charset="0"/>
                                  </a:rPr>
                                  <m:t>𝑒𝑥𝑡</m:t>
                                </m:r>
                              </m:sub>
                            </m:sSub>
                            <m:r>
                              <a:rPr lang="en-US" sz="1600" b="0" i="1" smtClean="0">
                                <a:latin typeface="Cambria Math" panose="02040503050406030204" pitchFamily="18" charset="0"/>
                              </a:rPr>
                              <m:t>(</m:t>
                            </m:r>
                            <m:r>
                              <a:rPr lang="en-US" sz="1600" b="0" i="1" smtClean="0">
                                <a:latin typeface="Cambria Math" panose="02040503050406030204" pitchFamily="18" charset="0"/>
                              </a:rPr>
                              <m:t>𝑡</m:t>
                            </m:r>
                            <m:r>
                              <a:rPr lang="en-US" sz="1600" b="0" i="1" smtClean="0">
                                <a:latin typeface="Cambria Math" panose="02040503050406030204" pitchFamily="18" charset="0"/>
                              </a:rPr>
                              <m:t>)</m:t>
                            </m:r>
                          </m:e>
                          <m:e>
                            <m:r>
                              <a:rPr lang="en-US" sz="1600" i="1">
                                <a:latin typeface="Cambria Math" panose="02040503050406030204" pitchFamily="18" charset="0"/>
                              </a:rPr>
                              <m:t>𝜏</m:t>
                            </m:r>
                            <m:f>
                              <m:fPr>
                                <m:ctrlPr>
                                  <a:rPr lang="en-US" sz="1600" i="1">
                                    <a:latin typeface="Cambria Math" panose="02040503050406030204" pitchFamily="18" charset="0"/>
                                  </a:rPr>
                                </m:ctrlPr>
                              </m:fPr>
                              <m:num>
                                <m:r>
                                  <a:rPr lang="en-US" sz="1600" i="1">
                                    <a:latin typeface="Cambria Math" panose="02040503050406030204" pitchFamily="18" charset="0"/>
                                  </a:rPr>
                                  <m:t>𝑑𝑤</m:t>
                                </m:r>
                              </m:num>
                              <m:den>
                                <m:r>
                                  <a:rPr lang="en-US" sz="1600" i="1">
                                    <a:latin typeface="Cambria Math" panose="02040503050406030204" pitchFamily="18" charset="0"/>
                                  </a:rPr>
                                  <m:t>𝑑𝑡</m:t>
                                </m:r>
                              </m:den>
                            </m:f>
                            <m:r>
                              <a:rPr lang="en-US" sz="1600" i="1">
                                <a:latin typeface="Cambria Math" panose="02040503050406030204" pitchFamily="18" charset="0"/>
                              </a:rPr>
                              <m:t>=</m:t>
                            </m:r>
                            <m:r>
                              <a:rPr lang="en-US" sz="1600" i="1">
                                <a:latin typeface="Cambria Math" panose="02040503050406030204" pitchFamily="18" charset="0"/>
                              </a:rPr>
                              <m:t>𝑣</m:t>
                            </m:r>
                            <m:r>
                              <a:rPr lang="en-US" sz="1600" i="1">
                                <a:latin typeface="Cambria Math" panose="02040503050406030204" pitchFamily="18" charset="0"/>
                              </a:rPr>
                              <m:t>−</m:t>
                            </m:r>
                            <m:r>
                              <a:rPr lang="en-US" sz="1600" i="1">
                                <a:latin typeface="Cambria Math" panose="02040503050406030204" pitchFamily="18" charset="0"/>
                              </a:rPr>
                              <m:t>𝑎</m:t>
                            </m:r>
                            <m:r>
                              <a:rPr lang="en-US" sz="1600" i="1">
                                <a:latin typeface="Cambria Math" panose="02040503050406030204" pitchFamily="18" charset="0"/>
                              </a:rPr>
                              <m:t>−</m:t>
                            </m:r>
                            <m:r>
                              <a:rPr lang="en-US" sz="1600" i="1">
                                <a:latin typeface="Cambria Math" panose="02040503050406030204" pitchFamily="18" charset="0"/>
                              </a:rPr>
                              <m:t>𝑏𝑤</m:t>
                            </m:r>
                            <m:r>
                              <a:rPr lang="en-US" sz="1600" i="1">
                                <a:latin typeface="Cambria Math" panose="02040503050406030204" pitchFamily="18" charset="0"/>
                              </a:rPr>
                              <m:t>       </m:t>
                            </m:r>
                          </m:e>
                        </m:eqArr>
                      </m:e>
                    </m:d>
                  </m:oMath>
                </a14:m>
                <a:endParaRPr lang="en-US" sz="1600" dirty="0"/>
              </a:p>
            </p:txBody>
          </p:sp>
        </mc:Choice>
        <mc:Fallback xmlns="">
          <p:sp>
            <p:nvSpPr>
              <p:cNvPr id="11" name="Rectangle 10"/>
              <p:cNvSpPr>
                <a:spLocks noRot="1" noChangeAspect="1" noMove="1" noResize="1" noEditPoints="1" noAdjustHandles="1" noChangeArrowheads="1" noChangeShapeType="1" noTextEdit="1"/>
              </p:cNvSpPr>
              <p:nvPr/>
            </p:nvSpPr>
            <p:spPr>
              <a:xfrm>
                <a:off x="521208" y="2114518"/>
                <a:ext cx="2609919" cy="1004057"/>
              </a:xfrm>
              <a:prstGeom prst="rect">
                <a:avLst/>
              </a:prstGeom>
              <a:blipFill>
                <a:blip r:embed="rId3"/>
                <a:stretch>
                  <a:fillRect/>
                </a:stretch>
              </a:blipFill>
            </p:spPr>
            <p:txBody>
              <a:bodyPr/>
              <a:lstStyle/>
              <a:p>
                <a:r>
                  <a:rPr lang="en-US">
                    <a:noFill/>
                  </a:rPr>
                  <a:t> </a:t>
                </a:r>
              </a:p>
            </p:txBody>
          </p:sp>
        </mc:Fallback>
      </mc:AlternateContent>
      <p:pic>
        <p:nvPicPr>
          <p:cNvPr id="12" name="Picture 11"/>
          <p:cNvPicPr>
            <a:picLocks noChangeAspect="1"/>
          </p:cNvPicPr>
          <p:nvPr/>
        </p:nvPicPr>
        <p:blipFill>
          <a:blip r:embed="rId4"/>
          <a:stretch>
            <a:fillRect/>
          </a:stretch>
        </p:blipFill>
        <p:spPr>
          <a:xfrm>
            <a:off x="3131127" y="2114518"/>
            <a:ext cx="8747484" cy="4379082"/>
          </a:xfrm>
          <a:prstGeom prst="rect">
            <a:avLst/>
          </a:prstGeom>
        </p:spPr>
      </p:pic>
      <p:sp>
        <p:nvSpPr>
          <p:cNvPr id="2" name="Slide Number Placeholder 1"/>
          <p:cNvSpPr>
            <a:spLocks noGrp="1"/>
          </p:cNvSpPr>
          <p:nvPr>
            <p:ph type="sldNum" sz="quarter" idx="4"/>
          </p:nvPr>
        </p:nvSpPr>
        <p:spPr/>
        <p:txBody>
          <a:bodyPr/>
          <a:lstStyle/>
          <a:p>
            <a:fld id="{9860EDB8-5305-433F-BE41-D7A86D811DB3}" type="slidenum">
              <a:rPr lang="en-US" smtClean="0"/>
              <a:pPr/>
              <a:t>56</a:t>
            </a:fld>
            <a:endParaRPr lang="en-US" dirty="0"/>
          </a:p>
        </p:txBody>
      </p:sp>
    </p:spTree>
    <p:extLst>
      <p:ext uri="{BB962C8B-B14F-4D97-AF65-F5344CB8AC3E}">
        <p14:creationId xmlns:p14="http://schemas.microsoft.com/office/powerpoint/2010/main" val="3919445571"/>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pPr lvl="0"/>
            <a:r>
              <a:rPr lang="en-US" b="1" dirty="0">
                <a:solidFill>
                  <a:schemeClr val="tx1"/>
                </a:solidFill>
              </a:rPr>
              <a:t>Non autonomous </a:t>
            </a:r>
            <a:r>
              <a:rPr lang="en-US" b="1" dirty="0" smtClean="0">
                <a:solidFill>
                  <a:schemeClr val="tx1"/>
                </a:solidFill>
              </a:rPr>
              <a:t>system- </a:t>
            </a:r>
            <a:r>
              <a:rPr lang="en-US" altLang="en-US" b="1" dirty="0">
                <a:solidFill>
                  <a:schemeClr val="tx1"/>
                </a:solidFill>
              </a:rPr>
              <a:t>Periodic </a:t>
            </a:r>
            <a:r>
              <a:rPr lang="en-US" altLang="en-US" b="1" dirty="0" smtClean="0">
                <a:solidFill>
                  <a:schemeClr val="tx1"/>
                </a:solidFill>
              </a:rPr>
              <a:t>stimulus</a:t>
            </a:r>
            <a:endParaRPr lang="en-US" b="1" dirty="0">
              <a:solidFill>
                <a:schemeClr val="tx1"/>
              </a:solidFill>
              <a:cs typeface="Segoe UI Light" panose="020B0502040204020203" pitchFamily="34" charset="0"/>
            </a:endParaRPr>
          </a:p>
        </p:txBody>
      </p:sp>
      <p:sp>
        <p:nvSpPr>
          <p:cNvPr id="8" name="AutoShape 2" descr="$I_{ext}$"/>
          <p:cNvSpPr>
            <a:spLocks noChangeAspect="1" noChangeArrowheads="1"/>
          </p:cNvSpPr>
          <p:nvPr/>
        </p:nvSpPr>
        <p:spPr bwMode="auto">
          <a:xfrm>
            <a:off x="4646613"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3" descr="$I_{ext}$"/>
          <p:cNvSpPr>
            <a:spLocks noChangeAspect="1" noChangeArrowheads="1"/>
          </p:cNvSpPr>
          <p:nvPr/>
        </p:nvSpPr>
        <p:spPr bwMode="auto">
          <a:xfrm>
            <a:off x="10479088"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3" name="Picture 12"/>
          <p:cNvPicPr>
            <a:picLocks noChangeAspect="1"/>
          </p:cNvPicPr>
          <p:nvPr/>
        </p:nvPicPr>
        <p:blipFill rotWithShape="1">
          <a:blip r:embed="rId2"/>
          <a:srcRect t="-1" b="50311"/>
          <a:stretch/>
        </p:blipFill>
        <p:spPr>
          <a:xfrm>
            <a:off x="521207" y="2036618"/>
            <a:ext cx="11195040" cy="2784764"/>
          </a:xfrm>
          <a:prstGeom prst="rect">
            <a:avLst/>
          </a:prstGeom>
        </p:spPr>
      </p:pic>
      <p:sp>
        <p:nvSpPr>
          <p:cNvPr id="2" name="Slide Number Placeholder 1"/>
          <p:cNvSpPr>
            <a:spLocks noGrp="1"/>
          </p:cNvSpPr>
          <p:nvPr>
            <p:ph type="sldNum" sz="quarter" idx="4"/>
          </p:nvPr>
        </p:nvSpPr>
        <p:spPr/>
        <p:txBody>
          <a:bodyPr/>
          <a:lstStyle/>
          <a:p>
            <a:fld id="{9860EDB8-5305-433F-BE41-D7A86D811DB3}" type="slidenum">
              <a:rPr lang="en-US" smtClean="0"/>
              <a:pPr/>
              <a:t>57</a:t>
            </a:fld>
            <a:endParaRPr lang="en-US" dirty="0"/>
          </a:p>
        </p:txBody>
      </p:sp>
    </p:spTree>
    <p:extLst>
      <p:ext uri="{BB962C8B-B14F-4D97-AF65-F5344CB8AC3E}">
        <p14:creationId xmlns:p14="http://schemas.microsoft.com/office/powerpoint/2010/main" val="1768315183"/>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b="1" dirty="0"/>
              <a:t>Stochastic Differential </a:t>
            </a:r>
            <a:r>
              <a:rPr lang="en-US" b="1" dirty="0" smtClean="0"/>
              <a:t>Equation</a:t>
            </a:r>
            <a:endParaRPr lang="en-US" b="1" dirty="0">
              <a:latin typeface="Segoe UI Light" panose="020B0502040204020203" pitchFamily="34" charset="0"/>
              <a:cs typeface="Segoe UI Light" panose="020B0502040204020203" pitchFamily="34" charset="0"/>
            </a:endParaRPr>
          </a:p>
        </p:txBody>
      </p:sp>
      <p:sp>
        <p:nvSpPr>
          <p:cNvPr id="8" name="AutoShape 2" descr="$I_{ext}$"/>
          <p:cNvSpPr>
            <a:spLocks noChangeAspect="1" noChangeArrowheads="1"/>
          </p:cNvSpPr>
          <p:nvPr/>
        </p:nvSpPr>
        <p:spPr bwMode="auto">
          <a:xfrm>
            <a:off x="4646613"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3" descr="$I_{ext}$"/>
          <p:cNvSpPr>
            <a:spLocks noChangeAspect="1" noChangeArrowheads="1"/>
          </p:cNvSpPr>
          <p:nvPr/>
        </p:nvSpPr>
        <p:spPr bwMode="auto">
          <a:xfrm>
            <a:off x="10479088"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mc:AlternateContent xmlns:mc="http://schemas.openxmlformats.org/markup-compatibility/2006" xmlns:a14="http://schemas.microsoft.com/office/drawing/2010/main">
        <mc:Choice Requires="a14">
          <p:sp>
            <p:nvSpPr>
              <p:cNvPr id="10" name="Rectangle 9"/>
              <p:cNvSpPr/>
              <p:nvPr/>
            </p:nvSpPr>
            <p:spPr>
              <a:xfrm>
                <a:off x="521207" y="1375854"/>
                <a:ext cx="11104851" cy="4350037"/>
              </a:xfrm>
              <a:prstGeom prst="rect">
                <a:avLst/>
              </a:prstGeom>
            </p:spPr>
            <p:txBody>
              <a:bodyPr wrap="square">
                <a:spAutoFit/>
              </a:bodyPr>
              <a:lstStyle/>
              <a:p>
                <a:pPr lvl="0" algn="justLow" eaLnBrk="0" fontAlgn="base" hangingPunct="0">
                  <a:spcBef>
                    <a:spcPct val="0"/>
                  </a:spcBef>
                  <a:spcAft>
                    <a:spcPct val="0"/>
                  </a:spcAft>
                </a:pPr>
                <a:r>
                  <a:rPr lang="en-US" dirty="0" smtClean="0"/>
                  <a:t>So far we have seen continuous-time, continuous-state </a:t>
                </a:r>
                <a:r>
                  <a:rPr lang="en-US" dirty="0" err="1"/>
                  <a:t>determinsitic</a:t>
                </a:r>
                <a:r>
                  <a:rPr lang="en-US" dirty="0"/>
                  <a:t> systems in the form of Ordinary Differential Equations (ODE). Their stochastic counterpart are Stochastic Differential Equations (SDE</a:t>
                </a:r>
                <a:r>
                  <a:rPr lang="en-US" dirty="0" smtClean="0"/>
                  <a:t>).</a:t>
                </a:r>
              </a:p>
              <a:p>
                <a:r>
                  <a:rPr lang="en-US" dirty="0"/>
                  <a:t>Consider the now familiar non-autonomous ODE</a:t>
                </a:r>
                <a:r>
                  <a:rPr lang="en-US" dirty="0" smtClean="0"/>
                  <a:t>:</a:t>
                </a:r>
              </a:p>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𝑑𝑥</m:t>
                          </m:r>
                        </m:num>
                        <m:den>
                          <m:r>
                            <a:rPr lang="en-US" b="0" i="1" smtClean="0">
                              <a:latin typeface="Cambria Math" panose="02040503050406030204" pitchFamily="18" charset="0"/>
                            </a:rPr>
                            <m:t>𝑑𝑡</m:t>
                          </m:r>
                        </m:den>
                      </m:f>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smtClean="0"/>
              </a:p>
              <a:p>
                <a:r>
                  <a:rPr lang="en-US" dirty="0"/>
                  <a:t>The corresponding integral equation is:</a:t>
                </a:r>
              </a:p>
              <a:p>
                <a:pPr/>
                <a:r>
                  <a:rPr lang="en-US" dirty="0"/>
                  <a:t/>
                </a:r>
                <a:br>
                  <a:rPr lang="en-US" dirty="0"/>
                </a:b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𝑥</m:t>
                      </m:r>
                      <m:d>
                        <m:dPr>
                          <m:ctrlPr>
                            <a:rPr lang="en-US" b="0" i="1" smtClean="0">
                              <a:latin typeface="Cambria Math" panose="02040503050406030204" pitchFamily="18" charset="0"/>
                            </a:rPr>
                          </m:ctrlPr>
                        </m:dPr>
                        <m:e>
                          <m:r>
                            <a:rPr lang="en-US" b="0" i="1" smtClean="0">
                              <a:latin typeface="Cambria Math" panose="02040503050406030204" pitchFamily="18" charset="0"/>
                            </a:rPr>
                            <m:t>0</m:t>
                          </m:r>
                        </m:e>
                      </m:d>
                      <m:r>
                        <a:rPr lang="en-US" b="0" i="1" smtClean="0">
                          <a:latin typeface="Cambria Math" panose="02040503050406030204" pitchFamily="18" charset="0"/>
                        </a:rPr>
                        <m:t>+</m:t>
                      </m:r>
                      <m:nary>
                        <m:naryPr>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0</m:t>
                          </m:r>
                        </m:sub>
                        <m:sup>
                          <m:r>
                            <a:rPr lang="en-US" b="0" i="1" smtClean="0">
                              <a:latin typeface="Cambria Math" panose="02040503050406030204" pitchFamily="18" charset="0"/>
                            </a:rPr>
                            <m:t>𝑡</m:t>
                          </m:r>
                        </m:sup>
                        <m:e>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d>
                                <m:dPr>
                                  <m:ctrlPr>
                                    <a:rPr lang="en-US" b="0" i="1" smtClean="0">
                                      <a:latin typeface="Cambria Math" panose="02040503050406030204" pitchFamily="18" charset="0"/>
                                    </a:rPr>
                                  </m:ctrlPr>
                                </m:dPr>
                                <m:e>
                                  <m:r>
                                    <a:rPr lang="en-US" b="0" i="1" smtClean="0">
                                      <a:latin typeface="Cambria Math" panose="02040503050406030204" pitchFamily="18" charset="0"/>
                                    </a:rPr>
                                    <m:t>𝑠</m:t>
                                  </m:r>
                                </m:e>
                              </m:d>
                              <m:r>
                                <a:rPr lang="en-US" b="0" i="1" smtClean="0">
                                  <a:latin typeface="Cambria Math" panose="02040503050406030204" pitchFamily="18" charset="0"/>
                                </a:rPr>
                                <m:t>,</m:t>
                              </m:r>
                              <m:r>
                                <a:rPr lang="en-US" b="0" i="1" smtClean="0">
                                  <a:latin typeface="Cambria Math" panose="02040503050406030204" pitchFamily="18" charset="0"/>
                                </a:rPr>
                                <m:t>𝑠</m:t>
                              </m:r>
                            </m:e>
                          </m:d>
                          <m:r>
                            <a:rPr lang="en-US" b="0" i="1" smtClean="0">
                              <a:latin typeface="Cambria Math" panose="02040503050406030204" pitchFamily="18" charset="0"/>
                            </a:rPr>
                            <m:t>𝑑𝑠</m:t>
                          </m:r>
                        </m:e>
                      </m:nary>
                    </m:oMath>
                  </m:oMathPara>
                </a14:m>
                <a:endParaRPr lang="en-US" dirty="0" smtClean="0"/>
              </a:p>
              <a:p>
                <a:r>
                  <a:rPr lang="en-US" dirty="0" smtClean="0"/>
                  <a:t>The SDE would be</a:t>
                </a: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𝑡</m:t>
                          </m:r>
                        </m:sub>
                      </m:sSub>
                      <m:r>
                        <a:rPr lang="en-US" b="0" i="1" smtClean="0">
                          <a:latin typeface="Cambria Math" panose="02040503050406030204" pitchFamily="18" charset="0"/>
                        </a:rPr>
                        <m:t>=</m:t>
                      </m:r>
                      <m:r>
                        <a:rPr lang="en-US" b="0" i="1" smtClean="0">
                          <a:latin typeface="Cambria Math" panose="02040503050406030204" pitchFamily="18" charset="0"/>
                        </a:rPr>
                        <m:t>𝑓</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𝑡</m:t>
                              </m:r>
                            </m:sub>
                          </m:sSub>
                          <m:r>
                            <a:rPr lang="en-US" b="0" i="1" smtClean="0">
                              <a:latin typeface="Cambria Math" panose="02040503050406030204" pitchFamily="18" charset="0"/>
                            </a:rPr>
                            <m:t>,</m:t>
                          </m:r>
                          <m:r>
                            <a:rPr lang="en-US" b="0" i="1" smtClean="0">
                              <a:latin typeface="Cambria Math" panose="02040503050406030204" pitchFamily="18" charset="0"/>
                            </a:rPr>
                            <m:t>𝑡</m:t>
                          </m:r>
                        </m:e>
                      </m:d>
                      <m:r>
                        <a:rPr lang="en-US" b="0" i="1" smtClean="0">
                          <a:latin typeface="Cambria Math" panose="02040503050406030204" pitchFamily="18" charset="0"/>
                        </a:rPr>
                        <m:t>𝑑𝑡</m:t>
                      </m:r>
                      <m:r>
                        <a:rPr lang="en-US" b="0" i="1" smtClean="0">
                          <a:latin typeface="Cambria Math" panose="02040503050406030204" pitchFamily="18" charset="0"/>
                        </a:rPr>
                        <m:t>+</m:t>
                      </m:r>
                      <m:r>
                        <a:rPr lang="en-US" b="0" i="1" smtClean="0">
                          <a:latin typeface="Cambria Math" panose="02040503050406030204" pitchFamily="18" charset="0"/>
                        </a:rPr>
                        <m:t>𝑔</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𝑡</m:t>
                              </m:r>
                            </m:sub>
                          </m:sSub>
                          <m:r>
                            <a:rPr lang="en-US" b="0" i="1" smtClean="0">
                              <a:latin typeface="Cambria Math" panose="02040503050406030204" pitchFamily="18" charset="0"/>
                            </a:rPr>
                            <m:t>,</m:t>
                          </m:r>
                          <m:r>
                            <a:rPr lang="en-US" b="0" i="1" smtClean="0">
                              <a:latin typeface="Cambria Math" panose="02040503050406030204" pitchFamily="18" charset="0"/>
                            </a:rPr>
                            <m:t>𝑡</m:t>
                          </m:r>
                        </m:e>
                      </m:d>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𝑡</m:t>
                          </m:r>
                        </m:sub>
                      </m:sSub>
                    </m:oMath>
                  </m:oMathPara>
                </a14:m>
                <a:endParaRPr lang="en-US" dirty="0" smtClean="0"/>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𝑡</m:t>
                        </m:r>
                      </m:sub>
                    </m:sSub>
                  </m:oMath>
                </a14:m>
                <a:r>
                  <a:rPr lang="en-US" dirty="0" smtClean="0"/>
                  <a:t> stands for the </a:t>
                </a:r>
                <a:r>
                  <a:rPr lang="en-US" dirty="0" err="1" smtClean="0"/>
                  <a:t>Wienner</a:t>
                </a:r>
                <a:r>
                  <a:rPr lang="en-US" dirty="0" smtClean="0"/>
                  <a:t> Process. </a:t>
                </a:r>
                <a:r>
                  <a:rPr lang="en-US" dirty="0"/>
                  <a:t> The corresponding integral equation </a:t>
                </a:r>
                <a:r>
                  <a:rPr lang="en-US" dirty="0" smtClean="0"/>
                  <a:t>is:</a:t>
                </a: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d>
                        <m:dPr>
                          <m:ctrlPr>
                            <a:rPr lang="en-US" i="1">
                              <a:latin typeface="Cambria Math" panose="02040503050406030204" pitchFamily="18" charset="0"/>
                            </a:rPr>
                          </m:ctrlPr>
                        </m:dPr>
                        <m:e>
                          <m:r>
                            <a:rPr lang="en-US" i="1">
                              <a:latin typeface="Cambria Math" panose="02040503050406030204" pitchFamily="18" charset="0"/>
                            </a:rPr>
                            <m:t>𝑡</m:t>
                          </m:r>
                        </m:e>
                      </m:d>
                      <m:r>
                        <a:rPr lang="en-US" i="1">
                          <a:latin typeface="Cambria Math" panose="02040503050406030204" pitchFamily="18" charset="0"/>
                        </a:rPr>
                        <m:t>=</m:t>
                      </m:r>
                      <m:r>
                        <a:rPr lang="en-US" i="1">
                          <a:latin typeface="Cambria Math" panose="02040503050406030204" pitchFamily="18" charset="0"/>
                        </a:rPr>
                        <m:t>𝑥</m:t>
                      </m:r>
                      <m:d>
                        <m:dPr>
                          <m:ctrlPr>
                            <a:rPr lang="en-US" i="1">
                              <a:latin typeface="Cambria Math" panose="02040503050406030204" pitchFamily="18" charset="0"/>
                            </a:rPr>
                          </m:ctrlPr>
                        </m:dPr>
                        <m:e>
                          <m:r>
                            <a:rPr lang="en-US" i="1">
                              <a:latin typeface="Cambria Math" panose="02040503050406030204" pitchFamily="18" charset="0"/>
                            </a:rPr>
                            <m:t>0</m:t>
                          </m:r>
                        </m:e>
                      </m:d>
                      <m:r>
                        <a:rPr lang="en-US" i="1">
                          <a:latin typeface="Cambria Math" panose="02040503050406030204" pitchFamily="18" charset="0"/>
                        </a:rPr>
                        <m:t>+</m:t>
                      </m:r>
                      <m:nary>
                        <m:naryPr>
                          <m:ctrlPr>
                            <a:rPr lang="en-US" i="1">
                              <a:latin typeface="Cambria Math" panose="02040503050406030204" pitchFamily="18" charset="0"/>
                            </a:rPr>
                          </m:ctrlPr>
                        </m:naryPr>
                        <m:sub>
                          <m:r>
                            <m:rPr>
                              <m:brk m:alnAt="23"/>
                            </m:rPr>
                            <a:rPr lang="en-US" i="1">
                              <a:latin typeface="Cambria Math" panose="02040503050406030204" pitchFamily="18" charset="0"/>
                            </a:rPr>
                            <m:t>0</m:t>
                          </m:r>
                        </m:sub>
                        <m:sup>
                          <m:r>
                            <a:rPr lang="en-US" i="1">
                              <a:latin typeface="Cambria Math" panose="02040503050406030204" pitchFamily="18" charset="0"/>
                            </a:rPr>
                            <m:t>𝑡</m:t>
                          </m:r>
                        </m:sup>
                        <m:e>
                          <m:r>
                            <a:rPr lang="en-US" i="1">
                              <a:latin typeface="Cambria Math" panose="02040503050406030204" pitchFamily="18" charset="0"/>
                            </a:rPr>
                            <m:t>𝑓</m:t>
                          </m:r>
                          <m:d>
                            <m:dPr>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𝑠</m:t>
                                  </m:r>
                                </m:sub>
                              </m:sSub>
                              <m:r>
                                <a:rPr lang="en-US" i="1">
                                  <a:latin typeface="Cambria Math" panose="02040503050406030204" pitchFamily="18" charset="0"/>
                                </a:rPr>
                                <m:t>,</m:t>
                              </m:r>
                              <m:r>
                                <a:rPr lang="en-US" i="1">
                                  <a:latin typeface="Cambria Math" panose="02040503050406030204" pitchFamily="18" charset="0"/>
                                </a:rPr>
                                <m:t>𝑠</m:t>
                              </m:r>
                            </m:e>
                          </m:d>
                          <m:r>
                            <a:rPr lang="en-US" i="1">
                              <a:latin typeface="Cambria Math" panose="02040503050406030204" pitchFamily="18" charset="0"/>
                            </a:rPr>
                            <m:t>𝑑𝑠</m:t>
                          </m:r>
                        </m:e>
                      </m:nary>
                      <m:r>
                        <a:rPr lang="en-US" b="0" i="1" smtClean="0">
                          <a:latin typeface="Cambria Math" panose="02040503050406030204" pitchFamily="18" charset="0"/>
                        </a:rPr>
                        <m:t>+</m:t>
                      </m:r>
                      <m:nary>
                        <m:naryPr>
                          <m:ctrlPr>
                            <a:rPr lang="en-US" i="1">
                              <a:latin typeface="Cambria Math" panose="02040503050406030204" pitchFamily="18" charset="0"/>
                            </a:rPr>
                          </m:ctrlPr>
                        </m:naryPr>
                        <m:sub>
                          <m:r>
                            <m:rPr>
                              <m:brk m:alnAt="23"/>
                            </m:rPr>
                            <a:rPr lang="en-US" i="1">
                              <a:latin typeface="Cambria Math" panose="02040503050406030204" pitchFamily="18" charset="0"/>
                            </a:rPr>
                            <m:t>0</m:t>
                          </m:r>
                        </m:sub>
                        <m:sup>
                          <m:r>
                            <a:rPr lang="en-US" i="1">
                              <a:latin typeface="Cambria Math" panose="02040503050406030204" pitchFamily="18" charset="0"/>
                            </a:rPr>
                            <m:t>𝑡</m:t>
                          </m:r>
                        </m:sup>
                        <m:e>
                          <m:r>
                            <a:rPr lang="en-US" b="0" i="1" smtClean="0">
                              <a:latin typeface="Cambria Math" panose="02040503050406030204" pitchFamily="18" charset="0"/>
                            </a:rPr>
                            <m:t>𝑔</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𝑠</m:t>
                                  </m:r>
                                </m:sub>
                              </m:sSub>
                              <m:r>
                                <a:rPr lang="en-US" i="1">
                                  <a:latin typeface="Cambria Math" panose="02040503050406030204" pitchFamily="18" charset="0"/>
                                </a:rPr>
                                <m:t>,</m:t>
                              </m:r>
                              <m:r>
                                <a:rPr lang="en-US" i="1">
                                  <a:latin typeface="Cambria Math" panose="02040503050406030204" pitchFamily="18" charset="0"/>
                                </a:rPr>
                                <m:t>𝑠</m:t>
                              </m:r>
                            </m:e>
                          </m:d>
                          <m:r>
                            <a:rPr lang="en-US" i="1">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𝑡</m:t>
                              </m:r>
                            </m:sub>
                          </m:sSub>
                        </m:e>
                      </m:nary>
                    </m:oMath>
                  </m:oMathPara>
                </a14:m>
                <a:endParaRPr lang="en-US" dirty="0" smtClean="0"/>
              </a:p>
              <a:p>
                <a:r>
                  <a:rPr lang="en-US" dirty="0" smtClean="0"/>
                  <a:t>We have to use stochastic methods</a:t>
                </a:r>
                <a:r>
                  <a:rPr lang="en-US" dirty="0"/>
                  <a:t>, such as </a:t>
                </a:r>
                <a:r>
                  <a:rPr lang="en-US" dirty="0" smtClean="0"/>
                  <a:t>Euler-Maruyama method, or stochastic </a:t>
                </a:r>
                <a:r>
                  <a:rPr lang="en-US" dirty="0" err="1" smtClean="0"/>
                  <a:t>Runge-Kutta</a:t>
                </a:r>
                <a:r>
                  <a:rPr lang="en-US" dirty="0" smtClean="0"/>
                  <a:t> method.</a:t>
                </a:r>
                <a:endParaRPr lang="en-US" dirty="0"/>
              </a:p>
            </p:txBody>
          </p:sp>
        </mc:Choice>
        <mc:Fallback xmlns="">
          <p:sp>
            <p:nvSpPr>
              <p:cNvPr id="10" name="Rectangle 9"/>
              <p:cNvSpPr>
                <a:spLocks noRot="1" noChangeAspect="1" noMove="1" noResize="1" noEditPoints="1" noAdjustHandles="1" noChangeArrowheads="1" noChangeShapeType="1" noTextEdit="1"/>
              </p:cNvSpPr>
              <p:nvPr/>
            </p:nvSpPr>
            <p:spPr>
              <a:xfrm>
                <a:off x="521207" y="1375854"/>
                <a:ext cx="11104851" cy="4350037"/>
              </a:xfrm>
              <a:prstGeom prst="rect">
                <a:avLst/>
              </a:prstGeom>
              <a:blipFill>
                <a:blip r:embed="rId2"/>
                <a:stretch>
                  <a:fillRect l="-439" t="-701" r="-988" b="-1403"/>
                </a:stretch>
              </a:blipFill>
            </p:spPr>
            <p:txBody>
              <a:bodyPr/>
              <a:lstStyle/>
              <a:p>
                <a:r>
                  <a:rPr lang="en-US">
                    <a:noFill/>
                  </a:rPr>
                  <a:t> </a:t>
                </a:r>
              </a:p>
            </p:txBody>
          </p:sp>
        </mc:Fallback>
      </mc:AlternateContent>
      <p:sp>
        <p:nvSpPr>
          <p:cNvPr id="2" name="Slide Number Placeholder 1"/>
          <p:cNvSpPr>
            <a:spLocks noGrp="1"/>
          </p:cNvSpPr>
          <p:nvPr>
            <p:ph type="sldNum" sz="quarter" idx="4"/>
          </p:nvPr>
        </p:nvSpPr>
        <p:spPr/>
        <p:txBody>
          <a:bodyPr/>
          <a:lstStyle/>
          <a:p>
            <a:fld id="{9860EDB8-5305-433F-BE41-D7A86D811DB3}" type="slidenum">
              <a:rPr lang="en-US" smtClean="0"/>
              <a:pPr/>
              <a:t>58</a:t>
            </a:fld>
            <a:endParaRPr lang="en-US" dirty="0"/>
          </a:p>
        </p:txBody>
      </p:sp>
    </p:spTree>
    <p:extLst>
      <p:ext uri="{BB962C8B-B14F-4D97-AF65-F5344CB8AC3E}">
        <p14:creationId xmlns:p14="http://schemas.microsoft.com/office/powerpoint/2010/main" val="1989296737"/>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b="1" dirty="0" smtClean="0"/>
              <a:t>FHN model + noise</a:t>
            </a:r>
            <a:endParaRPr lang="en-US" b="1" dirty="0">
              <a:latin typeface="Segoe UI Light" panose="020B0502040204020203" pitchFamily="34" charset="0"/>
              <a:cs typeface="Segoe UI Light" panose="020B0502040204020203" pitchFamily="34" charset="0"/>
            </a:endParaRPr>
          </a:p>
        </p:txBody>
      </p:sp>
      <p:sp>
        <p:nvSpPr>
          <p:cNvPr id="8" name="AutoShape 2" descr="$I_{ext}$"/>
          <p:cNvSpPr>
            <a:spLocks noChangeAspect="1" noChangeArrowheads="1"/>
          </p:cNvSpPr>
          <p:nvPr/>
        </p:nvSpPr>
        <p:spPr bwMode="auto">
          <a:xfrm>
            <a:off x="4646613"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3" descr="$I_{ext}$"/>
          <p:cNvSpPr>
            <a:spLocks noChangeAspect="1" noChangeArrowheads="1"/>
          </p:cNvSpPr>
          <p:nvPr/>
        </p:nvSpPr>
        <p:spPr bwMode="auto">
          <a:xfrm>
            <a:off x="10479088"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 name="Picture 1"/>
          <p:cNvPicPr>
            <a:picLocks noChangeAspect="1"/>
          </p:cNvPicPr>
          <p:nvPr/>
        </p:nvPicPr>
        <p:blipFill>
          <a:blip r:embed="rId2"/>
          <a:stretch>
            <a:fillRect/>
          </a:stretch>
        </p:blipFill>
        <p:spPr>
          <a:xfrm>
            <a:off x="1386234" y="1375854"/>
            <a:ext cx="9495732" cy="4800168"/>
          </a:xfrm>
          <a:prstGeom prst="rect">
            <a:avLst/>
          </a:prstGeom>
        </p:spPr>
      </p:pic>
      <p:sp>
        <p:nvSpPr>
          <p:cNvPr id="4" name="Slide Number Placeholder 3"/>
          <p:cNvSpPr>
            <a:spLocks noGrp="1"/>
          </p:cNvSpPr>
          <p:nvPr>
            <p:ph type="sldNum" sz="quarter" idx="4"/>
          </p:nvPr>
        </p:nvSpPr>
        <p:spPr/>
        <p:txBody>
          <a:bodyPr/>
          <a:lstStyle/>
          <a:p>
            <a:fld id="{9860EDB8-5305-433F-BE41-D7A86D811DB3}" type="slidenum">
              <a:rPr lang="en-US" smtClean="0"/>
              <a:pPr/>
              <a:t>59</a:t>
            </a:fld>
            <a:endParaRPr lang="en-US" dirty="0"/>
          </a:p>
        </p:txBody>
      </p:sp>
    </p:spTree>
    <p:extLst>
      <p:ext uri="{BB962C8B-B14F-4D97-AF65-F5344CB8AC3E}">
        <p14:creationId xmlns:p14="http://schemas.microsoft.com/office/powerpoint/2010/main" val="325149744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The Morris–</a:t>
            </a:r>
            <a:r>
              <a:rPr lang="en-US" b="1" dirty="0" err="1"/>
              <a:t>Lecar</a:t>
            </a:r>
            <a:r>
              <a:rPr lang="en-US" b="1" dirty="0"/>
              <a:t> Model</a:t>
            </a:r>
            <a:endParaRPr lang="en-US" dirty="0"/>
          </a:p>
        </p:txBody>
      </p:sp>
      <p:sp>
        <p:nvSpPr>
          <p:cNvPr id="3" name="Content Placeholder 2"/>
          <p:cNvSpPr>
            <a:spLocks noGrp="1"/>
          </p:cNvSpPr>
          <p:nvPr>
            <p:ph sz="quarter" idx="10"/>
          </p:nvPr>
        </p:nvSpPr>
        <p:spPr/>
        <p:txBody>
          <a:bodyPr/>
          <a:lstStyle/>
          <a:p>
            <a:endParaRPr lang="en-US" dirty="0"/>
          </a:p>
        </p:txBody>
      </p:sp>
      <p:pic>
        <p:nvPicPr>
          <p:cNvPr id="4" name="Picture 3"/>
          <p:cNvPicPr>
            <a:picLocks noChangeAspect="1"/>
          </p:cNvPicPr>
          <p:nvPr/>
        </p:nvPicPr>
        <p:blipFill>
          <a:blip r:embed="rId2"/>
          <a:stretch>
            <a:fillRect/>
          </a:stretch>
        </p:blipFill>
        <p:spPr>
          <a:xfrm>
            <a:off x="521207" y="4253123"/>
            <a:ext cx="2743200" cy="1832414"/>
          </a:xfrm>
          <a:prstGeom prst="rect">
            <a:avLst/>
          </a:prstGeom>
        </p:spPr>
      </p:pic>
      <p:pic>
        <p:nvPicPr>
          <p:cNvPr id="5" name="Picture 4"/>
          <p:cNvPicPr>
            <a:picLocks noChangeAspect="1"/>
          </p:cNvPicPr>
          <p:nvPr/>
        </p:nvPicPr>
        <p:blipFill rotWithShape="1">
          <a:blip r:embed="rId3"/>
          <a:srcRect r="50375"/>
          <a:stretch/>
        </p:blipFill>
        <p:spPr>
          <a:xfrm>
            <a:off x="521207" y="1435608"/>
            <a:ext cx="2743200" cy="2633062"/>
          </a:xfrm>
          <a:prstGeom prst="rect">
            <a:avLst/>
          </a:prstGeom>
        </p:spPr>
      </p:pic>
      <p:sp>
        <p:nvSpPr>
          <p:cNvPr id="6" name="Down Arrow 5"/>
          <p:cNvSpPr/>
          <p:nvPr/>
        </p:nvSpPr>
        <p:spPr>
          <a:xfrm rot="10800000">
            <a:off x="1202021" y="6088797"/>
            <a:ext cx="429491" cy="419966"/>
          </a:xfrm>
          <a:prstGeom prst="downArrow">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mc:AlternateContent xmlns:mc="http://schemas.openxmlformats.org/markup-compatibility/2006" xmlns:a14="http://schemas.microsoft.com/office/drawing/2010/main">
        <mc:Choice Requires="a14">
          <p:sp>
            <p:nvSpPr>
              <p:cNvPr id="7" name="Rectangle 6"/>
              <p:cNvSpPr/>
              <p:nvPr/>
            </p:nvSpPr>
            <p:spPr>
              <a:xfrm>
                <a:off x="3962400" y="1435608"/>
                <a:ext cx="7855527" cy="3580339"/>
              </a:xfrm>
              <a:prstGeom prst="rect">
                <a:avLst/>
              </a:prstGeom>
            </p:spPr>
            <p:txBody>
              <a:bodyPr wrap="square">
                <a:spAutoFit/>
              </a:bodyPr>
              <a:lstStyle/>
              <a:p>
                <a:r>
                  <a:rPr lang="en-US" dirty="0" smtClean="0">
                    <a:solidFill>
                      <a:srgbClr val="000000"/>
                    </a:solidFill>
                    <a:latin typeface="Times-Roman"/>
                  </a:rPr>
                  <a:t>The solutions demonstrate </a:t>
                </a:r>
                <a:r>
                  <a:rPr lang="en-US" dirty="0">
                    <a:solidFill>
                      <a:srgbClr val="000000"/>
                    </a:solidFill>
                    <a:latin typeface="Times-Roman"/>
                  </a:rPr>
                  <a:t>that the Morris–</a:t>
                </a:r>
                <a:r>
                  <a:rPr lang="en-US" dirty="0" err="1">
                    <a:solidFill>
                      <a:srgbClr val="000000"/>
                    </a:solidFill>
                    <a:latin typeface="Times-Roman"/>
                  </a:rPr>
                  <a:t>Lecar</a:t>
                </a:r>
                <a:r>
                  <a:rPr lang="en-US" dirty="0">
                    <a:solidFill>
                      <a:srgbClr val="000000"/>
                    </a:solidFill>
                    <a:latin typeface="Times-Roman"/>
                  </a:rPr>
                  <a:t> model </a:t>
                </a:r>
                <a:r>
                  <a:rPr lang="en-US" dirty="0" smtClean="0">
                    <a:solidFill>
                      <a:srgbClr val="000000"/>
                    </a:solidFill>
                    <a:latin typeface="Times-Roman"/>
                  </a:rPr>
                  <a:t>exhibits many </a:t>
                </a:r>
                <a:r>
                  <a:rPr lang="en-US" dirty="0">
                    <a:solidFill>
                      <a:srgbClr val="000000"/>
                    </a:solidFill>
                    <a:latin typeface="Times-Roman"/>
                  </a:rPr>
                  <a:t>of the properties displayed by </a:t>
                </a:r>
                <a:r>
                  <a:rPr lang="en-US" dirty="0" smtClean="0">
                    <a:solidFill>
                      <a:srgbClr val="000000"/>
                    </a:solidFill>
                    <a:latin typeface="Times-Roman"/>
                  </a:rPr>
                  <a:t>neurons.</a:t>
                </a:r>
              </a:p>
              <a:p>
                <a:r>
                  <a:rPr lang="en-US" dirty="0"/>
                  <a:t>demonstrates that the model is </a:t>
                </a:r>
                <a:r>
                  <a:rPr lang="en-US" i="1" dirty="0" smtClean="0"/>
                  <a:t>excitable </a:t>
                </a:r>
                <a:r>
                  <a:rPr lang="en-US" dirty="0" smtClean="0"/>
                  <a:t>if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𝑎𝑝𝑝</m:t>
                        </m:r>
                      </m:sub>
                    </m:sSub>
                    <m:r>
                      <a:rPr lang="en-US" b="0" i="1" smtClean="0">
                        <a:latin typeface="Cambria Math" panose="02040503050406030204" pitchFamily="18" charset="0"/>
                      </a:rPr>
                      <m:t>=</m:t>
                    </m:r>
                    <m:r>
                      <a:rPr lang="en-US" b="0" i="1" smtClean="0">
                        <a:latin typeface="Cambria Math" panose="02040503050406030204" pitchFamily="18" charset="0"/>
                      </a:rPr>
                      <m:t>60</m:t>
                    </m:r>
                  </m:oMath>
                </a14:m>
                <a:r>
                  <a:rPr lang="en-US" dirty="0"/>
                  <a:t>. That is, there is a stable constant solution corresponding to </a:t>
                </a:r>
                <a:r>
                  <a:rPr lang="en-US" dirty="0" smtClean="0"/>
                  <a:t>the resting </a:t>
                </a:r>
                <a:r>
                  <a:rPr lang="en-US" dirty="0"/>
                  <a:t>state of the model neuron. A small perturbation decays to the resting </a:t>
                </a:r>
                <a:r>
                  <a:rPr lang="en-US" dirty="0" smtClean="0"/>
                  <a:t>state, whereas </a:t>
                </a:r>
                <a:r>
                  <a:rPr lang="en-US" dirty="0"/>
                  <a:t>a larger perturbation, above some threshold, generates an action potential</a:t>
                </a:r>
                <a:r>
                  <a:rPr lang="en-US" dirty="0" smtClean="0"/>
                  <a:t>.</a:t>
                </a:r>
              </a:p>
              <a:p>
                <a:r>
                  <a:rPr lang="en-US" dirty="0"/>
                  <a:t>The </a:t>
                </a:r>
                <a:r>
                  <a:rPr lang="en-US" dirty="0" smtClean="0"/>
                  <a:t>solution  </a:t>
                </a:r>
                <a14:m>
                  <m:oMath xmlns:m="http://schemas.openxmlformats.org/officeDocument/2006/math">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1</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1</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𝑅</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𝑅</m:t>
                        </m:r>
                      </m:sub>
                    </m:sSub>
                    <m:r>
                      <a:rPr lang="en-US" b="0" i="1" smtClean="0">
                        <a:latin typeface="Cambria Math" panose="02040503050406030204" pitchFamily="18" charset="0"/>
                      </a:rPr>
                      <m:t>)</m:t>
                    </m:r>
                  </m:oMath>
                </a14:m>
                <a:r>
                  <a:rPr lang="en-US" dirty="0" smtClean="0"/>
                  <a:t> </a:t>
                </a:r>
                <a:r>
                  <a:rPr lang="en-US" dirty="0"/>
                  <a:t>is constant; </a:t>
                </a:r>
                <a14:m>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𝑉</m:t>
                        </m:r>
                      </m:e>
                      <m:sub>
                        <m:r>
                          <a:rPr lang="en-US" i="1" dirty="0" smtClean="0">
                            <a:latin typeface="Cambria Math" panose="02040503050406030204" pitchFamily="18" charset="0"/>
                          </a:rPr>
                          <m:t>𝑅</m:t>
                        </m:r>
                      </m:sub>
                    </m:sSub>
                  </m:oMath>
                </a14:m>
                <a:r>
                  <a:rPr lang="en-US" dirty="0"/>
                  <a:t> is the resting state of </a:t>
                </a:r>
                <a:r>
                  <a:rPr lang="en-US" dirty="0" smtClean="0"/>
                  <a:t>the model </a:t>
                </a:r>
                <a:r>
                  <a:rPr lang="en-US" dirty="0"/>
                  <a:t>neuron. The solution </a:t>
                </a:r>
                <a14:m>
                  <m:oMath xmlns:m="http://schemas.openxmlformats.org/officeDocument/2006/math">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𝑡</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𝑡</m:t>
                            </m:r>
                          </m:e>
                        </m:d>
                      </m:e>
                    </m:d>
                  </m:oMath>
                </a14:m>
                <a:r>
                  <a:rPr lang="en-US" dirty="0"/>
                  <a:t> corresponds to a subthreshold </a:t>
                </a:r>
                <a:r>
                  <a:rPr lang="en-US" dirty="0" smtClean="0"/>
                  <a:t>response. Here</a:t>
                </a:r>
                <a:r>
                  <a:rPr lang="en-US"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0</m:t>
                    </m:r>
                    <m:r>
                      <a:rPr lang="en-US" b="0" i="1" smtClean="0">
                        <a:latin typeface="Cambria Math" panose="02040503050406030204" pitchFamily="18" charset="0"/>
                      </a:rPr>
                      <m:t>)</m:t>
                    </m:r>
                  </m:oMath>
                </a14:m>
                <a:r>
                  <a:rPr lang="en-US" dirty="0" smtClean="0"/>
                  <a:t> is </a:t>
                </a:r>
                <a:r>
                  <a:rPr lang="en-US" dirty="0"/>
                  <a:t>slightly larger than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𝑉</m:t>
                        </m:r>
                      </m:e>
                      <m:sub>
                        <m:r>
                          <a:rPr lang="en-US" i="1" dirty="0">
                            <a:latin typeface="Cambria Math" panose="02040503050406030204" pitchFamily="18" charset="0"/>
                          </a:rPr>
                          <m:t>𝑅</m:t>
                        </m:r>
                      </m:sub>
                    </m:sSub>
                  </m:oMath>
                </a14:m>
                <a:r>
                  <a:rPr lang="en-US" dirty="0"/>
                  <a:t> </a:t>
                </a:r>
                <a:r>
                  <a:rPr lang="en-US" dirty="0" smtClean="0"/>
                  <a:t>and </a:t>
                </a:r>
                <a14:m>
                  <m:oMath xmlns:m="http://schemas.openxmlformats.org/officeDocument/2006/math">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𝑡</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𝑡</m:t>
                            </m:r>
                          </m:e>
                        </m:d>
                      </m:e>
                    </m:d>
                  </m:oMath>
                </a14:m>
                <a:r>
                  <a:rPr lang="en-US" dirty="0" smtClean="0"/>
                  <a:t> decays </a:t>
                </a:r>
                <a:r>
                  <a:rPr lang="en-US" dirty="0"/>
                  <a:t>back to rest. </a:t>
                </a:r>
                <a:r>
                  <a:rPr lang="en-US" dirty="0" smtClean="0"/>
                  <a:t>Finally </a:t>
                </a:r>
                <a14:m>
                  <m:oMath xmlns:m="http://schemas.openxmlformats.org/officeDocument/2006/math">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b="0" i="1" smtClean="0">
                                <a:latin typeface="Cambria Math" panose="02040503050406030204" pitchFamily="18" charset="0"/>
                              </a:rPr>
                              <m:t>3</m:t>
                            </m:r>
                          </m:sub>
                        </m:sSub>
                        <m:d>
                          <m:dPr>
                            <m:ctrlPr>
                              <a:rPr lang="en-US" i="1">
                                <a:latin typeface="Cambria Math" panose="02040503050406030204" pitchFamily="18" charset="0"/>
                              </a:rPr>
                            </m:ctrlPr>
                          </m:dPr>
                          <m:e>
                            <m:r>
                              <a:rPr lang="en-US" i="1">
                                <a:latin typeface="Cambria Math" panose="02040503050406030204" pitchFamily="18" charset="0"/>
                              </a:rPr>
                              <m:t>𝑡</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b="0" i="1" smtClean="0">
                                <a:latin typeface="Cambria Math" panose="02040503050406030204" pitchFamily="18" charset="0"/>
                              </a:rPr>
                              <m:t>3</m:t>
                            </m:r>
                          </m:sub>
                        </m:sSub>
                        <m:d>
                          <m:dPr>
                            <m:ctrlPr>
                              <a:rPr lang="en-US" i="1">
                                <a:latin typeface="Cambria Math" panose="02040503050406030204" pitchFamily="18" charset="0"/>
                              </a:rPr>
                            </m:ctrlPr>
                          </m:dPr>
                          <m:e>
                            <m:r>
                              <a:rPr lang="en-US" i="1">
                                <a:latin typeface="Cambria Math" panose="02040503050406030204" pitchFamily="18" charset="0"/>
                              </a:rPr>
                              <m:t>𝑡</m:t>
                            </m:r>
                          </m:e>
                        </m:d>
                      </m:e>
                    </m:d>
                  </m:oMath>
                </a14:m>
                <a:r>
                  <a:rPr lang="en-US" dirty="0"/>
                  <a:t> corresponds to an action potential. Here, we start with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b="0" i="1" smtClean="0">
                            <a:latin typeface="Cambria Math" panose="02040503050406030204" pitchFamily="18" charset="0"/>
                          </a:rPr>
                          <m:t>3</m:t>
                        </m:r>
                      </m:sub>
                    </m:sSub>
                    <m:r>
                      <a:rPr lang="en-US" i="1">
                        <a:latin typeface="Cambria Math" panose="02040503050406030204" pitchFamily="18" charset="0"/>
                      </a:rPr>
                      <m:t>(</m:t>
                    </m:r>
                    <m:r>
                      <a:rPr lang="en-US" i="1">
                        <a:latin typeface="Cambria Math" panose="02040503050406030204" pitchFamily="18" charset="0"/>
                      </a:rPr>
                      <m:t>0</m:t>
                    </m:r>
                    <m:r>
                      <a:rPr lang="en-US" i="1">
                        <a:latin typeface="Cambria Math" panose="02040503050406030204" pitchFamily="18" charset="0"/>
                      </a:rPr>
                      <m:t>)</m:t>
                    </m:r>
                  </m:oMath>
                </a14:m>
                <a:r>
                  <a:rPr lang="en-US" dirty="0" smtClean="0"/>
                  <a:t> above some </a:t>
                </a:r>
                <a:r>
                  <a:rPr lang="en-US" dirty="0"/>
                  <a:t>threshold. There is then a large increase of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3</m:t>
                        </m:r>
                      </m:sub>
                    </m:sSub>
                    <m:r>
                      <a:rPr lang="en-US" i="1">
                        <a:latin typeface="Cambria Math" panose="02040503050406030204" pitchFamily="18" charset="0"/>
                      </a:rPr>
                      <m:t>(</m:t>
                    </m:r>
                    <m:r>
                      <a:rPr lang="en-US" b="0" i="1" smtClean="0">
                        <a:latin typeface="Cambria Math" panose="02040503050406030204" pitchFamily="18" charset="0"/>
                      </a:rPr>
                      <m:t>𝑡</m:t>
                    </m:r>
                    <m:r>
                      <a:rPr lang="en-US" i="1">
                        <a:latin typeface="Cambria Math" panose="02040503050406030204" pitchFamily="18" charset="0"/>
                      </a:rPr>
                      <m:t>)</m:t>
                    </m:r>
                  </m:oMath>
                </a14:m>
                <a:r>
                  <a:rPr lang="en-US" dirty="0" smtClean="0"/>
                  <a:t>, </a:t>
                </a:r>
                <a:r>
                  <a:rPr lang="en-US" dirty="0"/>
                  <a:t>followed </a:t>
                </a:r>
                <a:r>
                  <a:rPr lang="en-US" dirty="0" smtClean="0"/>
                  <a:t>by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3</m:t>
                        </m:r>
                      </m:sub>
                    </m:sSub>
                    <m:r>
                      <a:rPr lang="en-US" i="1">
                        <a:latin typeface="Cambria Math" panose="02040503050406030204" pitchFamily="18" charset="0"/>
                      </a:rPr>
                      <m:t>(</m:t>
                    </m:r>
                    <m:r>
                      <a:rPr lang="en-US" b="0" i="1" smtClean="0">
                        <a:latin typeface="Cambria Math" panose="02040503050406030204" pitchFamily="18" charset="0"/>
                      </a:rPr>
                      <m:t>𝑡</m:t>
                    </m:r>
                    <m:r>
                      <a:rPr lang="en-US" i="1">
                        <a:latin typeface="Cambria Math" panose="02040503050406030204" pitchFamily="18" charset="0"/>
                      </a:rPr>
                      <m:t>)</m:t>
                    </m:r>
                  </m:oMath>
                </a14:m>
                <a:r>
                  <a:rPr lang="en-US" dirty="0"/>
                  <a:t> </a:t>
                </a:r>
                <a:r>
                  <a:rPr lang="en-US" dirty="0" smtClean="0"/>
                  <a:t>falling below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𝑉</m:t>
                        </m:r>
                      </m:e>
                      <m:sub>
                        <m:r>
                          <a:rPr lang="en-US" i="1" dirty="0">
                            <a:latin typeface="Cambria Math" panose="02040503050406030204" pitchFamily="18" charset="0"/>
                          </a:rPr>
                          <m:t>𝑅</m:t>
                        </m:r>
                      </m:sub>
                    </m:sSub>
                  </m:oMath>
                </a14:m>
                <a:r>
                  <a:rPr lang="en-US" dirty="0"/>
                  <a:t> and then a return to </a:t>
                </a:r>
                <a:r>
                  <a:rPr lang="en-US" dirty="0" smtClean="0"/>
                  <a:t>rest.</a:t>
                </a:r>
                <a:endParaRPr lang="en-US" dirty="0"/>
              </a:p>
            </p:txBody>
          </p:sp>
        </mc:Choice>
        <mc:Fallback xmlns="">
          <p:sp>
            <p:nvSpPr>
              <p:cNvPr id="7" name="Rectangle 6"/>
              <p:cNvSpPr>
                <a:spLocks noRot="1" noChangeAspect="1" noMove="1" noResize="1" noEditPoints="1" noAdjustHandles="1" noChangeArrowheads="1" noChangeShapeType="1" noTextEdit="1"/>
              </p:cNvSpPr>
              <p:nvPr/>
            </p:nvSpPr>
            <p:spPr>
              <a:xfrm>
                <a:off x="3962400" y="1435608"/>
                <a:ext cx="7855527" cy="3580339"/>
              </a:xfrm>
              <a:prstGeom prst="rect">
                <a:avLst/>
              </a:prstGeom>
              <a:blipFill>
                <a:blip r:embed="rId4"/>
                <a:stretch>
                  <a:fillRect l="-621" t="-1022" r="-1164" b="-1704"/>
                </a:stretch>
              </a:blipFill>
            </p:spPr>
            <p:txBody>
              <a:bodyPr/>
              <a:lstStyle/>
              <a:p>
                <a:r>
                  <a:rPr lang="en-US">
                    <a:noFill/>
                  </a:rPr>
                  <a:t> </a:t>
                </a:r>
              </a:p>
            </p:txBody>
          </p:sp>
        </mc:Fallback>
      </mc:AlternateContent>
      <p:sp>
        <p:nvSpPr>
          <p:cNvPr id="8" name="Slide Number Placeholder 7"/>
          <p:cNvSpPr>
            <a:spLocks noGrp="1"/>
          </p:cNvSpPr>
          <p:nvPr>
            <p:ph type="sldNum" sz="quarter" idx="4"/>
          </p:nvPr>
        </p:nvSpPr>
        <p:spPr/>
        <p:txBody>
          <a:bodyPr/>
          <a:lstStyle/>
          <a:p>
            <a:fld id="{9860EDB8-5305-433F-BE41-D7A86D811DB3}" type="slidenum">
              <a:rPr lang="en-US" smtClean="0"/>
              <a:pPr/>
              <a:t>6</a:t>
            </a:fld>
            <a:endParaRPr lang="en-US" dirty="0"/>
          </a:p>
        </p:txBody>
      </p:sp>
    </p:spTree>
    <p:extLst>
      <p:ext uri="{BB962C8B-B14F-4D97-AF65-F5344CB8AC3E}">
        <p14:creationId xmlns:p14="http://schemas.microsoft.com/office/powerpoint/2010/main" val="353395613"/>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b="1" dirty="0" smtClean="0"/>
              <a:t>FHN model </a:t>
            </a:r>
            <a:r>
              <a:rPr lang="en-US" b="1" dirty="0" smtClean="0"/>
              <a:t>phase plane + </a:t>
            </a:r>
            <a:r>
              <a:rPr lang="en-US" b="1" dirty="0" smtClean="0"/>
              <a:t>noise</a:t>
            </a:r>
            <a:endParaRPr lang="en-US" b="1" dirty="0">
              <a:latin typeface="Segoe UI Light" panose="020B0502040204020203" pitchFamily="34" charset="0"/>
              <a:cs typeface="Segoe UI Light" panose="020B0502040204020203" pitchFamily="34" charset="0"/>
            </a:endParaRPr>
          </a:p>
        </p:txBody>
      </p:sp>
      <p:sp>
        <p:nvSpPr>
          <p:cNvPr id="8" name="AutoShape 2" descr="$I_{ext}$"/>
          <p:cNvSpPr>
            <a:spLocks noChangeAspect="1" noChangeArrowheads="1"/>
          </p:cNvSpPr>
          <p:nvPr/>
        </p:nvSpPr>
        <p:spPr bwMode="auto">
          <a:xfrm>
            <a:off x="4646613"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3" descr="$I_{ext}$"/>
          <p:cNvSpPr>
            <a:spLocks noChangeAspect="1" noChangeArrowheads="1"/>
          </p:cNvSpPr>
          <p:nvPr/>
        </p:nvSpPr>
        <p:spPr bwMode="auto">
          <a:xfrm>
            <a:off x="10479088"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 name="Picture 3"/>
          <p:cNvPicPr>
            <a:picLocks noChangeAspect="1"/>
          </p:cNvPicPr>
          <p:nvPr/>
        </p:nvPicPr>
        <p:blipFill>
          <a:blip r:embed="rId2"/>
          <a:stretch>
            <a:fillRect/>
          </a:stretch>
        </p:blipFill>
        <p:spPr>
          <a:xfrm>
            <a:off x="2019300" y="1745186"/>
            <a:ext cx="8229600" cy="3751061"/>
          </a:xfrm>
          <a:prstGeom prst="rect">
            <a:avLst/>
          </a:prstGeom>
        </p:spPr>
      </p:pic>
      <p:sp>
        <p:nvSpPr>
          <p:cNvPr id="2" name="Slide Number Placeholder 1"/>
          <p:cNvSpPr>
            <a:spLocks noGrp="1"/>
          </p:cNvSpPr>
          <p:nvPr>
            <p:ph type="sldNum" sz="quarter" idx="4"/>
          </p:nvPr>
        </p:nvSpPr>
        <p:spPr/>
        <p:txBody>
          <a:bodyPr/>
          <a:lstStyle/>
          <a:p>
            <a:fld id="{9860EDB8-5305-433F-BE41-D7A86D811DB3}" type="slidenum">
              <a:rPr lang="en-US" smtClean="0"/>
              <a:pPr/>
              <a:t>60</a:t>
            </a:fld>
            <a:endParaRPr lang="en-US" dirty="0"/>
          </a:p>
        </p:txBody>
      </p:sp>
    </p:spTree>
    <p:extLst>
      <p:ext uri="{BB962C8B-B14F-4D97-AF65-F5344CB8AC3E}">
        <p14:creationId xmlns:p14="http://schemas.microsoft.com/office/powerpoint/2010/main" val="4024283153"/>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normAutofit/>
          </a:bodyPr>
          <a:lstStyle/>
          <a:p>
            <a:r>
              <a:rPr lang="en-US" dirty="0" smtClean="0">
                <a:latin typeface="Segoe UI Light" panose="020B0502040204020203" pitchFamily="34" charset="0"/>
                <a:cs typeface="Segoe UI Light" panose="020B0502040204020203" pitchFamily="34" charset="0"/>
              </a:rPr>
              <a:t>Thank you for your attention!</a:t>
            </a:r>
            <a:endParaRPr lang="en-US" dirty="0">
              <a:latin typeface="Segoe UI Light" panose="020B0502040204020203" pitchFamily="34" charset="0"/>
              <a:cs typeface="Segoe UI Light" panose="020B0502040204020203" pitchFamily="34" charset="0"/>
            </a:endParaRPr>
          </a:p>
        </p:txBody>
      </p:sp>
      <p:sp>
        <p:nvSpPr>
          <p:cNvPr id="4" name="TextBox 3"/>
          <p:cNvSpPr txBox="1"/>
          <p:nvPr/>
        </p:nvSpPr>
        <p:spPr>
          <a:xfrm>
            <a:off x="521208" y="3000676"/>
            <a:ext cx="7231980" cy="646331"/>
          </a:xfrm>
          <a:prstGeom prst="rect">
            <a:avLst/>
          </a:prstGeom>
          <a:noFill/>
        </p:spPr>
        <p:txBody>
          <a:bodyPr wrap="none" rtlCol="0">
            <a:spAutoFit/>
          </a:bodyPr>
          <a:lstStyle/>
          <a:p>
            <a:r>
              <a:rPr lang="en-US" dirty="0" smtClean="0"/>
              <a:t>You can find </a:t>
            </a:r>
            <a:r>
              <a:rPr lang="en-US" dirty="0" smtClean="0"/>
              <a:t>python </a:t>
            </a:r>
            <a:r>
              <a:rPr lang="en-US" dirty="0" smtClean="0"/>
              <a:t>codes </a:t>
            </a:r>
            <a:r>
              <a:rPr lang="en-US" dirty="0" smtClean="0"/>
              <a:t>needed </a:t>
            </a:r>
            <a:r>
              <a:rPr lang="en-US" dirty="0" smtClean="0"/>
              <a:t>to </a:t>
            </a:r>
            <a:r>
              <a:rPr lang="en-US" dirty="0" smtClean="0"/>
              <a:t>produce most of </a:t>
            </a:r>
            <a:r>
              <a:rPr lang="en-US" dirty="0" smtClean="0"/>
              <a:t>the plots here:</a:t>
            </a:r>
          </a:p>
          <a:p>
            <a:r>
              <a:rPr lang="en-US" dirty="0">
                <a:hlinkClick r:id="rId3"/>
              </a:rPr>
              <a:t>https://github.com/SaeedTaghavi/dynamical_systems_neuroscience</a:t>
            </a:r>
            <a:endParaRPr lang="en-US" dirty="0"/>
          </a:p>
        </p:txBody>
      </p:sp>
    </p:spTree>
    <p:extLst>
      <p:ext uri="{BB962C8B-B14F-4D97-AF65-F5344CB8AC3E}">
        <p14:creationId xmlns:p14="http://schemas.microsoft.com/office/powerpoint/2010/main" val="36259937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xmlns:p14="http://schemas.microsoft.com/office/powerpoint/2010/mai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The Morris–</a:t>
            </a:r>
            <a:r>
              <a:rPr lang="en-US" b="1" dirty="0" err="1"/>
              <a:t>Lecar</a:t>
            </a:r>
            <a:r>
              <a:rPr lang="en-US" b="1" dirty="0"/>
              <a:t> Model</a:t>
            </a:r>
            <a:endParaRPr lang="en-US" dirty="0"/>
          </a:p>
        </p:txBody>
      </p:sp>
      <p:pic>
        <p:nvPicPr>
          <p:cNvPr id="5" name="Picture 4"/>
          <p:cNvPicPr>
            <a:picLocks noChangeAspect="1"/>
          </p:cNvPicPr>
          <p:nvPr/>
        </p:nvPicPr>
        <p:blipFill rotWithShape="1">
          <a:blip r:embed="rId2"/>
          <a:srcRect l="48815"/>
          <a:stretch/>
        </p:blipFill>
        <p:spPr>
          <a:xfrm>
            <a:off x="8174182" y="1255493"/>
            <a:ext cx="3500558" cy="3257550"/>
          </a:xfrm>
          <a:prstGeom prst="rect">
            <a:avLst/>
          </a:prstGeom>
        </p:spPr>
      </p:pic>
      <p:sp>
        <p:nvSpPr>
          <p:cNvPr id="8" name="Rectangle 7"/>
          <p:cNvSpPr/>
          <p:nvPr/>
        </p:nvSpPr>
        <p:spPr>
          <a:xfrm>
            <a:off x="519233" y="4637738"/>
            <a:ext cx="11155507" cy="1477328"/>
          </a:xfrm>
          <a:prstGeom prst="rect">
            <a:avLst/>
          </a:prstGeom>
        </p:spPr>
        <p:txBody>
          <a:bodyPr wrap="square">
            <a:spAutoFit/>
          </a:bodyPr>
          <a:lstStyle/>
          <a:p>
            <a:r>
              <a:rPr lang="en-US" dirty="0">
                <a:latin typeface="Times-Roman"/>
              </a:rPr>
              <a:t>In the following, we will show how dynamical systems methods can be used </a:t>
            </a:r>
            <a:r>
              <a:rPr lang="en-US" dirty="0" smtClean="0">
                <a:latin typeface="Times-Roman"/>
              </a:rPr>
              <a:t>to mathematically </a:t>
            </a:r>
            <a:r>
              <a:rPr lang="en-US" dirty="0">
                <a:latin typeface="Times-Roman"/>
              </a:rPr>
              <a:t>analyze these solutions. The analysis is extremely useful in </a:t>
            </a:r>
            <a:r>
              <a:rPr lang="en-US" dirty="0" smtClean="0">
                <a:latin typeface="Times-Roman"/>
              </a:rPr>
              <a:t>understanding when </a:t>
            </a:r>
            <a:r>
              <a:rPr lang="en-US" dirty="0">
                <a:latin typeface="Times-Roman"/>
              </a:rPr>
              <a:t>this type of model, for a given set of parameters, displays a </a:t>
            </a:r>
            <a:r>
              <a:rPr lang="en-US" dirty="0" smtClean="0">
                <a:latin typeface="Times-Roman"/>
              </a:rPr>
              <a:t>particular type </a:t>
            </a:r>
            <a:r>
              <a:rPr lang="en-US" dirty="0">
                <a:latin typeface="Times-Roman"/>
              </a:rPr>
              <a:t>of behavior. The behavior may change as parameters are varied; an </a:t>
            </a:r>
            <a:r>
              <a:rPr lang="en-US" dirty="0" smtClean="0">
                <a:latin typeface="Times-Roman"/>
              </a:rPr>
              <a:t>important goal </a:t>
            </a:r>
            <a:r>
              <a:rPr lang="en-US" dirty="0">
                <a:latin typeface="Times-Roman"/>
              </a:rPr>
              <a:t>of bifurcation theory, which we describe later, is to determine when and </a:t>
            </a:r>
            <a:r>
              <a:rPr lang="en-US" dirty="0" smtClean="0">
                <a:latin typeface="Times-Roman"/>
              </a:rPr>
              <a:t>what types </a:t>
            </a:r>
            <a:r>
              <a:rPr lang="en-US" dirty="0">
                <a:latin typeface="Times-Roman"/>
              </a:rPr>
              <a:t>of transitions take place.</a:t>
            </a:r>
            <a:endParaRPr lang="en-US" dirty="0"/>
          </a:p>
        </p:txBody>
      </p:sp>
      <mc:AlternateContent xmlns:mc="http://schemas.openxmlformats.org/markup-compatibility/2006" xmlns:a14="http://schemas.microsoft.com/office/drawing/2010/main">
        <mc:Choice Requires="a14">
          <p:sp>
            <p:nvSpPr>
              <p:cNvPr id="9" name="Rectangle 8"/>
              <p:cNvSpPr/>
              <p:nvPr/>
            </p:nvSpPr>
            <p:spPr>
              <a:xfrm>
                <a:off x="539496" y="1435608"/>
                <a:ext cx="6969668" cy="1754326"/>
              </a:xfrm>
              <a:prstGeom prst="rect">
                <a:avLst/>
              </a:prstGeom>
            </p:spPr>
            <p:txBody>
              <a:bodyPr wrap="square">
                <a:spAutoFit/>
              </a:bodyPr>
              <a:lstStyle/>
              <a:p>
                <a:r>
                  <a:rPr lang="en-US" dirty="0">
                    <a:latin typeface="Times-Roman"/>
                  </a:rPr>
                  <a:t>Figure (b) shows a periodic solution of the Morris–</a:t>
                </a:r>
                <a:r>
                  <a:rPr lang="en-US" dirty="0" err="1">
                    <a:latin typeface="Times-Roman"/>
                  </a:rPr>
                  <a:t>Lecar</a:t>
                </a:r>
                <a:r>
                  <a:rPr lang="en-US" dirty="0">
                    <a:latin typeface="Times-Roman"/>
                  </a:rPr>
                  <a:t> equations. The parameter values are exactly the same as before; however, we have increased the parameter </a:t>
                </a:r>
                <a14:m>
                  <m:oMath xmlns:m="http://schemas.openxmlformats.org/officeDocument/2006/math">
                    <m:r>
                      <a:rPr lang="en-US" dirty="0">
                        <a:latin typeface="Cambria Math" panose="02040503050406030204" pitchFamily="18" charset="0"/>
                      </a:rPr>
                      <m:t>𝐼𝑎𝑝𝑝</m:t>
                    </m:r>
                  </m:oMath>
                </a14:m>
                <a:r>
                  <a:rPr lang="en-US" dirty="0">
                    <a:latin typeface="Times-Roman"/>
                  </a:rPr>
                  <a:t>, corresponding to the applied current. If we increase </a:t>
                </a:r>
                <a14:m>
                  <m:oMath xmlns:m="http://schemas.openxmlformats.org/officeDocument/2006/math">
                    <m:r>
                      <a:rPr lang="en-US" dirty="0">
                        <a:latin typeface="Cambria Math" panose="02040503050406030204" pitchFamily="18" charset="0"/>
                      </a:rPr>
                      <m:t>𝐼𝑎𝑝𝑝</m:t>
                    </m:r>
                  </m:oMath>
                </a14:m>
                <a:r>
                  <a:rPr lang="en-US" dirty="0">
                    <a:latin typeface="Times-Roman"/>
                  </a:rPr>
                  <a:t> further, then the frequency of oscillations increases; if </a:t>
                </a:r>
                <a14:m>
                  <m:oMath xmlns:m="http://schemas.openxmlformats.org/officeDocument/2006/math">
                    <m:r>
                      <a:rPr lang="en-US" dirty="0">
                        <a:latin typeface="Cambria Math" panose="02040503050406030204" pitchFamily="18" charset="0"/>
                      </a:rPr>
                      <m:t>𝐼𝑎𝑝𝑝</m:t>
                    </m:r>
                  </m:oMath>
                </a14:m>
                <a:r>
                  <a:rPr lang="en-US" dirty="0">
                    <a:latin typeface="Times-Roman"/>
                  </a:rPr>
                  <a:t> is too large, then the solution approaches a constant value.</a:t>
                </a:r>
              </a:p>
            </p:txBody>
          </p:sp>
        </mc:Choice>
        <mc:Fallback xmlns="">
          <p:sp>
            <p:nvSpPr>
              <p:cNvPr id="9" name="Rectangle 8"/>
              <p:cNvSpPr>
                <a:spLocks noRot="1" noChangeAspect="1" noMove="1" noResize="1" noEditPoints="1" noAdjustHandles="1" noChangeArrowheads="1" noChangeShapeType="1" noTextEdit="1"/>
              </p:cNvSpPr>
              <p:nvPr/>
            </p:nvSpPr>
            <p:spPr>
              <a:xfrm>
                <a:off x="539496" y="1435608"/>
                <a:ext cx="6969668" cy="1754326"/>
              </a:xfrm>
              <a:prstGeom prst="rect">
                <a:avLst/>
              </a:prstGeom>
              <a:blipFill>
                <a:blip r:embed="rId3"/>
                <a:stretch>
                  <a:fillRect l="-787" t="-2091" r="-1225" b="-4530"/>
                </a:stretch>
              </a:blipFill>
            </p:spPr>
            <p:txBody>
              <a:bodyPr/>
              <a:lstStyle/>
              <a:p>
                <a:r>
                  <a:rPr lang="en-US">
                    <a:noFill/>
                  </a:rPr>
                  <a:t> </a:t>
                </a:r>
              </a:p>
            </p:txBody>
          </p:sp>
        </mc:Fallback>
      </mc:AlternateContent>
      <p:sp>
        <p:nvSpPr>
          <p:cNvPr id="3" name="Slide Number Placeholder 2"/>
          <p:cNvSpPr>
            <a:spLocks noGrp="1"/>
          </p:cNvSpPr>
          <p:nvPr>
            <p:ph type="sldNum" sz="quarter" idx="4"/>
          </p:nvPr>
        </p:nvSpPr>
        <p:spPr/>
        <p:txBody>
          <a:bodyPr/>
          <a:lstStyle/>
          <a:p>
            <a:fld id="{9860EDB8-5305-433F-BE41-D7A86D811DB3}" type="slidenum">
              <a:rPr lang="en-US" smtClean="0"/>
              <a:pPr/>
              <a:t>7</a:t>
            </a:fld>
            <a:endParaRPr lang="en-US" dirty="0"/>
          </a:p>
        </p:txBody>
      </p:sp>
    </p:spTree>
    <p:extLst>
      <p:ext uri="{BB962C8B-B14F-4D97-AF65-F5344CB8AC3E}">
        <p14:creationId xmlns:p14="http://schemas.microsoft.com/office/powerpoint/2010/main" val="380265643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Autofit/>
          </a:bodyPr>
          <a:lstStyle/>
          <a:p>
            <a:r>
              <a:rPr lang="en-US" b="1" dirty="0"/>
              <a:t>Fitzhugh-</a:t>
            </a:r>
            <a:r>
              <a:rPr lang="en-US" b="1" dirty="0" err="1"/>
              <a:t>Nagumo</a:t>
            </a:r>
            <a:r>
              <a:rPr lang="en-US" b="1" dirty="0"/>
              <a:t> model</a:t>
            </a:r>
          </a:p>
        </p:txBody>
      </p:sp>
      <p:sp>
        <p:nvSpPr>
          <p:cNvPr id="38" name="Content Placeholder 17"/>
          <p:cNvSpPr txBox="1">
            <a:spLocks/>
          </p:cNvSpPr>
          <p:nvPr/>
        </p:nvSpPr>
        <p:spPr>
          <a:xfrm>
            <a:off x="541610" y="1524708"/>
            <a:ext cx="5554390" cy="1320092"/>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sz="1800" dirty="0" smtClean="0">
                <a:solidFill>
                  <a:schemeClr val="tx1"/>
                </a:solidFill>
              </a:rPr>
              <a:t>The Fitzhugh-</a:t>
            </a:r>
            <a:r>
              <a:rPr lang="en-US" sz="1800" dirty="0" err="1">
                <a:solidFill>
                  <a:schemeClr val="tx1"/>
                </a:solidFill>
              </a:rPr>
              <a:t>Nagumo</a:t>
            </a:r>
            <a:r>
              <a:rPr lang="en-US" sz="1800" dirty="0">
                <a:solidFill>
                  <a:schemeClr val="tx1"/>
                </a:solidFill>
              </a:rPr>
              <a:t> model of an excitable system is a two-dimensional simplification of the Hodgkin-Huxley model of spike generation in squid giant axons</a:t>
            </a:r>
            <a:r>
              <a:rPr lang="en-US" sz="1800" dirty="0" smtClean="0">
                <a:solidFill>
                  <a:schemeClr val="tx1"/>
                </a:solidFill>
              </a:rPr>
              <a:t>.</a:t>
            </a:r>
          </a:p>
          <a:p>
            <a:pPr marL="0" indent="0">
              <a:lnSpc>
                <a:spcPct val="100000"/>
              </a:lnSpc>
              <a:buNone/>
            </a:pPr>
            <a:endParaRPr lang="en-US" sz="1800" dirty="0">
              <a:solidFill>
                <a:schemeClr val="tx1"/>
              </a:solidFill>
            </a:endParaRPr>
          </a:p>
          <a:p>
            <a:pPr marL="0" indent="0">
              <a:lnSpc>
                <a:spcPct val="100000"/>
              </a:lnSpc>
              <a:buNone/>
            </a:pPr>
            <a:endParaRPr lang="en-US" sz="2400" dirty="0" smtClean="0">
              <a:solidFill>
                <a:schemeClr val="tx1"/>
              </a:solidFill>
            </a:endParaRPr>
          </a:p>
        </p:txBody>
      </p:sp>
      <p:sp>
        <p:nvSpPr>
          <p:cNvPr id="5" name="AutoShape 2" descr="$I_\text{ext}$"/>
          <p:cNvSpPr>
            <a:spLocks noChangeAspect="1" noChangeArrowheads="1"/>
          </p:cNvSpPr>
          <p:nvPr/>
        </p:nvSpPr>
        <p:spPr bwMode="auto">
          <a:xfrm>
            <a:off x="344488" y="-682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mc:AlternateContent xmlns:mc="http://schemas.openxmlformats.org/markup-compatibility/2006" xmlns:a14="http://schemas.microsoft.com/office/drawing/2010/main">
        <mc:Choice Requires="a14">
          <p:sp>
            <p:nvSpPr>
              <p:cNvPr id="6" name="TextBox 5"/>
              <p:cNvSpPr txBox="1"/>
              <p:nvPr/>
            </p:nvSpPr>
            <p:spPr>
              <a:xfrm>
                <a:off x="6096000" y="1536700"/>
                <a:ext cx="5664200" cy="1671996"/>
              </a:xfrm>
              <a:prstGeom prst="rect">
                <a:avLst/>
              </a:prstGeom>
              <a:noFill/>
            </p:spPr>
            <p:txBody>
              <a:bodyPr wrap="square" rtlCol="0">
                <a:spAutoFit/>
              </a:bodyPr>
              <a:lstStyle/>
              <a:p>
                <a:r>
                  <a:rPr lang="en-US" dirty="0" smtClean="0"/>
                  <a:t> </a:t>
                </a:r>
                <a14:m>
                  <m:oMath xmlns:m="http://schemas.openxmlformats.org/officeDocument/2006/math">
                    <m:d>
                      <m:dPr>
                        <m:begChr m:val="{"/>
                        <m:endChr m:val=""/>
                        <m:ctrlPr>
                          <a:rPr lang="en-US" i="1">
                            <a:latin typeface="Cambria Math" panose="02040503050406030204" pitchFamily="18" charset="0"/>
                          </a:rPr>
                        </m:ctrlPr>
                      </m:dPr>
                      <m:e>
                        <m:eqArr>
                          <m:eqArrPr>
                            <m:ctrlPr>
                              <a:rPr lang="en-US" i="1">
                                <a:latin typeface="Cambria Math" panose="02040503050406030204" pitchFamily="18" charset="0"/>
                              </a:rPr>
                            </m:ctrlPr>
                          </m:eqArrPr>
                          <m:e>
                            <m:f>
                              <m:fPr>
                                <m:ctrlPr>
                                  <a:rPr lang="en-US" i="1">
                                    <a:latin typeface="Cambria Math" panose="02040503050406030204" pitchFamily="18" charset="0"/>
                                  </a:rPr>
                                </m:ctrlPr>
                              </m:fPr>
                              <m:num>
                                <m:r>
                                  <a:rPr lang="en-US" i="1">
                                    <a:latin typeface="Cambria Math" panose="02040503050406030204" pitchFamily="18" charset="0"/>
                                  </a:rPr>
                                  <m:t>𝑑𝑣</m:t>
                                </m:r>
                              </m:num>
                              <m:den>
                                <m:r>
                                  <a:rPr lang="en-US" i="1">
                                    <a:latin typeface="Cambria Math" panose="02040503050406030204" pitchFamily="18" charset="0"/>
                                  </a:rPr>
                                  <m:t>𝑑𝑡</m:t>
                                </m:r>
                              </m:den>
                            </m:f>
                            <m:r>
                              <a:rPr lang="en-US" i="1">
                                <a:latin typeface="Cambria Math" panose="02040503050406030204" pitchFamily="18" charset="0"/>
                              </a:rPr>
                              <m:t>=</m:t>
                            </m:r>
                            <m:r>
                              <a:rPr lang="en-US" i="1">
                                <a:latin typeface="Cambria Math" panose="02040503050406030204" pitchFamily="18" charset="0"/>
                              </a:rPr>
                              <m:t>𝑣</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𝑣</m:t>
                                </m:r>
                              </m:e>
                              <m:sup>
                                <m:r>
                                  <a:rPr lang="en-US" i="1">
                                    <a:latin typeface="Cambria Math" panose="02040503050406030204" pitchFamily="18" charset="0"/>
                                  </a:rPr>
                                  <m:t>3</m:t>
                                </m:r>
                              </m:sup>
                            </m:sSup>
                            <m:r>
                              <a:rPr lang="en-US" i="1">
                                <a:latin typeface="Cambria Math" panose="02040503050406030204" pitchFamily="18" charset="0"/>
                              </a:rPr>
                              <m:t>−</m:t>
                            </m:r>
                            <m:r>
                              <a:rPr lang="en-US" i="1">
                                <a:latin typeface="Cambria Math" panose="02040503050406030204" pitchFamily="18" charset="0"/>
                              </a:rPr>
                              <m:t>𝑤</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𝐼</m:t>
                                </m:r>
                              </m:e>
                              <m:sub>
                                <m:r>
                                  <a:rPr lang="en-US" i="1">
                                    <a:latin typeface="Cambria Math" panose="02040503050406030204" pitchFamily="18" charset="0"/>
                                  </a:rPr>
                                  <m:t>𝑒𝑥𝑡</m:t>
                                </m:r>
                              </m:sub>
                            </m:sSub>
                          </m:e>
                          <m:e>
                            <m:r>
                              <a:rPr lang="en-US" b="0" i="1" smtClean="0">
                                <a:latin typeface="Cambria Math" panose="02040503050406030204" pitchFamily="18" charset="0"/>
                              </a:rPr>
                              <m:t>𝜏</m:t>
                            </m:r>
                            <m:f>
                              <m:fPr>
                                <m:ctrlPr>
                                  <a:rPr lang="en-US" i="1">
                                    <a:latin typeface="Cambria Math" panose="02040503050406030204" pitchFamily="18" charset="0"/>
                                  </a:rPr>
                                </m:ctrlPr>
                              </m:fPr>
                              <m:num>
                                <m:r>
                                  <a:rPr lang="en-US" i="1">
                                    <a:latin typeface="Cambria Math" panose="02040503050406030204" pitchFamily="18" charset="0"/>
                                  </a:rPr>
                                  <m:t>𝑑𝑤</m:t>
                                </m:r>
                              </m:num>
                              <m:den>
                                <m:r>
                                  <a:rPr lang="en-US" i="1">
                                    <a:latin typeface="Cambria Math" panose="02040503050406030204" pitchFamily="18" charset="0"/>
                                  </a:rPr>
                                  <m:t>𝑑𝑡</m:t>
                                </m:r>
                              </m:den>
                            </m:f>
                            <m:r>
                              <a:rPr lang="en-US" i="1">
                                <a:latin typeface="Cambria Math" panose="02040503050406030204" pitchFamily="18" charset="0"/>
                              </a:rPr>
                              <m:t>=</m:t>
                            </m:r>
                            <m:r>
                              <a:rPr lang="en-US" i="1">
                                <a:latin typeface="Cambria Math" panose="02040503050406030204" pitchFamily="18" charset="0"/>
                              </a:rPr>
                              <m:t>𝑣</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r>
                              <a:rPr lang="en-US" i="1">
                                <a:latin typeface="Cambria Math" panose="02040503050406030204" pitchFamily="18" charset="0"/>
                              </a:rPr>
                              <m:t>𝑏𝑤</m:t>
                            </m:r>
                            <m:r>
                              <a:rPr lang="en-US" i="1">
                                <a:latin typeface="Cambria Math" panose="02040503050406030204" pitchFamily="18" charset="0"/>
                              </a:rPr>
                              <m:t>       </m:t>
                            </m:r>
                          </m:e>
                        </m:eqArr>
                      </m:e>
                    </m:d>
                  </m:oMath>
                </a14:m>
                <a:endParaRPr lang="en-US" dirty="0"/>
              </a:p>
              <a:p>
                <a:pPr lvl="0"/>
                <a:r>
                  <a:rPr lang="en-US" altLang="en-US" dirty="0"/>
                  <a:t>Here </a:t>
                </a:r>
                <a14:m>
                  <m:oMath xmlns:m="http://schemas.openxmlformats.org/officeDocument/2006/math">
                    <m:sSub>
                      <m:sSubPr>
                        <m:ctrlPr>
                          <a:rPr lang="en-US" altLang="en-US" i="1">
                            <a:latin typeface="Cambria Math" panose="02040503050406030204" pitchFamily="18" charset="0"/>
                          </a:rPr>
                        </m:ctrlPr>
                      </m:sSubPr>
                      <m:e>
                        <m:r>
                          <a:rPr lang="en-US" altLang="en-US" i="1">
                            <a:latin typeface="Cambria Math" panose="02040503050406030204" pitchFamily="18" charset="0"/>
                          </a:rPr>
                          <m:t>𝐼</m:t>
                        </m:r>
                      </m:e>
                      <m:sub>
                        <m:r>
                          <a:rPr lang="en-US" altLang="en-US" i="1">
                            <a:latin typeface="Cambria Math" panose="02040503050406030204" pitchFamily="18" charset="0"/>
                          </a:rPr>
                          <m:t>𝑒𝑥𝑡</m:t>
                        </m:r>
                      </m:sub>
                    </m:sSub>
                  </m:oMath>
                </a14:m>
                <a:r>
                  <a:rPr lang="en-US" altLang="en-US" dirty="0"/>
                  <a:t>is a stimulus current.</a:t>
                </a:r>
              </a:p>
              <a:p>
                <a:endParaRPr lang="en-US" dirty="0"/>
              </a:p>
            </p:txBody>
          </p:sp>
        </mc:Choice>
        <mc:Fallback xmlns="">
          <p:sp>
            <p:nvSpPr>
              <p:cNvPr id="6" name="TextBox 5"/>
              <p:cNvSpPr txBox="1">
                <a:spLocks noRot="1" noChangeAspect="1" noMove="1" noResize="1" noEditPoints="1" noAdjustHandles="1" noChangeArrowheads="1" noChangeShapeType="1" noTextEdit="1"/>
              </p:cNvSpPr>
              <p:nvPr/>
            </p:nvSpPr>
            <p:spPr>
              <a:xfrm>
                <a:off x="6096000" y="1536700"/>
                <a:ext cx="5664200" cy="1671996"/>
              </a:xfrm>
              <a:prstGeom prst="rect">
                <a:avLst/>
              </a:prstGeom>
              <a:blipFill>
                <a:blip r:embed="rId2"/>
                <a:stretch>
                  <a:fillRect l="-861"/>
                </a:stretch>
              </a:blipFill>
            </p:spPr>
            <p:txBody>
              <a:bodyPr/>
              <a:lstStyle/>
              <a:p>
                <a:r>
                  <a:rPr lang="en-US">
                    <a:noFill/>
                  </a:rPr>
                  <a:t> </a:t>
                </a:r>
              </a:p>
            </p:txBody>
          </p:sp>
        </mc:Fallback>
      </mc:AlternateContent>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 y="3281372"/>
            <a:ext cx="10058400" cy="3302759"/>
          </a:xfrm>
          <a:prstGeom prst="rect">
            <a:avLst/>
          </a:prstGeom>
        </p:spPr>
      </p:pic>
      <p:sp>
        <p:nvSpPr>
          <p:cNvPr id="2" name="Slide Number Placeholder 1"/>
          <p:cNvSpPr>
            <a:spLocks noGrp="1"/>
          </p:cNvSpPr>
          <p:nvPr>
            <p:ph type="sldNum" sz="quarter" idx="4"/>
          </p:nvPr>
        </p:nvSpPr>
        <p:spPr/>
        <p:txBody>
          <a:bodyPr/>
          <a:lstStyle/>
          <a:p>
            <a:fld id="{9860EDB8-5305-433F-BE41-D7A86D811DB3}" type="slidenum">
              <a:rPr lang="en-US" smtClean="0"/>
              <a:pPr/>
              <a:t>8</a:t>
            </a:fld>
            <a:endParaRPr lang="en-US" dirty="0"/>
          </a:p>
        </p:txBody>
      </p:sp>
    </p:spTree>
    <p:extLst>
      <p:ext uri="{BB962C8B-B14F-4D97-AF65-F5344CB8AC3E}">
        <p14:creationId xmlns:p14="http://schemas.microsoft.com/office/powerpoint/2010/main" val="81138655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ODEs</a:t>
            </a:r>
            <a:endParaRPr lang="en-US" b="1" dirty="0"/>
          </a:p>
        </p:txBody>
      </p:sp>
      <mc:AlternateContent xmlns:mc="http://schemas.openxmlformats.org/markup-compatibility/2006" xmlns:a14="http://schemas.microsoft.com/office/drawing/2010/main">
        <mc:Choice Requires="a14">
          <p:sp>
            <p:nvSpPr>
              <p:cNvPr id="4" name="Rectangle 3"/>
              <p:cNvSpPr/>
              <p:nvPr/>
            </p:nvSpPr>
            <p:spPr>
              <a:xfrm>
                <a:off x="521207" y="1279436"/>
                <a:ext cx="11213593" cy="1360181"/>
              </a:xfrm>
              <a:prstGeom prst="rect">
                <a:avLst/>
              </a:prstGeom>
            </p:spPr>
            <p:txBody>
              <a:bodyPr wrap="square">
                <a:spAutoFit/>
              </a:bodyPr>
              <a:lstStyle/>
              <a:p>
                <a:r>
                  <a:rPr lang="en-US" dirty="0" smtClean="0">
                    <a:ea typeface="+mj-ea"/>
                    <a:cs typeface="+mj-cs"/>
                  </a:rPr>
                  <a:t>A few examples of physical models that can be represented by systems of first-order differential equations:</a:t>
                </a:r>
              </a:p>
              <a:p>
                <a:pPr algn="ctr"/>
                <a14:m>
                  <m:oMath xmlns:m="http://schemas.openxmlformats.org/officeDocument/2006/math">
                    <m:f>
                      <m:fPr>
                        <m:ctrlPr>
                          <a:rPr lang="en-US" sz="2000" i="1" smtClean="0">
                            <a:latin typeface="Cambria Math" panose="02040503050406030204" pitchFamily="18" charset="0"/>
                            <a:ea typeface="+mj-ea"/>
                            <a:cs typeface="+mj-cs"/>
                          </a:rPr>
                        </m:ctrlPr>
                      </m:fPr>
                      <m:num>
                        <m:r>
                          <a:rPr lang="en-US" sz="2000" b="0" i="1" smtClean="0">
                            <a:latin typeface="Cambria Math" panose="02040503050406030204" pitchFamily="18" charset="0"/>
                            <a:ea typeface="+mj-ea"/>
                            <a:cs typeface="+mj-cs"/>
                          </a:rPr>
                          <m:t>𝑑</m:t>
                        </m:r>
                        <m:acc>
                          <m:accPr>
                            <m:chr m:val="⃗"/>
                            <m:ctrlPr>
                              <a:rPr lang="en-US" sz="2000" b="0" i="1" smtClean="0">
                                <a:latin typeface="Cambria Math" panose="02040503050406030204" pitchFamily="18" charset="0"/>
                                <a:ea typeface="+mj-ea"/>
                                <a:cs typeface="+mj-cs"/>
                              </a:rPr>
                            </m:ctrlPr>
                          </m:accPr>
                          <m:e>
                            <m:r>
                              <a:rPr lang="en-US" sz="2000" b="0" i="1" smtClean="0">
                                <a:latin typeface="Cambria Math" panose="02040503050406030204" pitchFamily="18" charset="0"/>
                                <a:ea typeface="+mj-ea"/>
                                <a:cs typeface="+mj-cs"/>
                              </a:rPr>
                              <m:t>𝑦</m:t>
                            </m:r>
                          </m:e>
                        </m:acc>
                      </m:num>
                      <m:den>
                        <m:r>
                          <a:rPr lang="en-US" sz="2000" b="0" i="1" smtClean="0">
                            <a:latin typeface="Cambria Math" panose="02040503050406030204" pitchFamily="18" charset="0"/>
                            <a:ea typeface="+mj-ea"/>
                            <a:cs typeface="+mj-cs"/>
                          </a:rPr>
                          <m:t>𝑑𝑡</m:t>
                        </m:r>
                      </m:den>
                    </m:f>
                    <m:r>
                      <a:rPr lang="en-US" sz="2000" b="0" i="1" smtClean="0">
                        <a:latin typeface="Cambria Math" panose="02040503050406030204" pitchFamily="18" charset="0"/>
                        <a:ea typeface="+mj-ea"/>
                        <a:cs typeface="+mj-cs"/>
                      </a:rPr>
                      <m:t>=</m:t>
                    </m:r>
                    <m:f>
                      <m:fPr>
                        <m:ctrlPr>
                          <a:rPr lang="en-US" sz="2000" b="0" i="1" smtClean="0">
                            <a:latin typeface="Cambria Math" panose="02040503050406030204" pitchFamily="18" charset="0"/>
                            <a:ea typeface="+mj-ea"/>
                            <a:cs typeface="+mj-cs"/>
                          </a:rPr>
                        </m:ctrlPr>
                      </m:fPr>
                      <m:num>
                        <m:r>
                          <a:rPr lang="en-US" sz="2000" b="0" i="1" smtClean="0">
                            <a:latin typeface="Cambria Math" panose="02040503050406030204" pitchFamily="18" charset="0"/>
                            <a:ea typeface="+mj-ea"/>
                            <a:cs typeface="+mj-cs"/>
                          </a:rPr>
                          <m:t>𝑑</m:t>
                        </m:r>
                      </m:num>
                      <m:den>
                        <m:r>
                          <a:rPr lang="en-US" sz="2000" b="0" i="1" smtClean="0">
                            <a:latin typeface="Cambria Math" panose="02040503050406030204" pitchFamily="18" charset="0"/>
                            <a:ea typeface="+mj-ea"/>
                            <a:cs typeface="+mj-cs"/>
                          </a:rPr>
                          <m:t>𝑑𝑡</m:t>
                        </m:r>
                      </m:den>
                    </m:f>
                    <m:d>
                      <m:dPr>
                        <m:ctrlPr>
                          <a:rPr lang="en-US" sz="2000" b="0" i="1" smtClean="0">
                            <a:latin typeface="Cambria Math" panose="02040503050406030204" pitchFamily="18" charset="0"/>
                            <a:ea typeface="+mj-ea"/>
                            <a:cs typeface="+mj-cs"/>
                          </a:rPr>
                        </m:ctrlPr>
                      </m:dPr>
                      <m:e>
                        <m:f>
                          <m:fPr>
                            <m:type m:val="noBar"/>
                            <m:ctrlPr>
                              <a:rPr lang="en-US" sz="2000" b="0" i="1" smtClean="0">
                                <a:latin typeface="Cambria Math" panose="02040503050406030204" pitchFamily="18" charset="0"/>
                                <a:ea typeface="+mj-ea"/>
                                <a:cs typeface="+mj-cs"/>
                              </a:rPr>
                            </m:ctrlPr>
                          </m:fPr>
                          <m:num>
                            <m:sSub>
                              <m:sSubPr>
                                <m:ctrlPr>
                                  <a:rPr lang="en-US" sz="2000" b="0" i="1" smtClean="0">
                                    <a:latin typeface="Cambria Math" panose="02040503050406030204" pitchFamily="18" charset="0"/>
                                    <a:ea typeface="+mj-ea"/>
                                    <a:cs typeface="+mj-cs"/>
                                  </a:rPr>
                                </m:ctrlPr>
                              </m:sSubPr>
                              <m:e>
                                <m:r>
                                  <a:rPr lang="en-US" sz="2000" b="0" i="1" smtClean="0">
                                    <a:latin typeface="Cambria Math" panose="02040503050406030204" pitchFamily="18" charset="0"/>
                                    <a:ea typeface="+mj-ea"/>
                                    <a:cs typeface="+mj-cs"/>
                                  </a:rPr>
                                  <m:t>𝑦</m:t>
                                </m:r>
                              </m:e>
                              <m:sub>
                                <m:r>
                                  <a:rPr lang="en-US" sz="2000" b="0" i="1" smtClean="0">
                                    <a:latin typeface="Cambria Math" panose="02040503050406030204" pitchFamily="18" charset="0"/>
                                    <a:ea typeface="+mj-ea"/>
                                    <a:cs typeface="+mj-cs"/>
                                  </a:rPr>
                                  <m:t>1</m:t>
                                </m:r>
                              </m:sub>
                            </m:sSub>
                            <m:r>
                              <a:rPr lang="en-US" sz="2000" b="0" i="1" smtClean="0">
                                <a:latin typeface="Cambria Math" panose="02040503050406030204" pitchFamily="18" charset="0"/>
                                <a:ea typeface="+mj-ea"/>
                                <a:cs typeface="+mj-cs"/>
                              </a:rPr>
                              <m:t>(</m:t>
                            </m:r>
                            <m:r>
                              <a:rPr lang="en-US" sz="2000" b="0" i="1" smtClean="0">
                                <a:latin typeface="Cambria Math" panose="02040503050406030204" pitchFamily="18" charset="0"/>
                                <a:ea typeface="+mj-ea"/>
                                <a:cs typeface="+mj-cs"/>
                              </a:rPr>
                              <m:t>𝑡</m:t>
                            </m:r>
                            <m:r>
                              <a:rPr lang="en-US" sz="2000" b="0" i="1" smtClean="0">
                                <a:latin typeface="Cambria Math" panose="02040503050406030204" pitchFamily="18" charset="0"/>
                                <a:ea typeface="+mj-ea"/>
                                <a:cs typeface="+mj-cs"/>
                              </a:rPr>
                              <m:t>)</m:t>
                            </m:r>
                          </m:num>
                          <m:den>
                            <m:eqArr>
                              <m:eqArrPr>
                                <m:ctrlPr>
                                  <a:rPr lang="en-US" sz="2000" b="0" i="1" smtClean="0">
                                    <a:latin typeface="Cambria Math" panose="02040503050406030204" pitchFamily="18" charset="0"/>
                                    <a:ea typeface="+mj-ea"/>
                                    <a:cs typeface="+mj-cs"/>
                                  </a:rPr>
                                </m:ctrlPr>
                              </m:eqArrPr>
                              <m:e>
                                <m:sSub>
                                  <m:sSubPr>
                                    <m:ctrlPr>
                                      <a:rPr lang="en-US" sz="2000" i="1">
                                        <a:latin typeface="Cambria Math" panose="02040503050406030204" pitchFamily="18" charset="0"/>
                                      </a:rPr>
                                    </m:ctrlPr>
                                  </m:sSubPr>
                                  <m:e>
                                    <m:r>
                                      <a:rPr lang="en-US" sz="2000" i="1">
                                        <a:latin typeface="Cambria Math" panose="02040503050406030204" pitchFamily="18" charset="0"/>
                                      </a:rPr>
                                      <m:t>𝑦</m:t>
                                    </m:r>
                                  </m:e>
                                  <m:sub>
                                    <m:r>
                                      <a:rPr lang="en-US" sz="2000" b="0" i="1" smtClean="0">
                                        <a:latin typeface="Cambria Math" panose="02040503050406030204" pitchFamily="18" charset="0"/>
                                      </a:rPr>
                                      <m:t>2</m:t>
                                    </m:r>
                                  </m:sub>
                                </m:sSub>
                                <m:r>
                                  <a:rPr lang="en-US" sz="2000" i="1">
                                    <a:latin typeface="Cambria Math" panose="02040503050406030204" pitchFamily="18" charset="0"/>
                                  </a:rPr>
                                  <m:t>(</m:t>
                                </m:r>
                                <m:r>
                                  <a:rPr lang="en-US" sz="2000" i="1">
                                    <a:latin typeface="Cambria Math" panose="02040503050406030204" pitchFamily="18" charset="0"/>
                                  </a:rPr>
                                  <m:t>𝑡</m:t>
                                </m:r>
                                <m:r>
                                  <a:rPr lang="en-US" sz="2000" i="1">
                                    <a:latin typeface="Cambria Math" panose="02040503050406030204" pitchFamily="18" charset="0"/>
                                  </a:rPr>
                                  <m:t>)</m:t>
                                </m:r>
                              </m:e>
                              <m:e>
                                <m:r>
                                  <a:rPr lang="en-US" sz="2000" i="1" smtClean="0">
                                    <a:latin typeface="Cambria Math" panose="02040503050406030204" pitchFamily="18" charset="0"/>
                                  </a:rPr>
                                  <m:t>⋮</m:t>
                                </m:r>
                              </m:e>
                              <m:e>
                                <m:sSub>
                                  <m:sSubPr>
                                    <m:ctrlPr>
                                      <a:rPr lang="en-US" sz="2000" i="1">
                                        <a:latin typeface="Cambria Math" panose="02040503050406030204" pitchFamily="18" charset="0"/>
                                      </a:rPr>
                                    </m:ctrlPr>
                                  </m:sSubPr>
                                  <m:e>
                                    <m:r>
                                      <a:rPr lang="en-US" sz="2000" i="1">
                                        <a:latin typeface="Cambria Math" panose="02040503050406030204" pitchFamily="18" charset="0"/>
                                      </a:rPr>
                                      <m:t>𝑦</m:t>
                                    </m:r>
                                  </m:e>
                                  <m:sub>
                                    <m:r>
                                      <a:rPr lang="en-US" sz="2000" b="0" i="1" smtClean="0">
                                        <a:latin typeface="Cambria Math" panose="02040503050406030204" pitchFamily="18" charset="0"/>
                                      </a:rPr>
                                      <m:t>𝑛</m:t>
                                    </m:r>
                                  </m:sub>
                                </m:sSub>
                                <m:r>
                                  <a:rPr lang="en-US" sz="2000" i="1">
                                    <a:latin typeface="Cambria Math" panose="02040503050406030204" pitchFamily="18" charset="0"/>
                                  </a:rPr>
                                  <m:t>(</m:t>
                                </m:r>
                                <m:r>
                                  <a:rPr lang="en-US" sz="2000" i="1">
                                    <a:latin typeface="Cambria Math" panose="02040503050406030204" pitchFamily="18" charset="0"/>
                                  </a:rPr>
                                  <m:t>𝑡</m:t>
                                </m:r>
                                <m:r>
                                  <a:rPr lang="en-US" sz="2000" i="1">
                                    <a:latin typeface="Cambria Math" panose="02040503050406030204" pitchFamily="18" charset="0"/>
                                  </a:rPr>
                                  <m:t>)</m:t>
                                </m:r>
                              </m:e>
                            </m:eqArr>
                          </m:den>
                        </m:f>
                      </m:e>
                    </m:d>
                    <m:r>
                      <a:rPr lang="en-US" sz="2000" b="0" i="1" smtClean="0">
                        <a:latin typeface="Cambria Math" panose="02040503050406030204" pitchFamily="18" charset="0"/>
                        <a:ea typeface="+mj-ea"/>
                        <a:cs typeface="+mj-cs"/>
                      </a:rPr>
                      <m:t>=</m:t>
                    </m:r>
                    <m:d>
                      <m:dPr>
                        <m:ctrlPr>
                          <a:rPr lang="en-US" sz="2000" i="1">
                            <a:latin typeface="Cambria Math" panose="02040503050406030204" pitchFamily="18" charset="0"/>
                          </a:rPr>
                        </m:ctrlPr>
                      </m:dPr>
                      <m:e>
                        <m:f>
                          <m:fPr>
                            <m:type m:val="noBa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b="0" i="1" smtClean="0">
                                    <a:latin typeface="Cambria Math" panose="02040503050406030204" pitchFamily="18" charset="0"/>
                                  </a:rPr>
                                  <m:t>𝐹</m:t>
                                </m:r>
                              </m:e>
                              <m:sub>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𝑦</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𝑦</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 …,</m:t>
                            </m:r>
                            <m:r>
                              <a:rPr lang="en-US" sz="2000" b="0" i="1" smtClean="0">
                                <a:latin typeface="Cambria Math" panose="02040503050406030204" pitchFamily="18" charset="0"/>
                              </a:rPr>
                              <m:t>𝑡</m:t>
                            </m:r>
                            <m:r>
                              <a:rPr lang="en-US" sz="2000" i="1">
                                <a:latin typeface="Cambria Math" panose="02040503050406030204" pitchFamily="18" charset="0"/>
                              </a:rPr>
                              <m:t>)</m:t>
                            </m:r>
                          </m:num>
                          <m:den>
                            <m:eqArr>
                              <m:eqArrPr>
                                <m:ctrlPr>
                                  <a:rPr lang="en-US" sz="2000" i="1">
                                    <a:latin typeface="Cambria Math" panose="02040503050406030204" pitchFamily="18" charset="0"/>
                                  </a:rPr>
                                </m:ctrlPr>
                              </m:eqArrPr>
                              <m:e>
                                <m:sSub>
                                  <m:sSubPr>
                                    <m:ctrlPr>
                                      <a:rPr lang="en-US" sz="2000" i="1">
                                        <a:latin typeface="Cambria Math" panose="02040503050406030204" pitchFamily="18" charset="0"/>
                                      </a:rPr>
                                    </m:ctrlPr>
                                  </m:sSubPr>
                                  <m:e>
                                    <m:r>
                                      <a:rPr lang="en-US" sz="2000" i="1">
                                        <a:latin typeface="Cambria Math" panose="02040503050406030204" pitchFamily="18" charset="0"/>
                                      </a:rPr>
                                      <m:t>𝐹</m:t>
                                    </m:r>
                                  </m:e>
                                  <m:sub>
                                    <m:r>
                                      <a:rPr lang="en-US" sz="2000" b="0" i="1" smtClean="0">
                                        <a:latin typeface="Cambria Math" panose="02040503050406030204" pitchFamily="18" charset="0"/>
                                      </a:rPr>
                                      <m:t>2</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𝑦</m:t>
                                    </m:r>
                                  </m:e>
                                  <m:sub>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𝑦</m:t>
                                    </m:r>
                                  </m:e>
                                  <m:sub>
                                    <m:r>
                                      <a:rPr lang="en-US" sz="2000" i="1">
                                        <a:latin typeface="Cambria Math" panose="02040503050406030204" pitchFamily="18" charset="0"/>
                                      </a:rPr>
                                      <m:t>2</m:t>
                                    </m:r>
                                  </m:sub>
                                </m:sSub>
                                <m:r>
                                  <a:rPr lang="en-US" sz="2000" i="1">
                                    <a:latin typeface="Cambria Math" panose="02040503050406030204" pitchFamily="18" charset="0"/>
                                  </a:rPr>
                                  <m:t>, …,</m:t>
                                </m:r>
                                <m:r>
                                  <a:rPr lang="en-US" sz="2000" i="1">
                                    <a:latin typeface="Cambria Math" panose="02040503050406030204" pitchFamily="18" charset="0"/>
                                  </a:rPr>
                                  <m:t>𝑡</m:t>
                                </m:r>
                                <m:r>
                                  <a:rPr lang="en-US" sz="2000" i="1">
                                    <a:latin typeface="Cambria Math" panose="02040503050406030204" pitchFamily="18" charset="0"/>
                                  </a:rPr>
                                  <m:t>)</m:t>
                                </m:r>
                              </m:e>
                              <m:e>
                                <m:r>
                                  <a:rPr lang="en-US" sz="2000" i="1">
                                    <a:latin typeface="Cambria Math" panose="02040503050406030204" pitchFamily="18" charset="0"/>
                                  </a:rPr>
                                  <m:t>⋮</m:t>
                                </m:r>
                              </m:e>
                              <m:e>
                                <m:sSub>
                                  <m:sSubPr>
                                    <m:ctrlPr>
                                      <a:rPr lang="en-US" sz="2000" i="1">
                                        <a:latin typeface="Cambria Math" panose="02040503050406030204" pitchFamily="18" charset="0"/>
                                      </a:rPr>
                                    </m:ctrlPr>
                                  </m:sSubPr>
                                  <m:e>
                                    <m:r>
                                      <a:rPr lang="en-US" sz="2000" i="1">
                                        <a:latin typeface="Cambria Math" panose="02040503050406030204" pitchFamily="18" charset="0"/>
                                      </a:rPr>
                                      <m:t>𝐹</m:t>
                                    </m:r>
                                  </m:e>
                                  <m:sub>
                                    <m:r>
                                      <a:rPr lang="en-US" sz="2000" b="0" i="1" smtClean="0">
                                        <a:latin typeface="Cambria Math" panose="02040503050406030204" pitchFamily="18" charset="0"/>
                                      </a:rPr>
                                      <m:t>𝑛</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𝑦</m:t>
                                    </m:r>
                                  </m:e>
                                  <m:sub>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𝑦</m:t>
                                    </m:r>
                                  </m:e>
                                  <m:sub>
                                    <m:r>
                                      <a:rPr lang="en-US" sz="2000" i="1">
                                        <a:latin typeface="Cambria Math" panose="02040503050406030204" pitchFamily="18" charset="0"/>
                                      </a:rPr>
                                      <m:t>2</m:t>
                                    </m:r>
                                  </m:sub>
                                </m:sSub>
                                <m:r>
                                  <a:rPr lang="en-US" sz="2000" i="1">
                                    <a:latin typeface="Cambria Math" panose="02040503050406030204" pitchFamily="18" charset="0"/>
                                  </a:rPr>
                                  <m:t>, …,</m:t>
                                </m:r>
                                <m:r>
                                  <a:rPr lang="en-US" sz="2000" i="1">
                                    <a:latin typeface="Cambria Math" panose="02040503050406030204" pitchFamily="18" charset="0"/>
                                  </a:rPr>
                                  <m:t>𝑡</m:t>
                                </m:r>
                                <m:r>
                                  <a:rPr lang="en-US" sz="2000" i="1">
                                    <a:latin typeface="Cambria Math" panose="02040503050406030204" pitchFamily="18" charset="0"/>
                                  </a:rPr>
                                  <m:t>)</m:t>
                                </m:r>
                              </m:e>
                            </m:eqArr>
                          </m:den>
                        </m:f>
                      </m:e>
                    </m:d>
                    <m:r>
                      <a:rPr lang="en-US" sz="2000" b="0" i="1" smtClean="0">
                        <a:latin typeface="Cambria Math" panose="02040503050406030204" pitchFamily="18" charset="0"/>
                      </a:rPr>
                      <m:t>=</m:t>
                    </m:r>
                    <m:d>
                      <m:dPr>
                        <m:ctrlPr>
                          <a:rPr lang="en-US" sz="2000" i="1">
                            <a:latin typeface="Cambria Math" panose="02040503050406030204" pitchFamily="18" charset="0"/>
                          </a:rPr>
                        </m:ctrlPr>
                      </m:dPr>
                      <m:e>
                        <m:f>
                          <m:fPr>
                            <m:type m:val="noBar"/>
                            <m:ctrlPr>
                              <a:rPr lang="en-US" sz="2000" i="1">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𝐹</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𝑦</m:t>
                                </m:r>
                              </m:e>
                            </m:acc>
                            <m:r>
                              <a:rPr lang="en-US" sz="2000" b="0" i="1" smtClean="0">
                                <a:latin typeface="Cambria Math" panose="02040503050406030204" pitchFamily="18" charset="0"/>
                              </a:rPr>
                              <m:t>,</m:t>
                            </m:r>
                            <m:r>
                              <a:rPr lang="en-US" sz="2000" i="1" smtClean="0">
                                <a:latin typeface="Cambria Math" panose="02040503050406030204" pitchFamily="18" charset="0"/>
                              </a:rPr>
                              <m:t> </m:t>
                            </m:r>
                            <m:r>
                              <a:rPr lang="en-US" sz="2000" i="1">
                                <a:latin typeface="Cambria Math" panose="02040503050406030204" pitchFamily="18" charset="0"/>
                              </a:rPr>
                              <m:t>𝑡</m:t>
                            </m:r>
                            <m:r>
                              <a:rPr lang="en-US" sz="2000" i="1">
                                <a:latin typeface="Cambria Math" panose="02040503050406030204" pitchFamily="18" charset="0"/>
                              </a:rPr>
                              <m:t>)</m:t>
                            </m:r>
                          </m:num>
                          <m:den>
                            <m:eqArr>
                              <m:eqArrPr>
                                <m:ctrlPr>
                                  <a:rPr lang="en-US" sz="2000" i="1">
                                    <a:latin typeface="Cambria Math" panose="02040503050406030204" pitchFamily="18" charset="0"/>
                                  </a:rPr>
                                </m:ctrlPr>
                              </m:eqArrPr>
                              <m:e>
                                <m:sSub>
                                  <m:sSubPr>
                                    <m:ctrlPr>
                                      <a:rPr lang="en-US" sz="2000" i="1">
                                        <a:latin typeface="Cambria Math" panose="02040503050406030204" pitchFamily="18" charset="0"/>
                                      </a:rPr>
                                    </m:ctrlPr>
                                  </m:sSubPr>
                                  <m:e>
                                    <m:r>
                                      <a:rPr lang="en-US" sz="2000" i="1">
                                        <a:latin typeface="Cambria Math" panose="02040503050406030204" pitchFamily="18" charset="0"/>
                                      </a:rPr>
                                      <m:t>𝐹</m:t>
                                    </m:r>
                                  </m:e>
                                  <m:sub>
                                    <m:r>
                                      <a:rPr lang="en-US" sz="2000" b="0" i="1" smtClean="0">
                                        <a:latin typeface="Cambria Math" panose="02040503050406030204" pitchFamily="18" charset="0"/>
                                      </a:rPr>
                                      <m:t>2</m:t>
                                    </m:r>
                                  </m:sub>
                                </m:sSub>
                                <m:r>
                                  <a:rPr lang="en-US" sz="2000" i="1">
                                    <a:latin typeface="Cambria Math" panose="02040503050406030204" pitchFamily="18" charset="0"/>
                                  </a:rPr>
                                  <m:t>(</m:t>
                                </m:r>
                                <m:acc>
                                  <m:accPr>
                                    <m:chr m:val="⃗"/>
                                    <m:ctrlPr>
                                      <a:rPr lang="en-US" sz="2000" i="1">
                                        <a:latin typeface="Cambria Math" panose="02040503050406030204" pitchFamily="18" charset="0"/>
                                      </a:rPr>
                                    </m:ctrlPr>
                                  </m:accPr>
                                  <m:e>
                                    <m:r>
                                      <a:rPr lang="en-US" sz="2000" i="1">
                                        <a:latin typeface="Cambria Math" panose="02040503050406030204" pitchFamily="18" charset="0"/>
                                      </a:rPr>
                                      <m:t>𝑦</m:t>
                                    </m:r>
                                  </m:e>
                                </m:acc>
                                <m:r>
                                  <a:rPr lang="en-US" sz="2000" i="1">
                                    <a:latin typeface="Cambria Math" panose="02040503050406030204" pitchFamily="18" charset="0"/>
                                  </a:rPr>
                                  <m:t>, </m:t>
                                </m:r>
                                <m:r>
                                  <a:rPr lang="en-US" sz="2000" i="1">
                                    <a:latin typeface="Cambria Math" panose="02040503050406030204" pitchFamily="18" charset="0"/>
                                  </a:rPr>
                                  <m:t>𝑡</m:t>
                                </m:r>
                                <m:r>
                                  <a:rPr lang="en-US" sz="2000" i="1">
                                    <a:latin typeface="Cambria Math" panose="02040503050406030204" pitchFamily="18" charset="0"/>
                                  </a:rPr>
                                  <m:t>)</m:t>
                                </m:r>
                              </m:e>
                              <m:e>
                                <m:r>
                                  <a:rPr lang="en-US" sz="2000" i="1">
                                    <a:latin typeface="Cambria Math" panose="02040503050406030204" pitchFamily="18" charset="0"/>
                                  </a:rPr>
                                  <m:t>⋮</m:t>
                                </m:r>
                              </m:e>
                              <m:e>
                                <m:sSub>
                                  <m:sSubPr>
                                    <m:ctrlPr>
                                      <a:rPr lang="en-US" sz="2000" i="1">
                                        <a:latin typeface="Cambria Math" panose="02040503050406030204" pitchFamily="18" charset="0"/>
                                      </a:rPr>
                                    </m:ctrlPr>
                                  </m:sSubPr>
                                  <m:e>
                                    <m:r>
                                      <a:rPr lang="en-US" sz="2000" i="1">
                                        <a:latin typeface="Cambria Math" panose="02040503050406030204" pitchFamily="18" charset="0"/>
                                      </a:rPr>
                                      <m:t>𝐹</m:t>
                                    </m:r>
                                  </m:e>
                                  <m:sub>
                                    <m:r>
                                      <a:rPr lang="en-US" sz="2000" b="0" i="1" smtClean="0">
                                        <a:latin typeface="Cambria Math" panose="02040503050406030204" pitchFamily="18" charset="0"/>
                                      </a:rPr>
                                      <m:t>𝑛</m:t>
                                    </m:r>
                                  </m:sub>
                                </m:sSub>
                                <m:r>
                                  <a:rPr lang="en-US" sz="2000" i="1">
                                    <a:latin typeface="Cambria Math" panose="02040503050406030204" pitchFamily="18" charset="0"/>
                                  </a:rPr>
                                  <m:t>(</m:t>
                                </m:r>
                                <m:acc>
                                  <m:accPr>
                                    <m:chr m:val="⃗"/>
                                    <m:ctrlPr>
                                      <a:rPr lang="en-US" sz="2000" i="1">
                                        <a:latin typeface="Cambria Math" panose="02040503050406030204" pitchFamily="18" charset="0"/>
                                      </a:rPr>
                                    </m:ctrlPr>
                                  </m:accPr>
                                  <m:e>
                                    <m:r>
                                      <a:rPr lang="en-US" sz="2000" i="1">
                                        <a:latin typeface="Cambria Math" panose="02040503050406030204" pitchFamily="18" charset="0"/>
                                      </a:rPr>
                                      <m:t>𝑦</m:t>
                                    </m:r>
                                  </m:e>
                                </m:acc>
                                <m:r>
                                  <a:rPr lang="en-US" sz="2000" i="1">
                                    <a:latin typeface="Cambria Math" panose="02040503050406030204" pitchFamily="18" charset="0"/>
                                  </a:rPr>
                                  <m:t>, </m:t>
                                </m:r>
                                <m:r>
                                  <a:rPr lang="en-US" sz="2000" i="1">
                                    <a:latin typeface="Cambria Math" panose="02040503050406030204" pitchFamily="18" charset="0"/>
                                  </a:rPr>
                                  <m:t>𝑡</m:t>
                                </m:r>
                                <m:r>
                                  <a:rPr lang="en-US" sz="2000" i="1">
                                    <a:latin typeface="Cambria Math" panose="02040503050406030204" pitchFamily="18" charset="0"/>
                                  </a:rPr>
                                  <m:t>)</m:t>
                                </m:r>
                              </m:e>
                            </m:eqArr>
                          </m:den>
                        </m:f>
                      </m:e>
                    </m:d>
                    <m:r>
                      <a:rPr lang="en-US" sz="2000" b="0" i="1" smtClean="0">
                        <a:latin typeface="Cambria Math" panose="02040503050406030204" pitchFamily="18" charset="0"/>
                      </a:rPr>
                      <m:t>=</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𝐹</m:t>
                        </m:r>
                      </m:e>
                    </m:acc>
                    <m:r>
                      <a:rPr lang="en-US" sz="2000" i="1">
                        <a:latin typeface="Cambria Math" panose="02040503050406030204" pitchFamily="18" charset="0"/>
                      </a:rPr>
                      <m:t>(</m:t>
                    </m:r>
                    <m:acc>
                      <m:accPr>
                        <m:chr m:val="⃗"/>
                        <m:ctrlPr>
                          <a:rPr lang="en-US" sz="2000" i="1">
                            <a:latin typeface="Cambria Math" panose="02040503050406030204" pitchFamily="18" charset="0"/>
                          </a:rPr>
                        </m:ctrlPr>
                      </m:accPr>
                      <m:e>
                        <m:r>
                          <a:rPr lang="en-US" sz="2000" i="1">
                            <a:latin typeface="Cambria Math" panose="02040503050406030204" pitchFamily="18" charset="0"/>
                          </a:rPr>
                          <m:t>𝑦</m:t>
                        </m:r>
                      </m:e>
                    </m:acc>
                    <m:r>
                      <a:rPr lang="en-US" sz="2000" i="1">
                        <a:latin typeface="Cambria Math" panose="02040503050406030204" pitchFamily="18" charset="0"/>
                      </a:rPr>
                      <m:t>, </m:t>
                    </m:r>
                    <m:r>
                      <a:rPr lang="en-US" sz="2000" i="1">
                        <a:latin typeface="Cambria Math" panose="02040503050406030204" pitchFamily="18" charset="0"/>
                      </a:rPr>
                      <m:t>𝑡</m:t>
                    </m:r>
                    <m:r>
                      <a:rPr lang="en-US" sz="2000" i="1">
                        <a:latin typeface="Cambria Math" panose="02040503050406030204" pitchFamily="18" charset="0"/>
                      </a:rPr>
                      <m:t>)</m:t>
                    </m:r>
                  </m:oMath>
                </a14:m>
                <a:r>
                  <a:rPr lang="en-US" sz="2000" dirty="0" smtClean="0">
                    <a:latin typeface="+mj-lt"/>
                    <a:ea typeface="+mj-ea"/>
                    <a:cs typeface="+mj-cs"/>
                  </a:rPr>
                  <a:t> </a:t>
                </a:r>
                <a:endParaRPr lang="en-US" sz="2000" dirty="0">
                  <a:latin typeface="+mj-lt"/>
                  <a:ea typeface="+mj-ea"/>
                  <a:cs typeface="+mj-cs"/>
                </a:endParaRPr>
              </a:p>
            </p:txBody>
          </p:sp>
        </mc:Choice>
        <mc:Fallback xmlns="">
          <p:sp>
            <p:nvSpPr>
              <p:cNvPr id="4" name="Rectangle 3"/>
              <p:cNvSpPr>
                <a:spLocks noRot="1" noChangeAspect="1" noMove="1" noResize="1" noEditPoints="1" noAdjustHandles="1" noChangeArrowheads="1" noChangeShapeType="1" noTextEdit="1"/>
              </p:cNvSpPr>
              <p:nvPr/>
            </p:nvSpPr>
            <p:spPr>
              <a:xfrm>
                <a:off x="521207" y="1279436"/>
                <a:ext cx="11213593" cy="1360181"/>
              </a:xfrm>
              <a:prstGeom prst="rect">
                <a:avLst/>
              </a:prstGeom>
              <a:blipFill>
                <a:blip r:embed="rId2"/>
                <a:stretch>
                  <a:fillRect l="-435" t="-2242"/>
                </a:stretch>
              </a:blipFill>
            </p:spPr>
            <p:txBody>
              <a:bodyPr/>
              <a:lstStyle/>
              <a:p>
                <a:r>
                  <a:rPr lang="en-US">
                    <a:noFill/>
                  </a:rPr>
                  <a:t> </a:t>
                </a:r>
              </a:p>
            </p:txBody>
          </p:sp>
        </mc:Fallback>
      </mc:AlternateContent>
      <p:sp>
        <p:nvSpPr>
          <p:cNvPr id="5" name="Rectangle 4"/>
          <p:cNvSpPr/>
          <p:nvPr/>
        </p:nvSpPr>
        <p:spPr>
          <a:xfrm>
            <a:off x="521207" y="2639617"/>
            <a:ext cx="11213593" cy="646331"/>
          </a:xfrm>
          <a:prstGeom prst="rect">
            <a:avLst/>
          </a:prstGeom>
        </p:spPr>
        <p:txBody>
          <a:bodyPr wrap="square">
            <a:spAutoFit/>
          </a:bodyPr>
          <a:lstStyle/>
          <a:p>
            <a:r>
              <a:rPr lang="en-US" dirty="0"/>
              <a:t>and, furthermore, it has been shown that many higher-order systems of ODEs can be reduced to larger systems of first-order ODEs</a:t>
            </a:r>
            <a:r>
              <a:rPr lang="en-US" dirty="0" smtClean="0"/>
              <a:t>.</a:t>
            </a:r>
            <a:endParaRPr lang="en-US" dirty="0"/>
          </a:p>
        </p:txBody>
      </p:sp>
      <mc:AlternateContent xmlns:mc="http://schemas.openxmlformats.org/markup-compatibility/2006" xmlns:a14="http://schemas.microsoft.com/office/drawing/2010/main">
        <mc:Choice Requires="a14">
          <p:sp>
            <p:nvSpPr>
              <p:cNvPr id="10" name="TextBox 9"/>
              <p:cNvSpPr txBox="1"/>
              <p:nvPr/>
            </p:nvSpPr>
            <p:spPr>
              <a:xfrm>
                <a:off x="521207" y="5220806"/>
                <a:ext cx="2761674" cy="1208792"/>
              </a:xfrm>
              <a:prstGeom prst="rect">
                <a:avLst/>
              </a:prstGeom>
              <a:noFill/>
            </p:spPr>
            <p:txBody>
              <a:bodyPr wrap="square" rtlCol="0">
                <a:spAutoFit/>
              </a:bodyPr>
              <a:lstStyle/>
              <a:p>
                <a:r>
                  <a:rPr lang="en-US" b="0" dirty="0" smtClean="0"/>
                  <a:t> </a:t>
                </a:r>
                <a14:m>
                  <m:oMath xmlns:m="http://schemas.openxmlformats.org/officeDocument/2006/math">
                    <m:r>
                      <a:rPr lang="en-US" b="0" i="1" smtClean="0">
                        <a:latin typeface="Cambria Math" panose="02040503050406030204" pitchFamily="18" charset="0"/>
                      </a:rPr>
                      <m:t>𝑀</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𝑅</m:t>
                        </m:r>
                      </m:e>
                      <m:sup>
                        <m:r>
                          <a:rPr lang="en-US" b="0" i="1" smtClean="0">
                            <a:latin typeface="Cambria Math" panose="02040503050406030204" pitchFamily="18" charset="0"/>
                          </a:rPr>
                          <m:t>2</m:t>
                        </m:r>
                      </m:sup>
                    </m:sSup>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𝜃</m:t>
                        </m:r>
                      </m:e>
                    </m:acc>
                    <m:r>
                      <a:rPr lang="en-US" b="0" i="1" smtClean="0">
                        <a:latin typeface="Cambria Math" panose="02040503050406030204" pitchFamily="18" charset="0"/>
                      </a:rPr>
                      <m:t>+</m:t>
                    </m:r>
                    <m:r>
                      <a:rPr lang="en-US" b="0" i="1" smtClean="0">
                        <a:latin typeface="Cambria Math" panose="02040503050406030204" pitchFamily="18" charset="0"/>
                      </a:rPr>
                      <m:t>𝑀𝑔𝑅</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sin</m:t>
                        </m:r>
                      </m:fName>
                      <m:e>
                        <m:r>
                          <a:rPr lang="en-US" b="0" i="1" smtClean="0">
                            <a:latin typeface="Cambria Math" panose="02040503050406030204" pitchFamily="18" charset="0"/>
                          </a:rPr>
                          <m:t>𝜃</m:t>
                        </m:r>
                      </m:e>
                    </m:func>
                    <m:r>
                      <a:rPr lang="en-US" b="0" i="1" smtClean="0">
                        <a:latin typeface="Cambria Math" panose="02040503050406030204" pitchFamily="18" charset="0"/>
                      </a:rPr>
                      <m:t>=</m:t>
                    </m:r>
                    <m:r>
                      <a:rPr lang="en-US" b="0" i="1" smtClean="0">
                        <a:latin typeface="Cambria Math" panose="02040503050406030204" pitchFamily="18" charset="0"/>
                      </a:rPr>
                      <m:t>0</m:t>
                    </m:r>
                  </m:oMath>
                </a14:m>
                <a:endParaRPr lang="en-US" b="0" dirty="0" smtClean="0"/>
              </a:p>
              <a:p>
                <a:r>
                  <a:rPr lang="en-US" b="0" dirty="0" smtClean="0"/>
                  <a:t> </a:t>
                </a:r>
                <a14:m>
                  <m:oMath xmlns:m="http://schemas.openxmlformats.org/officeDocument/2006/math">
                    <m:r>
                      <a:rPr lang="en-US" b="0" i="1" smtClean="0">
                        <a:latin typeface="Cambria Math" panose="02040503050406030204" pitchFamily="18" charset="0"/>
                      </a:rPr>
                      <m:t> </m:t>
                    </m:r>
                    <m:f>
                      <m:fPr>
                        <m:ctrlPr>
                          <a:rPr lang="en-US" i="1" smtClean="0">
                            <a:latin typeface="Cambria Math" panose="02040503050406030204" pitchFamily="18" charset="0"/>
                          </a:rPr>
                        </m:ctrlPr>
                      </m:fPr>
                      <m:num>
                        <m:r>
                          <a:rPr lang="en-US" b="0" i="1" smtClean="0">
                            <a:latin typeface="Cambria Math" panose="02040503050406030204" pitchFamily="18" charset="0"/>
                          </a:rPr>
                          <m:t>𝑑</m:t>
                        </m:r>
                        <m:r>
                          <a:rPr lang="en-US" b="0" i="1" smtClean="0">
                            <a:latin typeface="Cambria Math" panose="02040503050406030204" pitchFamily="18" charset="0"/>
                          </a:rPr>
                          <m:t>𝜃</m:t>
                        </m:r>
                      </m:num>
                      <m:den>
                        <m:r>
                          <a:rPr lang="en-US" b="0" i="1" smtClean="0">
                            <a:latin typeface="Cambria Math" panose="02040503050406030204" pitchFamily="18" charset="0"/>
                          </a:rPr>
                          <m:t>𝑑𝑡</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𝜔</m:t>
                        </m:r>
                      </m:num>
                      <m:den>
                        <m:r>
                          <a:rPr lang="en-US" b="0" i="1" smtClean="0">
                            <a:latin typeface="Cambria Math" panose="02040503050406030204" pitchFamily="18" charset="0"/>
                          </a:rPr>
                          <m:t>𝑀𝑅</m:t>
                        </m:r>
                      </m:den>
                    </m:f>
                  </m:oMath>
                </a14:m>
                <a:endParaRPr lang="en-US" dirty="0" smtClean="0"/>
              </a:p>
              <a:p>
                <a:r>
                  <a:rPr lang="en-US" dirty="0" smtClean="0"/>
                  <a:t> </a:t>
                </a:r>
                <a14:m>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rPr>
                          <m:t>𝑑</m:t>
                        </m:r>
                        <m:r>
                          <a:rPr lang="en-US" b="0" i="1" smtClean="0">
                            <a:latin typeface="Cambria Math" panose="02040503050406030204" pitchFamily="18" charset="0"/>
                          </a:rPr>
                          <m:t>𝜔</m:t>
                        </m:r>
                      </m:num>
                      <m:den>
                        <m:r>
                          <a:rPr lang="en-US" i="1" smtClean="0">
                            <a:latin typeface="Cambria Math" panose="02040503050406030204" pitchFamily="18" charset="0"/>
                          </a:rPr>
                          <m:t>𝑑</m:t>
                        </m:r>
                        <m:r>
                          <a:rPr lang="en-US" b="0" i="1" smtClean="0">
                            <a:latin typeface="Cambria Math" panose="02040503050406030204" pitchFamily="18" charset="0"/>
                          </a:rPr>
                          <m:t>𝑡</m:t>
                        </m:r>
                      </m:den>
                    </m:f>
                    <m:r>
                      <a:rPr lang="en-US" b="0" i="1" smtClean="0">
                        <a:latin typeface="Cambria Math" panose="02040503050406030204" pitchFamily="18" charset="0"/>
                      </a:rPr>
                      <m:t>=−</m:t>
                    </m:r>
                    <m:r>
                      <a:rPr lang="en-US" b="0" i="1" smtClean="0">
                        <a:latin typeface="Cambria Math" panose="02040503050406030204" pitchFamily="18" charset="0"/>
                      </a:rPr>
                      <m:t>𝑀𝑔</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sin</m:t>
                        </m:r>
                      </m:fName>
                      <m:e>
                        <m:r>
                          <a:rPr lang="en-US" b="0" i="1" smtClean="0">
                            <a:latin typeface="Cambria Math" panose="02040503050406030204" pitchFamily="18" charset="0"/>
                          </a:rPr>
                          <m:t>𝜃</m:t>
                        </m:r>
                      </m:e>
                    </m:func>
                  </m:oMath>
                </a14:m>
                <a:endParaRPr lang="en-US" dirty="0"/>
              </a:p>
            </p:txBody>
          </p:sp>
        </mc:Choice>
        <mc:Fallback xmlns="">
          <p:sp>
            <p:nvSpPr>
              <p:cNvPr id="10" name="TextBox 9"/>
              <p:cNvSpPr txBox="1">
                <a:spLocks noRot="1" noChangeAspect="1" noMove="1" noResize="1" noEditPoints="1" noAdjustHandles="1" noChangeArrowheads="1" noChangeShapeType="1" noTextEdit="1"/>
              </p:cNvSpPr>
              <p:nvPr/>
            </p:nvSpPr>
            <p:spPr>
              <a:xfrm>
                <a:off x="521207" y="5220806"/>
                <a:ext cx="2761674" cy="120879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p:cNvSpPr/>
              <p:nvPr/>
            </p:nvSpPr>
            <p:spPr>
              <a:xfrm>
                <a:off x="521207" y="3514713"/>
                <a:ext cx="5349081" cy="1477328"/>
              </a:xfrm>
              <a:prstGeom prst="rect">
                <a:avLst/>
              </a:prstGeom>
            </p:spPr>
            <p:txBody>
              <a:bodyPr wrap="square">
                <a:spAutoFit/>
              </a:bodyPr>
              <a:lstStyle/>
              <a:p>
                <a:pPr lvl="0"/>
                <a:r>
                  <a:rPr lang="en-US" altLang="en-US" dirty="0"/>
                  <a:t>The behavior of systems of first-order equations can be visually interpreted by plotting the trajectories </a:t>
                </a:r>
                <a14:m>
                  <m:oMath xmlns:m="http://schemas.openxmlformats.org/officeDocument/2006/math">
                    <m:acc>
                      <m:accPr>
                        <m:chr m:val="⃗"/>
                        <m:ctrlPr>
                          <a:rPr lang="en-US" altLang="en-US" i="1">
                            <a:latin typeface="Cambria Math" panose="02040503050406030204" pitchFamily="18" charset="0"/>
                          </a:rPr>
                        </m:ctrlPr>
                      </m:accPr>
                      <m:e>
                        <m:r>
                          <a:rPr lang="en-US" altLang="en-US">
                            <a:latin typeface="Cambria Math" panose="02040503050406030204" pitchFamily="18" charset="0"/>
                          </a:rPr>
                          <m:t>𝑦</m:t>
                        </m:r>
                      </m:e>
                    </m:acc>
                    <m:d>
                      <m:dPr>
                        <m:ctrlPr>
                          <a:rPr lang="en-US" i="1" dirty="0">
                            <a:latin typeface="Cambria Math" panose="02040503050406030204" pitchFamily="18" charset="0"/>
                          </a:rPr>
                        </m:ctrlPr>
                      </m:dPr>
                      <m:e>
                        <m:r>
                          <a:rPr lang="en-US" dirty="0">
                            <a:latin typeface="Cambria Math" panose="02040503050406030204" pitchFamily="18" charset="0"/>
                          </a:rPr>
                          <m:t>𝑡</m:t>
                        </m:r>
                      </m:e>
                    </m:d>
                  </m:oMath>
                </a14:m>
                <a:r>
                  <a:rPr lang="en-US" altLang="en-US" dirty="0"/>
                  <a:t> for a variety of initial conditions  </a:t>
                </a:r>
                <a14:m>
                  <m:oMath xmlns:m="http://schemas.openxmlformats.org/officeDocument/2006/math">
                    <m:acc>
                      <m:accPr>
                        <m:chr m:val="⃗"/>
                        <m:ctrlPr>
                          <a:rPr lang="en-US" altLang="en-US" i="1">
                            <a:latin typeface="Cambria Math" panose="02040503050406030204" pitchFamily="18" charset="0"/>
                          </a:rPr>
                        </m:ctrlPr>
                      </m:accPr>
                      <m:e>
                        <m:r>
                          <a:rPr lang="en-US" altLang="en-US">
                            <a:latin typeface="Cambria Math" panose="02040503050406030204" pitchFamily="18" charset="0"/>
                          </a:rPr>
                          <m:t>𝑦</m:t>
                        </m:r>
                      </m:e>
                    </m:acc>
                    <m:d>
                      <m:dPr>
                        <m:ctrlPr>
                          <a:rPr lang="en-US" i="1" dirty="0">
                            <a:latin typeface="Cambria Math" panose="02040503050406030204" pitchFamily="18" charset="0"/>
                          </a:rPr>
                        </m:ctrlPr>
                      </m:dPr>
                      <m:e>
                        <m:r>
                          <a:rPr lang="en-US" dirty="0">
                            <a:latin typeface="Cambria Math" panose="02040503050406030204" pitchFamily="18" charset="0"/>
                          </a:rPr>
                          <m:t>𝑡</m:t>
                        </m:r>
                        <m:r>
                          <a:rPr lang="en-US" dirty="0">
                            <a:latin typeface="Cambria Math" panose="02040503050406030204" pitchFamily="18" charset="0"/>
                          </a:rPr>
                          <m:t>=</m:t>
                        </m:r>
                        <m:r>
                          <a:rPr lang="en-US" dirty="0">
                            <a:latin typeface="Cambria Math" panose="02040503050406030204" pitchFamily="18" charset="0"/>
                          </a:rPr>
                          <m:t>0</m:t>
                        </m:r>
                      </m:e>
                    </m:d>
                    <m:r>
                      <a:rPr lang="en-US" dirty="0">
                        <a:latin typeface="Cambria Math" panose="02040503050406030204" pitchFamily="18" charset="0"/>
                      </a:rPr>
                      <m:t>.</m:t>
                    </m:r>
                  </m:oMath>
                </a14:m>
                <a:r>
                  <a:rPr lang="en-US" altLang="en-US" dirty="0">
                    <a:latin typeface="Arial" panose="020B0604020202020204" pitchFamily="34" charset="0"/>
                  </a:rPr>
                  <a:t> </a:t>
                </a:r>
                <a:r>
                  <a:rPr lang="en-US" dirty="0"/>
                  <a:t>An illustrative example is provided by the equation for the pendulum</a:t>
                </a:r>
                <a:endParaRPr lang="en-US" altLang="en-US" dirty="0">
                  <a:latin typeface="Arial" panose="020B0604020202020204" pitchFamily="34" charset="0"/>
                </a:endParaRPr>
              </a:p>
            </p:txBody>
          </p:sp>
        </mc:Choice>
        <mc:Fallback xmlns="">
          <p:sp>
            <p:nvSpPr>
              <p:cNvPr id="8" name="Rectangle 7"/>
              <p:cNvSpPr>
                <a:spLocks noRot="1" noChangeAspect="1" noMove="1" noResize="1" noEditPoints="1" noAdjustHandles="1" noChangeArrowheads="1" noChangeShapeType="1" noTextEdit="1"/>
              </p:cNvSpPr>
              <p:nvPr/>
            </p:nvSpPr>
            <p:spPr>
              <a:xfrm>
                <a:off x="521207" y="3514713"/>
                <a:ext cx="5349081" cy="1477328"/>
              </a:xfrm>
              <a:prstGeom prst="rect">
                <a:avLst/>
              </a:prstGeom>
              <a:blipFill>
                <a:blip r:embed="rId4"/>
                <a:stretch>
                  <a:fillRect l="-911" t="-2066" r="-797" b="-5785"/>
                </a:stretch>
              </a:blipFill>
            </p:spPr>
            <p:txBody>
              <a:bodyPr/>
              <a:lstStyle/>
              <a:p>
                <a:r>
                  <a:rPr lang="en-US">
                    <a:noFill/>
                  </a:rPr>
                  <a:t> </a:t>
                </a:r>
              </a:p>
            </p:txBody>
          </p:sp>
        </mc:Fallback>
      </mc:AlternateContent>
      <p:grpSp>
        <p:nvGrpSpPr>
          <p:cNvPr id="14" name="Group 13"/>
          <p:cNvGrpSpPr/>
          <p:nvPr/>
        </p:nvGrpSpPr>
        <p:grpSpPr>
          <a:xfrm>
            <a:off x="6852156" y="3514713"/>
            <a:ext cx="4251612" cy="2805733"/>
            <a:chOff x="460088" y="3239975"/>
            <a:chExt cx="4251612" cy="2805733"/>
          </a:xfrm>
        </p:grpSpPr>
        <p:pic>
          <p:nvPicPr>
            <p:cNvPr id="15" name="Picture 14"/>
            <p:cNvPicPr>
              <a:picLocks noChangeAspect="1"/>
            </p:cNvPicPr>
            <p:nvPr/>
          </p:nvPicPr>
          <p:blipFill rotWithShape="1">
            <a:blip r:embed="rId5"/>
            <a:srcRect r="29852"/>
            <a:stretch/>
          </p:blipFill>
          <p:spPr>
            <a:xfrm>
              <a:off x="521207" y="3824750"/>
              <a:ext cx="4190493" cy="2220958"/>
            </a:xfrm>
            <a:prstGeom prst="rect">
              <a:avLst/>
            </a:prstGeom>
          </p:spPr>
        </p:pic>
        <p:sp>
          <p:nvSpPr>
            <p:cNvPr id="16" name="Rectangle 15"/>
            <p:cNvSpPr/>
            <p:nvPr/>
          </p:nvSpPr>
          <p:spPr>
            <a:xfrm>
              <a:off x="460088" y="3239975"/>
              <a:ext cx="4251612" cy="584775"/>
            </a:xfrm>
            <a:prstGeom prst="rect">
              <a:avLst/>
            </a:prstGeom>
          </p:spPr>
          <p:txBody>
            <a:bodyPr wrap="square">
              <a:spAutoFit/>
            </a:bodyPr>
            <a:lstStyle/>
            <a:p>
              <a:r>
                <a:rPr lang="en-US" sz="1600" dirty="0"/>
                <a:t>how a phase portrait would be constructed for the motion of a simple pendulum.</a:t>
              </a:r>
            </a:p>
          </p:txBody>
        </p:sp>
      </p:grpSp>
      <p:sp>
        <p:nvSpPr>
          <p:cNvPr id="3" name="Slide Number Placeholder 2"/>
          <p:cNvSpPr>
            <a:spLocks noGrp="1"/>
          </p:cNvSpPr>
          <p:nvPr>
            <p:ph type="sldNum" sz="quarter" idx="4"/>
          </p:nvPr>
        </p:nvSpPr>
        <p:spPr/>
        <p:txBody>
          <a:bodyPr/>
          <a:lstStyle/>
          <a:p>
            <a:fld id="{9860EDB8-5305-433F-BE41-D7A86D811DB3}" type="slidenum">
              <a:rPr lang="en-US" smtClean="0"/>
              <a:pPr/>
              <a:t>9</a:t>
            </a:fld>
            <a:endParaRPr lang="en-US" dirty="0"/>
          </a:p>
        </p:txBody>
      </p:sp>
    </p:spTree>
    <p:extLst>
      <p:ext uri="{BB962C8B-B14F-4D97-AF65-F5344CB8AC3E}">
        <p14:creationId xmlns:p14="http://schemas.microsoft.com/office/powerpoint/2010/main" val="4288487407"/>
      </p:ext>
    </p:extLst>
  </p:cSld>
  <p:clrMapOvr>
    <a:masterClrMapping/>
  </p:clrMapOvr>
  <p:timing>
    <p:tnLst>
      <p:par>
        <p:cTn id="1" dur="indefinite" restart="never" nodeType="tmRoot"/>
      </p:par>
    </p:tnLst>
  </p:timing>
</p:sld>
</file>

<file path=ppt/theme/theme1.xml><?xml version="1.0" encoding="utf-8"?>
<a:theme xmlns:a="http://schemas.openxmlformats.org/drawingml/2006/main" name="WelcomeDoc">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Segoe 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Welcome to PowerPoint_Win32_new.potx" id="{95F22252-1276-4CE0-B5B2-7173AC23E7C1}" vid="{5251F4FC-9BFF-4FAA-9D53-CA332557379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Welcome to PowerPoint</Template>
  <TotalTime>2551</TotalTime>
  <Words>2504</Words>
  <Application>Microsoft Office PowerPoint</Application>
  <PresentationFormat>Widescreen</PresentationFormat>
  <Paragraphs>403</Paragraphs>
  <Slides>61</Slides>
  <Notes>2</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61</vt:i4>
      </vt:variant>
    </vt:vector>
  </HeadingPairs>
  <TitlesOfParts>
    <vt:vector size="71" baseType="lpstr">
      <vt:lpstr>Arial</vt:lpstr>
      <vt:lpstr>Calibri</vt:lpstr>
      <vt:lpstr>Cambria Math</vt:lpstr>
      <vt:lpstr>Courier New</vt:lpstr>
      <vt:lpstr>Helvetica Neue</vt:lpstr>
      <vt:lpstr>Segoe UI</vt:lpstr>
      <vt:lpstr>Segoe UI Light</vt:lpstr>
      <vt:lpstr>Segoe UI Semibold</vt:lpstr>
      <vt:lpstr>Times-Roman</vt:lpstr>
      <vt:lpstr>WelcomeDoc</vt:lpstr>
      <vt:lpstr>Dynamical Systems in Neuroscience</vt:lpstr>
      <vt:lpstr>Computational Neuroscience</vt:lpstr>
      <vt:lpstr>Dynamical Systems</vt:lpstr>
      <vt:lpstr>Introduction to Dynamical Systems</vt:lpstr>
      <vt:lpstr>The Morris–Lecar Model</vt:lpstr>
      <vt:lpstr>The Morris–Lecar Model</vt:lpstr>
      <vt:lpstr>The Morris–Lecar Model</vt:lpstr>
      <vt:lpstr>Fitzhugh-Nagumo model</vt:lpstr>
      <vt:lpstr>ODEs</vt:lpstr>
      <vt:lpstr>Trajectories – Time series</vt:lpstr>
      <vt:lpstr>The Phase Plane</vt:lpstr>
      <vt:lpstr>Phase Portrait</vt:lpstr>
      <vt:lpstr>The Phase Plane</vt:lpstr>
      <vt:lpstr>The Phase Plane – Nullclines (Isoclines zero)</vt:lpstr>
      <vt:lpstr>The Phase Plane – Nullclines (Isoclines zero)</vt:lpstr>
      <vt:lpstr>The Phase Plane – Flow</vt:lpstr>
      <vt:lpstr>The Phase Plane – Flow</vt:lpstr>
      <vt:lpstr>The Phase Plane – Equilibrium points  (Critical points)</vt:lpstr>
      <vt:lpstr>The Phase Plane – Equilibrium points  (Critical points)</vt:lpstr>
      <vt:lpstr>The Phase Plane – Equilibrium points </vt:lpstr>
      <vt:lpstr>The Phase Plane –Nature of the equilibria</vt:lpstr>
      <vt:lpstr>The Phase Plane – Equilibrium points - Nature of the equilibria</vt:lpstr>
      <vt:lpstr>The Phase Plane – Equilibrium points - Nature of the equilibria</vt:lpstr>
      <vt:lpstr>The Phase Plane – Equilibrium points - Nature of the equilibria</vt:lpstr>
      <vt:lpstr>Classification of Equilibrium points</vt:lpstr>
      <vt:lpstr>The Phase Plane – Equilibrium points - Nature of the equilibria</vt:lpstr>
      <vt:lpstr>The Phase Plane – Equilibrium points - Nature of the equilibria</vt:lpstr>
      <vt:lpstr>The Phase Plane – Equilibrium points - Nature of the equilibria</vt:lpstr>
      <vt:lpstr>The Phase Plane- Fixed Points and Closed Orbits</vt:lpstr>
      <vt:lpstr>Types of Equilibria - One-Dimensional Space</vt:lpstr>
      <vt:lpstr>Types of Equilibria - Two-Dimensional Space </vt:lpstr>
      <vt:lpstr>Types of Equilibria - Three-Dimensional Space </vt:lpstr>
      <vt:lpstr>Types of Equilibria - Non-hyperbolic Equilibria</vt:lpstr>
      <vt:lpstr>The Phase Plane- Fixed Points and Closed Orbits</vt:lpstr>
      <vt:lpstr>Bifurcation</vt:lpstr>
      <vt:lpstr>Local Bifurcation</vt:lpstr>
      <vt:lpstr>Global Bifurcation</vt:lpstr>
      <vt:lpstr>Local Bifurcation - Saddle-node bifurcation</vt:lpstr>
      <vt:lpstr>Local Bifurcation - Saddle-node bifurcation</vt:lpstr>
      <vt:lpstr>Local Bifurcation -Transcritical bifurcation</vt:lpstr>
      <vt:lpstr>Local Bifurcation – Pitchfork bifurcation</vt:lpstr>
      <vt:lpstr>Local Bifurcation – Pitchfork bifurcation</vt:lpstr>
      <vt:lpstr>Local Bifurcation – Hopf bifurcation</vt:lpstr>
      <vt:lpstr>Local Bifurcation – Hopf bifurcation</vt:lpstr>
      <vt:lpstr>Local Bifurcation – Period doubling – Period halving </vt:lpstr>
      <vt:lpstr>Global Bifurcation</vt:lpstr>
      <vt:lpstr>Global Bifurcation – Homoclinic bifurcation</vt:lpstr>
      <vt:lpstr>Global Bifurcation – Heteroclinic bifurcation</vt:lpstr>
      <vt:lpstr>Global Bifurcation – Infinite-period bifurcation</vt:lpstr>
      <vt:lpstr>Global Bifurcation – Blue-sky catastrophe</vt:lpstr>
      <vt:lpstr>Bifurcations Involving Periodic Orbits</vt:lpstr>
      <vt:lpstr>PowerPoint Presentation</vt:lpstr>
      <vt:lpstr>Bifurcations of FHN model</vt:lpstr>
      <vt:lpstr>Bifurcations of FHN model</vt:lpstr>
      <vt:lpstr>Bifurcations of FHN model</vt:lpstr>
      <vt:lpstr>Non autonomous system</vt:lpstr>
      <vt:lpstr>Non autonomous system- Periodic stimulus</vt:lpstr>
      <vt:lpstr>Stochastic Differential Equation</vt:lpstr>
      <vt:lpstr>FHN model + noise</vt:lpstr>
      <vt:lpstr>FHN model phase plane + noise</vt:lpstr>
      <vt:lpstr>Thank you for your attention!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PowerPoint</dc:title>
  <dc:creator>saeed</dc:creator>
  <cp:keywords/>
  <cp:lastModifiedBy>saeed</cp:lastModifiedBy>
  <cp:revision>280</cp:revision>
  <dcterms:created xsi:type="dcterms:W3CDTF">2019-06-30T07:15:04Z</dcterms:created>
  <dcterms:modified xsi:type="dcterms:W3CDTF">2019-07-05T20:21:31Z</dcterms:modified>
  <cp:version/>
</cp:coreProperties>
</file>